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83" r:id="rId4"/>
    <p:sldId id="257" r:id="rId5"/>
    <p:sldId id="284" r:id="rId6"/>
    <p:sldId id="258" r:id="rId7"/>
    <p:sldId id="268" r:id="rId8"/>
    <p:sldId id="266" r:id="rId9"/>
    <p:sldId id="269" r:id="rId10"/>
    <p:sldId id="263" r:id="rId11"/>
    <p:sldId id="264" r:id="rId12"/>
    <p:sldId id="267" r:id="rId13"/>
    <p:sldId id="265" r:id="rId14"/>
    <p:sldId id="261" r:id="rId15"/>
    <p:sldId id="270" r:id="rId16"/>
    <p:sldId id="285" r:id="rId17"/>
    <p:sldId id="275" r:id="rId18"/>
    <p:sldId id="272" r:id="rId19"/>
    <p:sldId id="273" r:id="rId20"/>
    <p:sldId id="274" r:id="rId21"/>
    <p:sldId id="276" r:id="rId22"/>
    <p:sldId id="277" r:id="rId23"/>
    <p:sldId id="278" r:id="rId24"/>
    <p:sldId id="279" r:id="rId25"/>
    <p:sldId id="280" r:id="rId26"/>
    <p:sldId id="281" r:id="rId27"/>
    <p:sldId id="282" r:id="rId28"/>
  </p:sldIdLst>
  <p:sldSz cx="11522075" cy="6858000"/>
  <p:notesSz cx="6856413" cy="97139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008" y="-102"/>
      </p:cViewPr>
      <p:guideLst>
        <p:guide orient="horz" pos="2160"/>
        <p:guide pos="3629"/>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857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3025" y="1"/>
            <a:ext cx="2971800" cy="485775"/>
          </a:xfrm>
          <a:prstGeom prst="rect">
            <a:avLst/>
          </a:prstGeom>
        </p:spPr>
        <p:txBody>
          <a:bodyPr vert="horz" lIns="91440" tIns="45720" rIns="91440" bIns="45720" rtlCol="0"/>
          <a:lstStyle>
            <a:lvl1pPr algn="r">
              <a:defRPr sz="1200"/>
            </a:lvl1pPr>
          </a:lstStyle>
          <a:p>
            <a:fld id="{A8BD7159-CC65-4B59-A0A8-57EF45206ABE}" type="datetimeFigureOut">
              <a:rPr lang="en-US" smtClean="0"/>
              <a:pPr/>
              <a:t>12/16/2020</a:t>
            </a:fld>
            <a:endParaRPr lang="en-US"/>
          </a:p>
        </p:txBody>
      </p:sp>
      <p:sp>
        <p:nvSpPr>
          <p:cNvPr id="4" name="Footer Placeholder 3"/>
          <p:cNvSpPr>
            <a:spLocks noGrp="1"/>
          </p:cNvSpPr>
          <p:nvPr>
            <p:ph type="ftr" sz="quarter" idx="2"/>
          </p:nvPr>
        </p:nvSpPr>
        <p:spPr>
          <a:xfrm>
            <a:off x="0" y="9226551"/>
            <a:ext cx="2971800" cy="4857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3025" y="9226551"/>
            <a:ext cx="2971800" cy="485775"/>
          </a:xfrm>
          <a:prstGeom prst="rect">
            <a:avLst/>
          </a:prstGeom>
        </p:spPr>
        <p:txBody>
          <a:bodyPr vert="horz" lIns="91440" tIns="45720" rIns="91440" bIns="45720" rtlCol="0" anchor="b"/>
          <a:lstStyle>
            <a:lvl1pPr algn="r">
              <a:defRPr sz="1200"/>
            </a:lvl1pPr>
          </a:lstStyle>
          <a:p>
            <a:fld id="{3AB0B7DA-E309-4108-ACB9-CCF00A42803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3025" y="0"/>
            <a:ext cx="2971800" cy="485775"/>
          </a:xfrm>
          <a:prstGeom prst="rect">
            <a:avLst/>
          </a:prstGeom>
        </p:spPr>
        <p:txBody>
          <a:bodyPr vert="horz" lIns="91440" tIns="45720" rIns="91440" bIns="45720" rtlCol="0"/>
          <a:lstStyle>
            <a:lvl1pPr algn="r">
              <a:defRPr sz="1200"/>
            </a:lvl1pPr>
          </a:lstStyle>
          <a:p>
            <a:fld id="{675E5BF1-F709-43B3-87B8-ABDB2BF23F7A}" type="datetimeFigureOut">
              <a:rPr lang="en-US" smtClean="0"/>
              <a:pPr/>
              <a:t>12/16/2020</a:t>
            </a:fld>
            <a:endParaRPr lang="en-US"/>
          </a:p>
        </p:txBody>
      </p:sp>
      <p:sp>
        <p:nvSpPr>
          <p:cNvPr id="4" name="Slide Image Placeholder 3"/>
          <p:cNvSpPr>
            <a:spLocks noGrp="1" noRot="1" noChangeAspect="1"/>
          </p:cNvSpPr>
          <p:nvPr>
            <p:ph type="sldImg" idx="2"/>
          </p:nvPr>
        </p:nvSpPr>
        <p:spPr>
          <a:xfrm>
            <a:off x="368300" y="728663"/>
            <a:ext cx="6119813" cy="36433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614863"/>
            <a:ext cx="5484813" cy="43703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226550"/>
            <a:ext cx="2971800" cy="4857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3025" y="9226550"/>
            <a:ext cx="2971800" cy="485775"/>
          </a:xfrm>
          <a:prstGeom prst="rect">
            <a:avLst/>
          </a:prstGeom>
        </p:spPr>
        <p:txBody>
          <a:bodyPr vert="horz" lIns="91440" tIns="45720" rIns="91440" bIns="45720" rtlCol="0" anchor="b"/>
          <a:lstStyle>
            <a:lvl1pPr algn="r">
              <a:defRPr sz="1200"/>
            </a:lvl1pPr>
          </a:lstStyle>
          <a:p>
            <a:fld id="{069E52E0-35B6-459E-8A19-0744C389FF9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156" y="2130426"/>
            <a:ext cx="9793764"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728311" y="3886200"/>
            <a:ext cx="80654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E0FE8F-5B99-4622-83E7-FEFF4F56A96A}" type="datetime1">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908A9D-568D-46F8-947E-63C00424ADF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056E16-B9C7-46B8-A4E3-EFCB40650DA3}" type="datetime1">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908A9D-568D-46F8-947E-63C00424ADF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53504" y="274639"/>
            <a:ext cx="2592467"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6104" y="274639"/>
            <a:ext cx="7585366"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29C650-3B95-4657-AFEF-E0A26E38234E}" type="datetime1">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908A9D-568D-46F8-947E-63C00424ADF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5636DB-5C12-4C30-AA79-3D37E1EEEC3F}" type="datetime1">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908A9D-568D-46F8-947E-63C00424ADF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0164" y="4406901"/>
            <a:ext cx="9793764"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10164" y="2906713"/>
            <a:ext cx="979376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47E68C-DA70-49B6-8A5F-EA14C2523C6E}" type="datetime1">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908A9D-568D-46F8-947E-63C00424ADF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6104" y="1600201"/>
            <a:ext cx="508891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857055" y="1600201"/>
            <a:ext cx="508891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683A36-A0A0-4991-BE24-B310621B4143}" type="datetime1">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908A9D-568D-46F8-947E-63C00424ADF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6104" y="1535113"/>
            <a:ext cx="5090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6104" y="2174875"/>
            <a:ext cx="5090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853055" y="1535113"/>
            <a:ext cx="5092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53055" y="2174875"/>
            <a:ext cx="5092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383677-7919-43A8-9BAF-32B04BF236FF}" type="datetime1">
              <a:rPr lang="en-US" smtClean="0"/>
              <a:pPr/>
              <a:t>12/16/2020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908A9D-568D-46F8-947E-63C00424ADF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130018-4FE7-4DC4-8FDC-383A0D48399C}" type="datetime1">
              <a:rPr lang="en-US" smtClean="0"/>
              <a:pPr/>
              <a:t>12/16/2020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908A9D-568D-46F8-947E-63C00424AD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DC9478-44E0-49A2-8FCB-91CD316A6467}" type="datetime1">
              <a:rPr lang="en-US" smtClean="0"/>
              <a:pPr/>
              <a:t>12/16/2020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908A9D-568D-46F8-947E-63C00424AD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6105" y="273050"/>
            <a:ext cx="379068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504811" y="273051"/>
            <a:ext cx="644116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76105" y="1435101"/>
            <a:ext cx="379068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5ACC50-A53D-4BC7-A0C5-2EDE825CC3B8}" type="datetime1">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908A9D-568D-46F8-947E-63C00424ADF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58407" y="4800600"/>
            <a:ext cx="6913245"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258407" y="612775"/>
            <a:ext cx="69132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258407" y="5367338"/>
            <a:ext cx="69132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927C36-07C0-48BB-BE0A-26A60425B57C}" type="datetime1">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908A9D-568D-46F8-947E-63C00424ADF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6104" y="274638"/>
            <a:ext cx="10369868"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76104" y="1600201"/>
            <a:ext cx="10369868"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76104" y="6356351"/>
            <a:ext cx="26884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2C57DD-D823-47EA-9935-DD48C7A9E2A7}" type="datetime1">
              <a:rPr lang="en-US" smtClean="0"/>
              <a:pPr/>
              <a:t>12/16/2020</a:t>
            </a:fld>
            <a:endParaRPr lang="en-US"/>
          </a:p>
        </p:txBody>
      </p:sp>
      <p:sp>
        <p:nvSpPr>
          <p:cNvPr id="5" name="Footer Placeholder 4"/>
          <p:cNvSpPr>
            <a:spLocks noGrp="1"/>
          </p:cNvSpPr>
          <p:nvPr>
            <p:ph type="ftr" sz="quarter" idx="3"/>
          </p:nvPr>
        </p:nvSpPr>
        <p:spPr>
          <a:xfrm>
            <a:off x="3936709" y="6356351"/>
            <a:ext cx="364865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257487" y="6356351"/>
            <a:ext cx="26884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08A9D-568D-46F8-947E-63C00424ADF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Arial" pitchFamily="34" charset="0"/>
                <a:cs typeface="Arial" pitchFamily="34" charset="0"/>
              </a:rPr>
              <a:t>Psychosocial Theory and Social Work Practice</a:t>
            </a:r>
            <a:endParaRPr lang="en-US" b="1" dirty="0">
              <a:latin typeface="Arial" pitchFamily="34" charset="0"/>
              <a:cs typeface="Arial" pitchFamily="34" charset="0"/>
            </a:endParaRPr>
          </a:p>
        </p:txBody>
      </p:sp>
      <p:sp>
        <p:nvSpPr>
          <p:cNvPr id="3" name="Subtitle 2"/>
          <p:cNvSpPr>
            <a:spLocks noGrp="1"/>
          </p:cNvSpPr>
          <p:nvPr>
            <p:ph type="subTitle" idx="1"/>
          </p:nvPr>
        </p:nvSpPr>
        <p:spPr/>
        <p:txBody>
          <a:bodyPr>
            <a:normAutofit/>
          </a:bodyPr>
          <a:lstStyle/>
          <a:p>
            <a:r>
              <a:rPr lang="en-US" dirty="0" smtClean="0">
                <a:solidFill>
                  <a:schemeClr val="tx1"/>
                </a:solidFill>
                <a:effectLst>
                  <a:outerShdw blurRad="38100" dist="38100" dir="2700000" algn="tl">
                    <a:srgbClr val="000000">
                      <a:alpha val="43137"/>
                    </a:srgbClr>
                  </a:outerShdw>
                </a:effectLst>
              </a:rPr>
              <a:t>Dr. IMRAN A. SAJID</a:t>
            </a:r>
            <a:endParaRPr lang="en-US" dirty="0" smtClean="0">
              <a:solidFill>
                <a:schemeClr val="tx1"/>
              </a:solidFill>
              <a:effectLst>
                <a:outerShdw blurRad="38100" dist="38100" dir="2700000" algn="tl">
                  <a:srgbClr val="000000">
                    <a:alpha val="43137"/>
                  </a:srgbClr>
                </a:outerShdw>
              </a:effectLst>
            </a:endParaRPr>
          </a:p>
          <a:p>
            <a:r>
              <a:rPr lang="en-US" sz="2600" dirty="0" smtClean="0">
                <a:solidFill>
                  <a:schemeClr val="tx1"/>
                </a:solidFill>
              </a:rPr>
              <a:t>Social </a:t>
            </a:r>
            <a:r>
              <a:rPr lang="en-US" sz="2600" dirty="0" smtClean="0">
                <a:solidFill>
                  <a:schemeClr val="tx1"/>
                </a:solidFill>
              </a:rPr>
              <a:t>Work Department</a:t>
            </a:r>
          </a:p>
          <a:p>
            <a:r>
              <a:rPr lang="en-US" sz="2600" dirty="0" smtClean="0">
                <a:solidFill>
                  <a:schemeClr val="tx1"/>
                </a:solidFill>
              </a:rPr>
              <a:t>Peshawar University</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A4908A9D-568D-46F8-947E-63C00424ADF6}" type="slidenum">
              <a:rPr lang="en-US" smtClean="0"/>
              <a:pPr/>
              <a:t>1</a:t>
            </a:fld>
            <a:endParaRPr lang="en-US"/>
          </a:p>
        </p:txBody>
      </p:sp>
      <p:sp>
        <p:nvSpPr>
          <p:cNvPr id="5" name="TextBox 4"/>
          <p:cNvSpPr txBox="1"/>
          <p:nvPr/>
        </p:nvSpPr>
        <p:spPr>
          <a:xfrm>
            <a:off x="579437" y="5934670"/>
            <a:ext cx="9906000" cy="646331"/>
          </a:xfrm>
          <a:prstGeom prst="rect">
            <a:avLst/>
          </a:prstGeom>
          <a:noFill/>
        </p:spPr>
        <p:txBody>
          <a:bodyPr wrap="square" rtlCol="0">
            <a:spAutoFit/>
          </a:bodyPr>
          <a:lstStyle/>
          <a:p>
            <a:r>
              <a:rPr lang="en-US" i="1" dirty="0" smtClean="0"/>
              <a:t>Source: Woods, M.E., and Robinson, H. (1996). </a:t>
            </a:r>
            <a:r>
              <a:rPr lang="en-US" i="1" dirty="0" err="1" smtClean="0"/>
              <a:t>Psychsocial</a:t>
            </a:r>
            <a:r>
              <a:rPr lang="en-US" i="1" dirty="0" smtClean="0"/>
              <a:t> theory and social work treatment (555-580).  In Francis J. Turner. (Ed). Social Work Treatment, 4</a:t>
            </a:r>
            <a:r>
              <a:rPr lang="en-US" i="1" baseline="30000" dirty="0" smtClean="0"/>
              <a:t>th</a:t>
            </a:r>
            <a:r>
              <a:rPr lang="en-US" i="1" dirty="0" smtClean="0"/>
              <a:t> Edition. The Free Press. </a:t>
            </a:r>
            <a:endParaRPr lang="en-US"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Goal of Psychosocial Workers</a:t>
            </a:r>
            <a:endParaRPr lang="en-US" dirty="0"/>
          </a:p>
        </p:txBody>
      </p:sp>
      <p:sp>
        <p:nvSpPr>
          <p:cNvPr id="3" name="Content Placeholder 2"/>
          <p:cNvSpPr>
            <a:spLocks noGrp="1"/>
          </p:cNvSpPr>
          <p:nvPr>
            <p:ph idx="1"/>
          </p:nvPr>
        </p:nvSpPr>
        <p:spPr/>
        <p:txBody>
          <a:bodyPr/>
          <a:lstStyle/>
          <a:p>
            <a:r>
              <a:rPr lang="en-US" dirty="0" smtClean="0"/>
              <a:t>The goal of psychosocial workers are to work collaboratively with clients to find optimal </a:t>
            </a:r>
            <a:r>
              <a:rPr lang="en-US" i="1" dirty="0" smtClean="0">
                <a:effectLst>
                  <a:outerShdw blurRad="38100" dist="38100" dir="2700000" algn="tl">
                    <a:srgbClr val="000000">
                      <a:alpha val="43137"/>
                    </a:srgbClr>
                  </a:outerShdw>
                </a:effectLst>
              </a:rPr>
              <a:t>“fits”</a:t>
            </a:r>
            <a:r>
              <a:rPr lang="en-US" dirty="0" smtClean="0"/>
              <a:t> between people and their social or physical surroundings.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Historical Origin and Development</a:t>
            </a:r>
            <a:endParaRPr lang="en-US" b="1" dirty="0"/>
          </a:p>
        </p:txBody>
      </p:sp>
      <p:sp>
        <p:nvSpPr>
          <p:cNvPr id="3" name="Content Placeholder 2"/>
          <p:cNvSpPr>
            <a:spLocks noGrp="1"/>
          </p:cNvSpPr>
          <p:nvPr>
            <p:ph idx="1"/>
          </p:nvPr>
        </p:nvSpPr>
        <p:spPr/>
        <p:txBody>
          <a:bodyPr>
            <a:normAutofit/>
          </a:bodyPr>
          <a:lstStyle/>
          <a:p>
            <a:r>
              <a:rPr lang="en-US" dirty="0" smtClean="0"/>
              <a:t>Social work has always been profoundly influenced by the conditions and demands of the day. During some periods, </a:t>
            </a:r>
            <a:r>
              <a:rPr lang="en-US" i="1" dirty="0" smtClean="0">
                <a:effectLst>
                  <a:outerShdw blurRad="38100" dist="38100" dir="2700000" algn="tl">
                    <a:srgbClr val="000000">
                      <a:alpha val="43137"/>
                    </a:srgbClr>
                  </a:outerShdw>
                </a:effectLst>
              </a:rPr>
              <a:t>socioeconomic forces </a:t>
            </a:r>
            <a:r>
              <a:rPr lang="en-US" dirty="0" smtClean="0"/>
              <a:t>received the greatest attention; at other times, there was keener interest in understanding </a:t>
            </a:r>
            <a:r>
              <a:rPr lang="en-US" i="1" dirty="0" smtClean="0">
                <a:effectLst>
                  <a:outerShdw blurRad="38100" dist="38100" dir="2700000" algn="tl">
                    <a:srgbClr val="000000">
                      <a:alpha val="43137"/>
                    </a:srgbClr>
                  </a:outerShdw>
                </a:effectLst>
              </a:rPr>
              <a:t>personality development and functions</a:t>
            </a:r>
            <a:r>
              <a:rPr lang="en-US" dirty="0" smtClean="0"/>
              <a:t>. </a:t>
            </a:r>
          </a:p>
          <a:p>
            <a:r>
              <a:rPr lang="en-US" dirty="0" smtClean="0"/>
              <a:t>As our theory and knowledge base matured, the tendency to neglect either component diminished significantly.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cont;</a:t>
            </a:r>
            <a:endParaRPr lang="en-US" dirty="0"/>
          </a:p>
        </p:txBody>
      </p:sp>
      <p:sp>
        <p:nvSpPr>
          <p:cNvPr id="3" name="Content Placeholder 2"/>
          <p:cNvSpPr>
            <a:spLocks noGrp="1"/>
          </p:cNvSpPr>
          <p:nvPr>
            <p:ph idx="1"/>
          </p:nvPr>
        </p:nvSpPr>
        <p:spPr/>
        <p:txBody>
          <a:bodyPr/>
          <a:lstStyle/>
          <a:p>
            <a:r>
              <a:rPr lang="en-US" u="sng" dirty="0" smtClean="0"/>
              <a:t>Mary Richmond</a:t>
            </a:r>
            <a:r>
              <a:rPr lang="en-US" dirty="0" smtClean="0"/>
              <a:t>:</a:t>
            </a:r>
          </a:p>
          <a:p>
            <a:pPr lvl="1"/>
            <a:r>
              <a:rPr lang="en-US" dirty="0" smtClean="0"/>
              <a:t>She set the stage for the development of modern casework theory and practice. When she published her first book, </a:t>
            </a:r>
            <a:r>
              <a:rPr lang="en-US" u="sng" dirty="0" smtClean="0">
                <a:effectLst>
                  <a:outerShdw blurRad="38100" dist="38100" dir="2700000" algn="tl">
                    <a:srgbClr val="000000">
                      <a:alpha val="43137"/>
                    </a:srgbClr>
                  </a:outerShdw>
                </a:effectLst>
              </a:rPr>
              <a:t>“</a:t>
            </a:r>
            <a:r>
              <a:rPr lang="en-US" i="1" u="sng" dirty="0" smtClean="0">
                <a:effectLst>
                  <a:outerShdw blurRad="38100" dist="38100" dir="2700000" algn="tl">
                    <a:srgbClr val="000000">
                      <a:alpha val="43137"/>
                    </a:srgbClr>
                  </a:outerShdw>
                </a:effectLst>
              </a:rPr>
              <a:t>friendly visiting among the poor: a handbook for charity workers”, </a:t>
            </a:r>
            <a:r>
              <a:rPr lang="en-US" dirty="0" smtClean="0"/>
              <a:t>in 1899, she began formulating and evaluating practice concepts and techniques. Some of her majors ideas and findings are as follows:</a:t>
            </a:r>
          </a:p>
          <a:p>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104" y="0"/>
            <a:ext cx="10369868" cy="762000"/>
          </a:xfrm>
        </p:spPr>
        <p:txBody>
          <a:bodyPr>
            <a:normAutofit/>
          </a:bodyPr>
          <a:lstStyle/>
          <a:p>
            <a:r>
              <a:rPr lang="en-US" dirty="0" smtClean="0"/>
              <a:t>History cont;</a:t>
            </a:r>
            <a:endParaRPr lang="en-US" dirty="0"/>
          </a:p>
        </p:txBody>
      </p:sp>
      <p:sp>
        <p:nvSpPr>
          <p:cNvPr id="3" name="Content Placeholder 2"/>
          <p:cNvSpPr>
            <a:spLocks noGrp="1"/>
          </p:cNvSpPr>
          <p:nvPr>
            <p:ph idx="1"/>
          </p:nvPr>
        </p:nvSpPr>
        <p:spPr>
          <a:xfrm>
            <a:off x="576104" y="914400"/>
            <a:ext cx="10369868" cy="5562599"/>
          </a:xfrm>
        </p:spPr>
        <p:txBody>
          <a:bodyPr>
            <a:normAutofit fontScale="70000" lnSpcReduction="20000"/>
          </a:bodyPr>
          <a:lstStyle/>
          <a:p>
            <a:pPr marL="514350" indent="-514350">
              <a:buNone/>
            </a:pPr>
            <a:r>
              <a:rPr lang="en-US" u="sng" dirty="0" smtClean="0"/>
              <a:t>Mary Richmond</a:t>
            </a:r>
            <a:r>
              <a:rPr lang="en-US" dirty="0" smtClean="0"/>
              <a:t>:</a:t>
            </a:r>
          </a:p>
          <a:p>
            <a:pPr marL="514350" indent="-514350">
              <a:buFont typeface="+mj-lt"/>
              <a:buAutoNum type="arabicPeriod"/>
            </a:pPr>
            <a:endParaRPr lang="en-US" i="1" u="sng" dirty="0" smtClean="0"/>
          </a:p>
          <a:p>
            <a:pPr marL="514350" indent="-514350">
              <a:buNone/>
            </a:pPr>
            <a:r>
              <a:rPr lang="en-US" i="1" u="sng" dirty="0" smtClean="0"/>
              <a:t>1. Focus </a:t>
            </a:r>
            <a:r>
              <a:rPr lang="en-US" i="1" u="sng" dirty="0" smtClean="0"/>
              <a:t>on the individual alone did not always help. </a:t>
            </a:r>
          </a:p>
          <a:p>
            <a:pPr marL="514350" indent="-514350"/>
            <a:r>
              <a:rPr lang="en-US" dirty="0" smtClean="0"/>
              <a:t>Social relations and environment-past and present-are major forces shaping personality</a:t>
            </a:r>
          </a:p>
          <a:p>
            <a:pPr marL="514350" indent="-514350"/>
            <a:r>
              <a:rPr lang="en-US" dirty="0" smtClean="0"/>
              <a:t>External influence had to be addressed in order to promote a better adjustment between individual and the surrounding. </a:t>
            </a:r>
            <a:endParaRPr lang="en-US" dirty="0" smtClean="0"/>
          </a:p>
          <a:p>
            <a:pPr marL="514350" indent="-514350">
              <a:buNone/>
            </a:pPr>
            <a:r>
              <a:rPr lang="en-US" i="1" u="sng" dirty="0" smtClean="0"/>
              <a:t>2. </a:t>
            </a:r>
            <a:r>
              <a:rPr lang="en-US" i="1" u="sng" dirty="0" smtClean="0"/>
              <a:t>Caseworkers </a:t>
            </a:r>
            <a:r>
              <a:rPr lang="en-US" i="1" u="sng" dirty="0" smtClean="0"/>
              <a:t>actual experience should be subjected to critical analysis, and their efforts must be measured by best standards available. </a:t>
            </a:r>
          </a:p>
          <a:p>
            <a:pPr marL="514350" indent="-514350"/>
            <a:r>
              <a:rPr lang="en-US" dirty="0" smtClean="0"/>
              <a:t>She outlined specific approaches to collection of “social evidence” from which inferences were to be drawn, leading to “social study, diagnosis, and treatment planning process. </a:t>
            </a:r>
          </a:p>
          <a:p>
            <a:pPr marL="514350" indent="-514350">
              <a:buNone/>
            </a:pPr>
            <a:r>
              <a:rPr lang="en-US" i="1" u="sng" dirty="0" smtClean="0"/>
              <a:t>3. Treatment </a:t>
            </a:r>
            <a:r>
              <a:rPr lang="en-US" i="1" u="sng" dirty="0" smtClean="0"/>
              <a:t>must be individualized</a:t>
            </a:r>
            <a:r>
              <a:rPr lang="en-US" dirty="0" smtClean="0"/>
              <a:t>. She cautioned against generalization and stereotyping. </a:t>
            </a:r>
          </a:p>
          <a:p>
            <a:pPr marL="514350" indent="-514350"/>
            <a:r>
              <a:rPr lang="en-US" dirty="0" smtClean="0"/>
              <a:t>Each person and each family is unique and must be studied and listened to separately.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cont;</a:t>
            </a:r>
            <a:endParaRPr lang="en-US" dirty="0"/>
          </a:p>
        </p:txBody>
      </p:sp>
      <p:sp>
        <p:nvSpPr>
          <p:cNvPr id="3" name="Content Placeholder 2"/>
          <p:cNvSpPr>
            <a:spLocks noGrp="1"/>
          </p:cNvSpPr>
          <p:nvPr>
            <p:ph idx="1"/>
          </p:nvPr>
        </p:nvSpPr>
        <p:spPr/>
        <p:txBody>
          <a:bodyPr>
            <a:normAutofit fontScale="55000" lnSpcReduction="20000"/>
          </a:bodyPr>
          <a:lstStyle/>
          <a:p>
            <a:r>
              <a:rPr lang="en-US" b="1" u="sng" dirty="0" smtClean="0"/>
              <a:t>Knowledge from Psychology and Psychiatry:</a:t>
            </a:r>
          </a:p>
          <a:p>
            <a:r>
              <a:rPr lang="en-US" dirty="0" smtClean="0"/>
              <a:t>Psychology and psychiatry prevailed over social workers during WW-I up till 1950s. </a:t>
            </a:r>
          </a:p>
          <a:p>
            <a:r>
              <a:rPr lang="en-US" dirty="0" smtClean="0"/>
              <a:t>During 1920’s the sociological basis of social work was partially obscured by new ideas of personality development, and emotional experiences etc. </a:t>
            </a:r>
          </a:p>
          <a:p>
            <a:r>
              <a:rPr lang="en-US" dirty="0" smtClean="0"/>
              <a:t>Freud’s thinking were particularly influencing. </a:t>
            </a:r>
          </a:p>
          <a:p>
            <a:r>
              <a:rPr lang="en-US" dirty="0" smtClean="0"/>
              <a:t>Inner “weakness” was too often blamed for miseries or crises that were primarily social in origin.  Family and socioeconomic influence was downplayed. </a:t>
            </a:r>
          </a:p>
          <a:p>
            <a:r>
              <a:rPr lang="en-US" b="1" u="sng" dirty="0" smtClean="0"/>
              <a:t>Ego Psychology:</a:t>
            </a:r>
          </a:p>
          <a:p>
            <a:r>
              <a:rPr lang="en-US" dirty="0" smtClean="0"/>
              <a:t>All approaches in ego psychology broadens the psychosocial casework horizon. Particularly defense mechanism of Anna Freud, Erikson’s psychosocial developmental stages, Client-Centered therapy of Roger, and cognitive therapy are more important. </a:t>
            </a:r>
            <a:endParaRPr lang="en-US" dirty="0" smtClean="0"/>
          </a:p>
          <a:p>
            <a:r>
              <a:rPr lang="en-US" dirty="0" smtClean="0"/>
              <a:t>It postulated that neurosis is actually social in origin</a:t>
            </a:r>
            <a:endParaRPr lang="en-US" dirty="0" smtClean="0"/>
          </a:p>
          <a:p>
            <a:r>
              <a:rPr lang="en-US" b="1" u="sng" dirty="0" smtClean="0"/>
              <a:t>Knowledge from Social Science</a:t>
            </a:r>
          </a:p>
          <a:p>
            <a:r>
              <a:rPr lang="en-US" dirty="0" smtClean="0"/>
              <a:t>Custom and Behaviour</a:t>
            </a:r>
          </a:p>
          <a:p>
            <a:r>
              <a:rPr lang="en-US" dirty="0" smtClean="0"/>
              <a:t>1930s and 40s</a:t>
            </a:r>
            <a:r>
              <a:rPr lang="en-US" dirty="0" smtClean="0">
                <a:sym typeface="Wingdings" pitchFamily="2" charset="2"/>
              </a:rPr>
              <a:t></a:t>
            </a:r>
            <a:r>
              <a:rPr lang="en-US" dirty="0" smtClean="0"/>
              <a:t>Anthropologists Ruth Benedict &amp; Margaret Mead</a:t>
            </a:r>
            <a:r>
              <a:rPr lang="en-US" dirty="0" smtClean="0">
                <a:sym typeface="Wingdings" pitchFamily="2" charset="2"/>
              </a:rPr>
              <a:t> vast differences among cultures in customs relating to childrearing, marriage, sexual behaviour and roles, treatment of the elderly etc. </a:t>
            </a:r>
          </a:p>
          <a:p>
            <a:r>
              <a:rPr lang="en-US" dirty="0" err="1" smtClean="0"/>
              <a:t>Cloward</a:t>
            </a:r>
            <a:r>
              <a:rPr lang="en-US" dirty="0" smtClean="0"/>
              <a:t> (1959)Political powerlessness, social deviance, closed </a:t>
            </a:r>
            <a:r>
              <a:rPr lang="en-US" dirty="0" err="1" smtClean="0"/>
              <a:t>oppertunity</a:t>
            </a:r>
            <a:r>
              <a:rPr lang="en-US" dirty="0" smtClean="0"/>
              <a:t> structures etc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7" y="0"/>
            <a:ext cx="10369868" cy="685800"/>
          </a:xfrm>
        </p:spPr>
        <p:txBody>
          <a:bodyPr>
            <a:normAutofit fontScale="90000"/>
          </a:bodyPr>
          <a:lstStyle/>
          <a:p>
            <a:r>
              <a:rPr lang="en-US" b="1" dirty="0" smtClean="0"/>
              <a:t>Principles and Assumptions</a:t>
            </a:r>
            <a:endParaRPr lang="en-US" b="1" dirty="0"/>
          </a:p>
        </p:txBody>
      </p:sp>
      <p:sp>
        <p:nvSpPr>
          <p:cNvPr id="3" name="Content Placeholder 2"/>
          <p:cNvSpPr>
            <a:spLocks noGrp="1"/>
          </p:cNvSpPr>
          <p:nvPr>
            <p:ph idx="1"/>
          </p:nvPr>
        </p:nvSpPr>
        <p:spPr>
          <a:xfrm>
            <a:off x="576104" y="914401"/>
            <a:ext cx="10369868" cy="5211764"/>
          </a:xfrm>
        </p:spPr>
        <p:txBody>
          <a:bodyPr>
            <a:normAutofit fontScale="85000" lnSpcReduction="20000"/>
          </a:bodyPr>
          <a:lstStyle/>
          <a:p>
            <a:pPr marL="514350" indent="-514350">
              <a:buFont typeface="+mj-lt"/>
              <a:buAutoNum type="arabicPeriod"/>
            </a:pPr>
            <a:r>
              <a:rPr lang="en-US" dirty="0" smtClean="0"/>
              <a:t>People of all ages have the capacity to grow, learn, adapt and-at least to some degree-modify their social and physical environment. </a:t>
            </a:r>
          </a:p>
          <a:p>
            <a:pPr marL="514350" indent="-514350">
              <a:buFont typeface="+mj-lt"/>
              <a:buAutoNum type="arabicPeriod"/>
            </a:pPr>
            <a:r>
              <a:rPr lang="en-US" dirty="0" smtClean="0"/>
              <a:t>Psychological systems do not stand alone, but constantly interact with biological and social systems. </a:t>
            </a:r>
            <a:endParaRPr lang="en-US" dirty="0" smtClean="0"/>
          </a:p>
          <a:p>
            <a:pPr marL="914400" lvl="1" indent="-514350"/>
            <a:r>
              <a:rPr lang="en-US" dirty="0" smtClean="0"/>
              <a:t>E.g. The process of aging or changes in health affect the personality; the stability or instability of the personality influences the health or the course that aging process takes</a:t>
            </a:r>
          </a:p>
          <a:p>
            <a:pPr marL="914400" lvl="1" indent="-514350"/>
            <a:r>
              <a:rPr lang="en-US" dirty="0" smtClean="0"/>
              <a:t>Psychosocial workers address all relevant systems—biological, social, and psychological—that influence a person’s situation. </a:t>
            </a:r>
            <a:endParaRPr lang="en-US" dirty="0" smtClean="0"/>
          </a:p>
          <a:p>
            <a:pPr marL="514350" indent="-514350">
              <a:buFont typeface="+mj-lt"/>
              <a:buAutoNum type="arabicPeriod"/>
            </a:pPr>
            <a:r>
              <a:rPr lang="en-US" dirty="0" smtClean="0"/>
              <a:t>People’s behavior develop within the context of many open systems interacting in mutually causative ways. Change in one system inevitably creates changes in other systems. </a:t>
            </a:r>
            <a:endParaRPr lang="en-US" dirty="0" smtClean="0"/>
          </a:p>
          <a:p>
            <a:pPr marL="914400" lvl="1" indent="-514350"/>
            <a:r>
              <a:rPr lang="en-US" dirty="0" smtClean="0"/>
              <a:t>When a parent is laid off from work, stress is placed on the whole family, a stress that a child may act out by misbehaving in school. </a:t>
            </a:r>
            <a:endParaRPr lang="en-US" dirty="0" smtClean="0"/>
          </a:p>
        </p:txBody>
      </p:sp>
      <p:sp>
        <p:nvSpPr>
          <p:cNvPr id="4" name="Slide Number Placeholder 3"/>
          <p:cNvSpPr>
            <a:spLocks noGrp="1"/>
          </p:cNvSpPr>
          <p:nvPr>
            <p:ph type="sldNum" sz="quarter" idx="12"/>
          </p:nvPr>
        </p:nvSpPr>
        <p:spPr/>
        <p:txBody>
          <a:bodyPr/>
          <a:lstStyle/>
          <a:p>
            <a:fld id="{A4908A9D-568D-46F8-947E-63C00424ADF6}"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and Assumptions cont;</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startAt="4"/>
            </a:pPr>
            <a:r>
              <a:rPr lang="en-US" dirty="0" smtClean="0"/>
              <a:t>Family system provides most significant context for personality growth and development. Problems of fit among family members—parents with children, husbands with wives, siblings with siblings—are mutual. </a:t>
            </a:r>
          </a:p>
          <a:p>
            <a:pPr marL="514350" indent="-514350">
              <a:buFont typeface="+mj-lt"/>
              <a:buAutoNum type="arabicPeriod" startAt="4"/>
            </a:pPr>
            <a:r>
              <a:rPr lang="en-US" dirty="0" smtClean="0"/>
              <a:t>Families are also subjected to stresses that come from larger systems, including poverty, racism, etc. the daily lives of many clients are pervaded by these forces. Community and social resources provides a ‘holding environment’ for families. </a:t>
            </a:r>
          </a:p>
          <a:p>
            <a:pPr marL="514350" indent="-514350">
              <a:buFont typeface="+mj-lt"/>
              <a:buAutoNum type="arabicPeriod" startAt="4"/>
            </a:pPr>
            <a:r>
              <a:rPr lang="en-US" dirty="0" smtClean="0"/>
              <a:t>People ascribe individual and collective meanings to events and situations. How people view and interpret their lives, find a sense of self and define their purposes is, in part, culturally influenced. Ethnic sensitivity on the part of social worker is essential </a:t>
            </a:r>
          </a:p>
          <a:p>
            <a:pPr marL="514350" indent="-514350">
              <a:buFont typeface="+mj-lt"/>
              <a:buAutoNum type="arabicPeriod" startAt="4"/>
            </a:pP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and Assumptions cont;</a:t>
            </a:r>
            <a:endParaRPr lang="en-US" dirty="0"/>
          </a:p>
        </p:txBody>
      </p:sp>
      <p:sp>
        <p:nvSpPr>
          <p:cNvPr id="3" name="Content Placeholder 2"/>
          <p:cNvSpPr>
            <a:spLocks noGrp="1"/>
          </p:cNvSpPr>
          <p:nvPr>
            <p:ph idx="1"/>
          </p:nvPr>
        </p:nvSpPr>
        <p:spPr/>
        <p:txBody>
          <a:bodyPr>
            <a:normAutofit/>
          </a:bodyPr>
          <a:lstStyle/>
          <a:p>
            <a:r>
              <a:rPr lang="en-US" dirty="0" smtClean="0"/>
              <a:t>Assumptions from Ego psychology :</a:t>
            </a:r>
          </a:p>
          <a:p>
            <a:pPr marL="971550" lvl="1" indent="-514350">
              <a:buFont typeface="+mj-lt"/>
              <a:buAutoNum type="arabicPeriod"/>
            </a:pPr>
            <a:r>
              <a:rPr lang="en-US" dirty="0" smtClean="0"/>
              <a:t>Significant feelings and thoughts lie outside of awareness. </a:t>
            </a:r>
          </a:p>
          <a:p>
            <a:pPr marL="971550" lvl="1" indent="-514350">
              <a:buFont typeface="+mj-lt"/>
              <a:buAutoNum type="arabicPeriod"/>
            </a:pPr>
            <a:r>
              <a:rPr lang="en-US" dirty="0" smtClean="0"/>
              <a:t>Personality is fluid and dynamic system of forces that influences behaviour; </a:t>
            </a:r>
          </a:p>
          <a:p>
            <a:pPr marL="971550" lvl="1" indent="-514350">
              <a:buFont typeface="+mj-lt"/>
              <a:buAutoNum type="arabicPeriod"/>
            </a:pPr>
            <a:r>
              <a:rPr lang="en-US" dirty="0" smtClean="0"/>
              <a:t>Defenses are constructed that serve bother positive and negative end. </a:t>
            </a:r>
          </a:p>
          <a:p>
            <a:pPr marL="971550" lvl="1" indent="-514350">
              <a:buFont typeface="+mj-lt"/>
              <a:buAutoNum type="arabicPeriod"/>
            </a:pPr>
            <a:r>
              <a:rPr lang="en-US" dirty="0" smtClean="0"/>
              <a:t>Symptoms are adaptive attempts to uncover and resolve internal conflicts. </a:t>
            </a:r>
          </a:p>
          <a:p>
            <a:pPr marL="971550" lvl="1" indent="-514350">
              <a:buFont typeface="+mj-lt"/>
              <a:buAutoNum type="arabicPeriod"/>
            </a:pPr>
            <a:r>
              <a:rPr lang="en-US" dirty="0" smtClean="0"/>
              <a:t>Neurosis is actually social in origin.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Worker Client Relationship</a:t>
            </a:r>
            <a:endParaRPr lang="en-US" dirty="0"/>
          </a:p>
        </p:txBody>
      </p:sp>
      <p:sp>
        <p:nvSpPr>
          <p:cNvPr id="3" name="Content Placeholder 2"/>
          <p:cNvSpPr>
            <a:spLocks noGrp="1"/>
          </p:cNvSpPr>
          <p:nvPr>
            <p:ph idx="1"/>
          </p:nvPr>
        </p:nvSpPr>
        <p:spPr/>
        <p:txBody>
          <a:bodyPr>
            <a:normAutofit lnSpcReduction="10000"/>
          </a:bodyPr>
          <a:lstStyle/>
          <a:p>
            <a:r>
              <a:rPr lang="en-US" dirty="0" smtClean="0"/>
              <a:t>Successful treatment depends heavily on the quality of relationship between client and worker. </a:t>
            </a:r>
          </a:p>
          <a:p>
            <a:r>
              <a:rPr lang="en-US" dirty="0" smtClean="0"/>
              <a:t>How to promote Positive Relationship?</a:t>
            </a:r>
          </a:p>
          <a:p>
            <a:pPr lvl="1"/>
            <a:r>
              <a:rPr lang="en-US" dirty="0" smtClean="0"/>
              <a:t>Positive therapeutic relationship stems from the worker’s demonstration of non-possessive warmth and concern, genuineness, accurate empathy, and non-judgmental acceptance, along with his capacity to communicate optimism and professional competence. </a:t>
            </a:r>
          </a:p>
          <a:p>
            <a:pPr lvl="1"/>
            <a:r>
              <a:rPr lang="en-US" dirty="0" smtClean="0"/>
              <a:t>For client: he must mobilize some courage, hope and motivation to join the worker, and to trust in his ability to help.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Worker Client Relationship cont;</a:t>
            </a:r>
            <a:endParaRPr lang="en-US" dirty="0"/>
          </a:p>
        </p:txBody>
      </p:sp>
      <p:sp>
        <p:nvSpPr>
          <p:cNvPr id="3" name="Content Placeholder 2"/>
          <p:cNvSpPr>
            <a:spLocks noGrp="1"/>
          </p:cNvSpPr>
          <p:nvPr>
            <p:ph idx="1"/>
          </p:nvPr>
        </p:nvSpPr>
        <p:spPr/>
        <p:txBody>
          <a:bodyPr>
            <a:normAutofit fontScale="85000" lnSpcReduction="20000"/>
          </a:bodyPr>
          <a:lstStyle/>
          <a:p>
            <a:r>
              <a:rPr lang="en-US" b="1" u="sng" dirty="0" smtClean="0"/>
              <a:t>Obstacles in effective worker-client relationship:</a:t>
            </a:r>
          </a:p>
          <a:p>
            <a:r>
              <a:rPr lang="en-US" dirty="0" smtClean="0"/>
              <a:t>Numerous obstacles stand in the way of effective worker-client relationship; </a:t>
            </a:r>
          </a:p>
          <a:p>
            <a:r>
              <a:rPr lang="en-US" dirty="0" smtClean="0"/>
              <a:t>People seeking help feel anxious-with feeling of shame and failure to resolve difficulties. </a:t>
            </a:r>
          </a:p>
          <a:p>
            <a:r>
              <a:rPr lang="en-US" dirty="0" smtClean="0"/>
              <a:t>Fear of dependence on another may create apprehension</a:t>
            </a:r>
          </a:p>
          <a:p>
            <a:r>
              <a:rPr lang="en-US" dirty="0" smtClean="0"/>
              <a:t>Anticipatory fear- that the worker truly can not understood their need or circumstances can also hinder effective relationship. </a:t>
            </a:r>
          </a:p>
          <a:p>
            <a:r>
              <a:rPr lang="en-US" dirty="0" smtClean="0"/>
              <a:t>When the client is referred by some referring agency-e.g. parents, school, court etc-in that case the client’s willingness to engage in work may be impeded.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All social work practice-historically and currently-has relied on psychosocial concepts. </a:t>
            </a:r>
          </a:p>
          <a:p>
            <a:r>
              <a:rPr lang="en-US" dirty="0" smtClean="0"/>
              <a:t>From the very beginning, social work has been dedicated to; </a:t>
            </a:r>
          </a:p>
          <a:p>
            <a:pPr lvl="1"/>
            <a:r>
              <a:rPr lang="en-US" dirty="0" smtClean="0"/>
              <a:t>the alleviation of sufferings and </a:t>
            </a:r>
          </a:p>
          <a:p>
            <a:pPr lvl="1"/>
            <a:r>
              <a:rPr lang="en-US" dirty="0" smtClean="0"/>
              <a:t>to the enhancement of human life. </a:t>
            </a:r>
          </a:p>
          <a:p>
            <a:r>
              <a:rPr lang="en-US" dirty="0" smtClean="0"/>
              <a:t>Social Workers had been concerned </a:t>
            </a:r>
            <a:r>
              <a:rPr lang="en-US" dirty="0" smtClean="0"/>
              <a:t>about;</a:t>
            </a:r>
            <a:endParaRPr lang="en-US" dirty="0" smtClean="0"/>
          </a:p>
          <a:p>
            <a:pPr lvl="1"/>
            <a:r>
              <a:rPr lang="en-US" dirty="0" smtClean="0"/>
              <a:t>How to </a:t>
            </a:r>
            <a:r>
              <a:rPr lang="en-US" dirty="0" smtClean="0"/>
              <a:t>enhance the </a:t>
            </a:r>
            <a:r>
              <a:rPr lang="en-US" dirty="0" smtClean="0"/>
              <a:t>well-being of individuals and </a:t>
            </a:r>
            <a:r>
              <a:rPr lang="en-US" dirty="0" smtClean="0"/>
              <a:t>families?  </a:t>
            </a:r>
            <a:endParaRPr lang="en-US" dirty="0" smtClean="0"/>
          </a:p>
          <a:p>
            <a:pPr lvl="1"/>
            <a:r>
              <a:rPr lang="en-US" dirty="0" smtClean="0"/>
              <a:t>How to respond to people’s </a:t>
            </a:r>
            <a:r>
              <a:rPr lang="en-US" dirty="0" smtClean="0"/>
              <a:t>need? </a:t>
            </a:r>
            <a:endParaRPr lang="en-US" dirty="0" smtClean="0"/>
          </a:p>
          <a:p>
            <a:pPr lvl="1"/>
            <a:r>
              <a:rPr lang="en-US" dirty="0" smtClean="0"/>
              <a:t>How to restore social functioning </a:t>
            </a:r>
            <a:r>
              <a:rPr lang="en-US" dirty="0" smtClean="0"/>
              <a:t>?and </a:t>
            </a:r>
            <a:endParaRPr lang="en-US" dirty="0" smtClean="0"/>
          </a:p>
          <a:p>
            <a:pPr lvl="1"/>
            <a:r>
              <a:rPr lang="en-US" dirty="0" smtClean="0"/>
              <a:t>How to better their interpersonal relationships and life situations. </a:t>
            </a:r>
          </a:p>
          <a:p>
            <a:r>
              <a:rPr lang="en-US" dirty="0" smtClean="0"/>
              <a:t>In order to answer these questions the psychosocial approach grew up in social work practice.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 to Intervention</a:t>
            </a:r>
            <a:endParaRPr lang="en-US" dirty="0"/>
          </a:p>
        </p:txBody>
      </p:sp>
      <p:sp>
        <p:nvSpPr>
          <p:cNvPr id="3" name="Content Placeholder 2"/>
          <p:cNvSpPr>
            <a:spLocks noGrp="1"/>
          </p:cNvSpPr>
          <p:nvPr>
            <p:ph idx="1"/>
          </p:nvPr>
        </p:nvSpPr>
        <p:spPr/>
        <p:txBody>
          <a:bodyPr/>
          <a:lstStyle/>
          <a:p>
            <a:r>
              <a:rPr lang="en-US" dirty="0" smtClean="0"/>
              <a:t>The approaches to intervention includes; </a:t>
            </a:r>
          </a:p>
          <a:p>
            <a:pPr lvl="1"/>
            <a:r>
              <a:rPr lang="en-US" dirty="0" smtClean="0"/>
              <a:t>Psychosocial Study</a:t>
            </a:r>
          </a:p>
          <a:p>
            <a:pPr lvl="1"/>
            <a:r>
              <a:rPr lang="en-US" dirty="0" smtClean="0"/>
              <a:t>Psychosocial Assessment </a:t>
            </a:r>
          </a:p>
          <a:p>
            <a:pPr lvl="1"/>
            <a:r>
              <a:rPr lang="en-US" dirty="0" smtClean="0"/>
              <a:t>Psychosocial Intervention</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 to Intervention cont;</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b="1" u="sng" dirty="0" smtClean="0"/>
              <a:t>Psychosocial Study</a:t>
            </a:r>
          </a:p>
          <a:p>
            <a:r>
              <a:rPr lang="en-US" b="1" dirty="0" smtClean="0"/>
              <a:t>Gathering Facts vs. Interpreting Facts</a:t>
            </a:r>
          </a:p>
          <a:p>
            <a:pPr lvl="1"/>
            <a:r>
              <a:rPr lang="en-US" dirty="0" smtClean="0"/>
              <a:t>The primary emphasis in psychosocial casework is placed on understanding the client’s dilemmas and what has contributed to them. This understanding is called psychosocial study. </a:t>
            </a:r>
          </a:p>
          <a:p>
            <a:pPr lvl="1"/>
            <a:r>
              <a:rPr lang="en-US" dirty="0" smtClean="0"/>
              <a:t>It requires observation and gathering of accurate facts that are arranged in orderly manner. </a:t>
            </a:r>
          </a:p>
          <a:p>
            <a:pPr lvl="1"/>
            <a:r>
              <a:rPr lang="en-US" dirty="0" smtClean="0"/>
              <a:t>Often the bulk of data is obtained in early interviews. </a:t>
            </a:r>
          </a:p>
          <a:p>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 to Intervention cont;</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Initial Interviews</a:t>
            </a:r>
          </a:p>
          <a:p>
            <a:pPr lvl="1"/>
            <a:r>
              <a:rPr lang="en-US" dirty="0" smtClean="0"/>
              <a:t>Facts gathering begins as the worker elicits from clients their perception of problems, what they think led up to it, how they have attempted to remedy it, what they believe might help now, and what other people, agencies or systems are involved. </a:t>
            </a:r>
          </a:p>
          <a:p>
            <a:r>
              <a:rPr lang="en-US" b="1" dirty="0" smtClean="0"/>
              <a:t>Additional Source of Information</a:t>
            </a:r>
          </a:p>
          <a:p>
            <a:pPr lvl="1"/>
            <a:r>
              <a:rPr lang="en-US" dirty="0" smtClean="0"/>
              <a:t>Observations of the clients nonverbal behaviors and demeanor and the dynamic of the client-worker relationships, usually prove useful. The goal is fact gathering, not interpretation. </a:t>
            </a:r>
          </a:p>
          <a:p>
            <a:pPr lvl="1"/>
            <a:r>
              <a:rPr lang="en-US" dirty="0" smtClean="0"/>
              <a:t>The psychosocial study of children requires collateral interviews with parents, teachers, and other concerned. </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 to Intervention cont;</a:t>
            </a:r>
            <a:endParaRPr lang="en-US" dirty="0"/>
          </a:p>
        </p:txBody>
      </p:sp>
      <p:sp>
        <p:nvSpPr>
          <p:cNvPr id="3" name="Content Placeholder 2"/>
          <p:cNvSpPr>
            <a:spLocks noGrp="1"/>
          </p:cNvSpPr>
          <p:nvPr>
            <p:ph idx="1"/>
          </p:nvPr>
        </p:nvSpPr>
        <p:spPr/>
        <p:txBody>
          <a:bodyPr/>
          <a:lstStyle/>
          <a:p>
            <a:r>
              <a:rPr lang="en-US" b="1" dirty="0" smtClean="0"/>
              <a:t>Early Life History</a:t>
            </a:r>
          </a:p>
          <a:p>
            <a:pPr lvl="1"/>
            <a:r>
              <a:rPr lang="en-US" dirty="0" smtClean="0"/>
              <a:t>Many problems in living emerge during the developmental phases of the individual and family life cycle. Therefore early life history is also obtained for psychosocial study.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 to Intervention cont;</a:t>
            </a:r>
            <a:endParaRPr lang="en-US" dirty="0"/>
          </a:p>
        </p:txBody>
      </p:sp>
      <p:sp>
        <p:nvSpPr>
          <p:cNvPr id="3" name="Content Placeholder 2"/>
          <p:cNvSpPr>
            <a:spLocks noGrp="1"/>
          </p:cNvSpPr>
          <p:nvPr>
            <p:ph idx="1"/>
          </p:nvPr>
        </p:nvSpPr>
        <p:spPr/>
        <p:txBody>
          <a:bodyPr>
            <a:normAutofit fontScale="70000" lnSpcReduction="20000"/>
          </a:bodyPr>
          <a:lstStyle/>
          <a:p>
            <a:r>
              <a:rPr lang="en-US" b="1" u="sng" dirty="0" smtClean="0"/>
              <a:t>Psychosocial Assessment:</a:t>
            </a:r>
          </a:p>
          <a:p>
            <a:r>
              <a:rPr lang="en-US" dirty="0" smtClean="0"/>
              <a:t>Psychosocial assessment begins by thinking critically about the facts gather in psychosocial study. The worker’s task, now, is to conceptualize how the multiple symptoms are interacting. </a:t>
            </a:r>
          </a:p>
          <a:p>
            <a:r>
              <a:rPr lang="en-US" dirty="0" smtClean="0"/>
              <a:t>Assessment simultaneously addresses and formulates hypotheses about two major matters; </a:t>
            </a:r>
          </a:p>
          <a:p>
            <a:pPr marL="971550" lvl="1" indent="-457200">
              <a:buFont typeface="+mj-lt"/>
              <a:buAutoNum type="arabicPeriod"/>
            </a:pPr>
            <a:r>
              <a:rPr lang="en-US" dirty="0" smtClean="0"/>
              <a:t>How and why a problem exists, and </a:t>
            </a:r>
          </a:p>
          <a:p>
            <a:pPr marL="971550" lvl="1" indent="-457200">
              <a:buFont typeface="+mj-lt"/>
              <a:buAutoNum type="arabicPeriod"/>
            </a:pPr>
            <a:r>
              <a:rPr lang="en-US" dirty="0" smtClean="0"/>
              <a:t>Who and what is accessible to change. </a:t>
            </a:r>
          </a:p>
          <a:p>
            <a:pPr marL="571500" indent="-457200"/>
            <a:r>
              <a:rPr lang="en-US" dirty="0" smtClean="0"/>
              <a:t>Only after determining where we can enter the constellation of multiple systems, and which system or systems are probably most amenable to change, can effective treatment strategies be designed. </a:t>
            </a:r>
          </a:p>
          <a:p>
            <a:pPr marL="571500" indent="-457200"/>
            <a:r>
              <a:rPr lang="en-US" dirty="0" smtClean="0"/>
              <a:t>Assessment identify points of access and evaluate the capacity, motivation, and opportunity for change-of individual, the family, the social networks, and communities. </a:t>
            </a:r>
          </a:p>
          <a:p>
            <a:pPr marL="971550" lvl="1" indent="-457200"/>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 to Intervention cont;</a:t>
            </a:r>
            <a:endParaRPr lang="en-US" dirty="0"/>
          </a:p>
        </p:txBody>
      </p:sp>
      <p:sp>
        <p:nvSpPr>
          <p:cNvPr id="3" name="Content Placeholder 2"/>
          <p:cNvSpPr>
            <a:spLocks noGrp="1"/>
          </p:cNvSpPr>
          <p:nvPr>
            <p:ph idx="1"/>
          </p:nvPr>
        </p:nvSpPr>
        <p:spPr/>
        <p:txBody>
          <a:bodyPr/>
          <a:lstStyle/>
          <a:p>
            <a:r>
              <a:rPr lang="en-US" b="1" u="sng" dirty="0" smtClean="0"/>
              <a:t>Psychosocial Intervention</a:t>
            </a:r>
          </a:p>
          <a:p>
            <a:pPr lvl="1"/>
            <a:r>
              <a:rPr lang="en-US" dirty="0" smtClean="0"/>
              <a:t>Psychosocial treatment often uses a blend of individual, couple, family and environmental modalities. </a:t>
            </a:r>
          </a:p>
          <a:p>
            <a:pPr lvl="1"/>
            <a:r>
              <a:rPr lang="en-US" dirty="0" smtClean="0"/>
              <a:t>In work with symptomatic children, family members are often the most important resources for change.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a:t>
            </a:r>
            <a:endParaRPr lang="en-US" dirty="0"/>
          </a:p>
        </p:txBody>
      </p:sp>
      <p:sp>
        <p:nvSpPr>
          <p:cNvPr id="3" name="Content Placeholder 2"/>
          <p:cNvSpPr>
            <a:spLocks noGrp="1"/>
          </p:cNvSpPr>
          <p:nvPr>
            <p:ph idx="1"/>
          </p:nvPr>
        </p:nvSpPr>
        <p:spPr/>
        <p:txBody>
          <a:bodyPr/>
          <a:lstStyle/>
          <a:p>
            <a:r>
              <a:rPr lang="en-US" dirty="0" smtClean="0"/>
              <a:t>Individual and his environment are intertwined. Changes in one brings changes in others. Problems is the disequilibrium between individual and his environment. The worker’s goal is to work collaboratively with the client and find an optimal </a:t>
            </a:r>
            <a:r>
              <a:rPr lang="en-US" i="1" dirty="0" smtClean="0"/>
              <a:t>fit</a:t>
            </a:r>
            <a:r>
              <a:rPr lang="en-US" dirty="0" smtClean="0"/>
              <a:t> between individual and his physical and social surroundings.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2121" y="2362200"/>
            <a:ext cx="10369868" cy="1143000"/>
          </a:xfrm>
        </p:spPr>
        <p:txBody>
          <a:bodyPr>
            <a:noAutofit/>
          </a:bodyPr>
          <a:lstStyle/>
          <a:p>
            <a:r>
              <a:rPr lang="en-US" sz="5400" dirty="0" smtClean="0"/>
              <a:t>Thank you</a:t>
            </a:r>
            <a:endParaRPr lang="en-US" sz="5400" dirty="0"/>
          </a:p>
        </p:txBody>
      </p:sp>
      <p:sp>
        <p:nvSpPr>
          <p:cNvPr id="3" name="Slide Number Placeholder 2"/>
          <p:cNvSpPr>
            <a:spLocks noGrp="1"/>
          </p:cNvSpPr>
          <p:nvPr>
            <p:ph type="sldNum" sz="quarter" idx="12"/>
          </p:nvPr>
        </p:nvSpPr>
        <p:spPr/>
        <p:txBody>
          <a:bodyPr/>
          <a:lstStyle/>
          <a:p>
            <a:fld id="{A4908A9D-568D-46F8-947E-63C00424ADF6}" type="slidenum">
              <a:rPr lang="en-US" smtClean="0"/>
              <a:pPr/>
              <a:t>27</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Psychosocial caseworkers (now sometimes referred to as clinical social workers) seek </a:t>
            </a:r>
          </a:p>
          <a:p>
            <a:pPr lvl="1"/>
            <a:r>
              <a:rPr lang="en-US" dirty="0" smtClean="0"/>
              <a:t>to help clients—individuals, families, and larger groups—to reduce problems arising from some kind of </a:t>
            </a:r>
            <a:r>
              <a:rPr lang="en-US" u="sng" dirty="0" smtClean="0">
                <a:effectLst>
                  <a:outerShdw blurRad="38100" dist="38100" dir="2700000" algn="tl">
                    <a:srgbClr val="000000">
                      <a:alpha val="43137"/>
                    </a:srgbClr>
                  </a:outerShdw>
                </a:effectLst>
              </a:rPr>
              <a:t>disequilibrium </a:t>
            </a:r>
            <a:r>
              <a:rPr lang="en-US" dirty="0" smtClean="0"/>
              <a:t>between them and their environments. </a:t>
            </a:r>
          </a:p>
          <a:p>
            <a:r>
              <a:rPr lang="en-US" dirty="0" smtClean="0"/>
              <a:t>A fundamental step in the psychosocial method is </a:t>
            </a:r>
            <a:r>
              <a:rPr lang="en-US" dirty="0" smtClean="0">
                <a:effectLst>
                  <a:outerShdw blurRad="38100" dist="38100" dir="2700000" algn="tl">
                    <a:srgbClr val="000000">
                      <a:alpha val="43137"/>
                    </a:srgbClr>
                  </a:outerShdw>
                </a:effectLst>
              </a:rPr>
              <a:t>the study </a:t>
            </a:r>
            <a:r>
              <a:rPr lang="en-US" dirty="0" smtClean="0"/>
              <a:t>of </a:t>
            </a:r>
            <a:r>
              <a:rPr lang="en-US" dirty="0" smtClean="0">
                <a:effectLst>
                  <a:outerShdw blurRad="38100" dist="38100" dir="2700000" algn="tl">
                    <a:srgbClr val="000000">
                      <a:alpha val="43137"/>
                    </a:srgbClr>
                  </a:outerShdw>
                </a:effectLst>
              </a:rPr>
              <a:t>individuals </a:t>
            </a:r>
            <a:r>
              <a:rPr lang="en-US" dirty="0" smtClean="0"/>
              <a:t>and </a:t>
            </a:r>
            <a:r>
              <a:rPr lang="en-US" dirty="0" smtClean="0">
                <a:effectLst>
                  <a:outerShdw blurRad="38100" dist="38100" dir="2700000" algn="tl">
                    <a:srgbClr val="000000">
                      <a:alpha val="43137"/>
                    </a:srgbClr>
                  </a:outerShdw>
                </a:effectLst>
              </a:rPr>
              <a:t>families</a:t>
            </a:r>
            <a:r>
              <a:rPr lang="en-US" dirty="0" smtClean="0"/>
              <a:t>, their impinging </a:t>
            </a:r>
            <a:r>
              <a:rPr lang="en-US" dirty="0" smtClean="0">
                <a:effectLst>
                  <a:outerShdw blurRad="38100" dist="38100" dir="2700000" algn="tl">
                    <a:srgbClr val="000000">
                      <a:alpha val="43137"/>
                    </a:srgbClr>
                  </a:outerShdw>
                </a:effectLst>
              </a:rPr>
              <a:t>environments</a:t>
            </a:r>
            <a:r>
              <a:rPr lang="en-US" dirty="0" smtClean="0"/>
              <a:t>, and the ‘</a:t>
            </a:r>
            <a:r>
              <a:rPr lang="en-US" dirty="0" smtClean="0">
                <a:effectLst>
                  <a:outerShdw blurRad="38100" dist="38100" dir="2700000" algn="tl">
                    <a:srgbClr val="000000">
                      <a:alpha val="43137"/>
                    </a:srgbClr>
                  </a:outerShdw>
                </a:effectLst>
              </a:rPr>
              <a:t>person-in-situation gestalt</a:t>
            </a:r>
            <a:r>
              <a:rPr lang="en-US" dirty="0" smtClean="0"/>
              <a:t>’ so that meaningful assessments or diagnoses of these can be formulated. </a:t>
            </a:r>
          </a:p>
          <a:p>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 of Psychosocial</a:t>
            </a:r>
            <a:endParaRPr lang="en-US" dirty="0"/>
          </a:p>
        </p:txBody>
      </p:sp>
      <p:sp>
        <p:nvSpPr>
          <p:cNvPr id="3" name="Content Placeholder 2"/>
          <p:cNvSpPr>
            <a:spLocks noGrp="1"/>
          </p:cNvSpPr>
          <p:nvPr>
            <p:ph idx="1"/>
          </p:nvPr>
        </p:nvSpPr>
        <p:spPr/>
        <p:txBody>
          <a:bodyPr>
            <a:normAutofit fontScale="92500"/>
          </a:bodyPr>
          <a:lstStyle/>
          <a:p>
            <a:r>
              <a:rPr lang="en-US" dirty="0" smtClean="0"/>
              <a:t>The term “Psychosocial,” 1</a:t>
            </a:r>
            <a:r>
              <a:rPr lang="en-US" baseline="30000" dirty="0" smtClean="0"/>
              <a:t>st</a:t>
            </a:r>
            <a:r>
              <a:rPr lang="en-US" dirty="0" smtClean="0"/>
              <a:t> used in 1899, means,</a:t>
            </a:r>
          </a:p>
          <a:p>
            <a:pPr lvl="1"/>
            <a:r>
              <a:rPr lang="en-US" dirty="0" smtClean="0"/>
              <a:t> “pertaining to mind and society”. </a:t>
            </a:r>
          </a:p>
          <a:p>
            <a:pPr lvl="1"/>
            <a:r>
              <a:rPr lang="en-US" dirty="0" smtClean="0"/>
              <a:t>“Relating Social Conditions to Mental Health”. </a:t>
            </a:r>
          </a:p>
          <a:p>
            <a:pPr lvl="1" algn="r">
              <a:buNone/>
            </a:pPr>
            <a:r>
              <a:rPr lang="en-US" sz="1700" i="1" dirty="0" smtClean="0"/>
              <a:t>Merriam Webster Dictionary</a:t>
            </a:r>
            <a:r>
              <a:rPr lang="en-US" sz="2600" dirty="0" smtClean="0"/>
              <a:t>. </a:t>
            </a:r>
            <a:endParaRPr lang="en-US" dirty="0" smtClean="0"/>
          </a:p>
          <a:p>
            <a:r>
              <a:rPr lang="en-US" dirty="0" smtClean="0"/>
              <a:t>The term “</a:t>
            </a:r>
            <a:r>
              <a:rPr lang="en-US" i="1" dirty="0" smtClean="0">
                <a:effectLst>
                  <a:outerShdw blurRad="38100" dist="38100" dir="2700000" algn="tl">
                    <a:srgbClr val="000000">
                      <a:alpha val="43137"/>
                    </a:srgbClr>
                  </a:outerShdw>
                </a:effectLst>
              </a:rPr>
              <a:t>psychosocial</a:t>
            </a:r>
            <a:r>
              <a:rPr lang="en-US" dirty="0" smtClean="0"/>
              <a:t>” is the combination of two words, “</a:t>
            </a:r>
            <a:r>
              <a:rPr lang="en-US" i="1" dirty="0" smtClean="0">
                <a:effectLst>
                  <a:outerShdw blurRad="38100" dist="38100" dir="2700000" algn="tl">
                    <a:srgbClr val="000000">
                      <a:alpha val="43137"/>
                    </a:srgbClr>
                  </a:outerShdw>
                </a:effectLst>
              </a:rPr>
              <a:t>psycho</a:t>
            </a:r>
            <a:r>
              <a:rPr lang="en-US" dirty="0" smtClean="0"/>
              <a:t>” means “ </a:t>
            </a:r>
            <a:r>
              <a:rPr lang="en-US" i="1" dirty="0" smtClean="0">
                <a:effectLst>
                  <a:outerShdw blurRad="38100" dist="38100" dir="2700000" algn="tl">
                    <a:srgbClr val="000000">
                      <a:alpha val="43137"/>
                    </a:srgbClr>
                  </a:outerShdw>
                </a:effectLst>
              </a:rPr>
              <a:t>psychological</a:t>
            </a:r>
            <a:r>
              <a:rPr lang="en-US" dirty="0" smtClean="0"/>
              <a:t>” and “</a:t>
            </a:r>
            <a:r>
              <a:rPr lang="en-US" i="1" dirty="0" smtClean="0">
                <a:effectLst>
                  <a:outerShdw blurRad="38100" dist="38100" dir="2700000" algn="tl">
                    <a:srgbClr val="000000">
                      <a:alpha val="43137"/>
                    </a:srgbClr>
                  </a:outerShdw>
                </a:effectLst>
              </a:rPr>
              <a:t>social</a:t>
            </a:r>
            <a:r>
              <a:rPr lang="en-US" dirty="0" smtClean="0"/>
              <a:t>” means “</a:t>
            </a:r>
            <a:r>
              <a:rPr lang="en-US" i="1" dirty="0" smtClean="0">
                <a:effectLst>
                  <a:outerShdw blurRad="38100" dist="38100" dir="2700000" algn="tl">
                    <a:srgbClr val="000000">
                      <a:alpha val="43137"/>
                    </a:srgbClr>
                  </a:outerShdw>
                </a:effectLst>
              </a:rPr>
              <a:t>relating to society, or the way in which people in groups behave and interact</a:t>
            </a:r>
            <a:r>
              <a:rPr lang="en-US" dirty="0" smtClean="0"/>
              <a:t>”. So in this context psychosocial means “interaction of psychological and societal forces / components”. </a:t>
            </a:r>
          </a:p>
        </p:txBody>
      </p:sp>
      <p:sp>
        <p:nvSpPr>
          <p:cNvPr id="4" name="Slide Number Placeholder 3"/>
          <p:cNvSpPr>
            <a:spLocks noGrp="1"/>
          </p:cNvSpPr>
          <p:nvPr>
            <p:ph type="sldNum" sz="quarter" idx="12"/>
          </p:nvPr>
        </p:nvSpPr>
        <p:spPr/>
        <p:txBody>
          <a:bodyPr/>
          <a:lstStyle/>
          <a:p>
            <a:fld id="{A4908A9D-568D-46F8-947E-63C00424ADF6}"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1930</a:t>
            </a:r>
          </a:p>
          <a:p>
            <a:pPr lvl="1"/>
            <a:r>
              <a:rPr lang="en-US" dirty="0" smtClean="0"/>
              <a:t>Hankins seems to coin the term ‘psychosocial’ in paper </a:t>
            </a:r>
            <a:r>
              <a:rPr lang="en-US" i="1" dirty="0" smtClean="0"/>
              <a:t>Contributions of Sociology to Social Work, </a:t>
            </a:r>
            <a:r>
              <a:rPr lang="en-US" dirty="0" smtClean="0"/>
              <a:t>presented at </a:t>
            </a:r>
            <a:r>
              <a:rPr lang="en-US" i="1" dirty="0" smtClean="0"/>
              <a:t>the National Conference of Social Workers, </a:t>
            </a:r>
            <a:r>
              <a:rPr lang="en-US" dirty="0" smtClean="0"/>
              <a:t>in Chicago</a:t>
            </a:r>
          </a:p>
          <a:p>
            <a:r>
              <a:rPr lang="en-US" dirty="0" smtClean="0"/>
              <a:t>1940</a:t>
            </a:r>
          </a:p>
          <a:p>
            <a:pPr lvl="1"/>
            <a:r>
              <a:rPr lang="en-US" dirty="0" smtClean="0"/>
              <a:t>Gordon Hamilton used the term ‘psychosocial’ in her book </a:t>
            </a:r>
            <a:r>
              <a:rPr lang="en-US" i="1" dirty="0" smtClean="0"/>
              <a:t>Theory and Practice of Social Case Work</a:t>
            </a:r>
          </a:p>
        </p:txBody>
      </p:sp>
      <p:sp>
        <p:nvSpPr>
          <p:cNvPr id="4" name="Slide Number Placeholder 3"/>
          <p:cNvSpPr>
            <a:spLocks noGrp="1"/>
          </p:cNvSpPr>
          <p:nvPr>
            <p:ph type="sldNum" sz="quarter" idx="12"/>
          </p:nvPr>
        </p:nvSpPr>
        <p:spPr/>
        <p:txBody>
          <a:bodyPr/>
          <a:lstStyle/>
          <a:p>
            <a:fld id="{A4908A9D-568D-46F8-947E-63C00424ADF6}"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Psychosocial theory</a:t>
            </a:r>
            <a:endParaRPr lang="en-US" dirty="0"/>
          </a:p>
        </p:txBody>
      </p:sp>
      <p:sp>
        <p:nvSpPr>
          <p:cNvPr id="3" name="Content Placeholder 2"/>
          <p:cNvSpPr>
            <a:spLocks noGrp="1"/>
          </p:cNvSpPr>
          <p:nvPr>
            <p:ph idx="1"/>
          </p:nvPr>
        </p:nvSpPr>
        <p:spPr/>
        <p:txBody>
          <a:bodyPr>
            <a:normAutofit/>
          </a:bodyPr>
          <a:lstStyle/>
          <a:p>
            <a:r>
              <a:rPr lang="en-US" i="1" dirty="0" smtClean="0">
                <a:effectLst>
                  <a:outerShdw blurRad="38100" dist="38100" dir="2700000" algn="tl">
                    <a:srgbClr val="000000">
                      <a:alpha val="43137"/>
                    </a:srgbClr>
                  </a:outerShdw>
                </a:effectLst>
              </a:rPr>
              <a:t>Psychosocial theory </a:t>
            </a:r>
            <a:r>
              <a:rPr lang="en-US" dirty="0" smtClean="0"/>
              <a:t>says that individual and his environment are intertwined. Changes in one system creates changes in other systems. </a:t>
            </a:r>
          </a:p>
          <a:p>
            <a:r>
              <a:rPr lang="en-US" dirty="0" smtClean="0"/>
              <a:t>In other words individual’s </a:t>
            </a:r>
            <a:r>
              <a:rPr lang="en-US" dirty="0" smtClean="0">
                <a:effectLst>
                  <a:outerShdw blurRad="38100" dist="38100" dir="2700000" algn="tl">
                    <a:srgbClr val="000000">
                      <a:alpha val="43137"/>
                    </a:srgbClr>
                  </a:outerShdw>
                </a:effectLst>
              </a:rPr>
              <a:t>behavior </a:t>
            </a:r>
            <a:r>
              <a:rPr lang="en-US" dirty="0" smtClean="0"/>
              <a:t>is the </a:t>
            </a:r>
            <a:r>
              <a:rPr lang="en-US" dirty="0" smtClean="0">
                <a:effectLst>
                  <a:outerShdw blurRad="38100" dist="38100" dir="2700000" algn="tl">
                    <a:srgbClr val="000000">
                      <a:alpha val="43137"/>
                    </a:srgbClr>
                  </a:outerShdw>
                </a:effectLst>
              </a:rPr>
              <a:t>product </a:t>
            </a:r>
            <a:r>
              <a:rPr lang="en-US" dirty="0" smtClean="0"/>
              <a:t>of </a:t>
            </a:r>
            <a:r>
              <a:rPr lang="en-US" dirty="0" smtClean="0">
                <a:effectLst>
                  <a:outerShdw blurRad="38100" dist="38100" dir="2700000" algn="tl">
                    <a:srgbClr val="000000">
                      <a:alpha val="43137"/>
                    </a:srgbClr>
                  </a:outerShdw>
                </a:effectLst>
              </a:rPr>
              <a:t>psychological </a:t>
            </a:r>
            <a:r>
              <a:rPr lang="en-US" dirty="0" smtClean="0"/>
              <a:t>forces and </a:t>
            </a:r>
            <a:r>
              <a:rPr lang="en-US" dirty="0" smtClean="0">
                <a:effectLst>
                  <a:outerShdw blurRad="38100" dist="38100" dir="2700000" algn="tl">
                    <a:srgbClr val="000000">
                      <a:alpha val="43137"/>
                    </a:srgbClr>
                  </a:outerShdw>
                </a:effectLst>
              </a:rPr>
              <a:t>societal </a:t>
            </a:r>
            <a:r>
              <a:rPr lang="en-US" dirty="0" smtClean="0"/>
              <a:t>factors. </a:t>
            </a:r>
            <a:endParaRPr lang="en-US" dirty="0" smtClean="0"/>
          </a:p>
          <a:p>
            <a:r>
              <a:rPr lang="en-US" dirty="0" smtClean="0"/>
              <a:t>His </a:t>
            </a:r>
            <a:r>
              <a:rPr lang="en-US" dirty="0" smtClean="0"/>
              <a:t>problem triggers not only due to psychological forces or social factors but by the combination of both. Therefore the intervention strategy must address both the factors.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Client’s context</a:t>
            </a:r>
            <a:endParaRPr lang="en-US" dirty="0"/>
          </a:p>
        </p:txBody>
      </p:sp>
      <p:sp>
        <p:nvSpPr>
          <p:cNvPr id="3" name="Content Placeholder 2"/>
          <p:cNvSpPr>
            <a:spLocks noGrp="1"/>
          </p:cNvSpPr>
          <p:nvPr>
            <p:ph idx="1"/>
          </p:nvPr>
        </p:nvSpPr>
        <p:spPr/>
        <p:txBody>
          <a:bodyPr/>
          <a:lstStyle/>
          <a:p>
            <a:r>
              <a:rPr lang="en-US" dirty="0" smtClean="0"/>
              <a:t>The client’s context is made up of many interacting </a:t>
            </a:r>
            <a:r>
              <a:rPr lang="en-US" dirty="0" smtClean="0"/>
              <a:t>systems—not </a:t>
            </a:r>
            <a:r>
              <a:rPr lang="en-US" dirty="0" smtClean="0"/>
              <a:t>only one </a:t>
            </a:r>
            <a:r>
              <a:rPr lang="en-US" dirty="0" smtClean="0"/>
              <a:t>system—including </a:t>
            </a:r>
            <a:r>
              <a:rPr lang="en-US" dirty="0" smtClean="0"/>
              <a:t>psychological, social, family, personality, school, work place etc.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p:txBody>
          <a:bodyPr/>
          <a:lstStyle/>
          <a:p>
            <a:r>
              <a:rPr lang="en-US" i="1" dirty="0" smtClean="0">
                <a:effectLst>
                  <a:outerShdw blurRad="38100" dist="38100" dir="2700000" algn="tl">
                    <a:srgbClr val="000000">
                      <a:alpha val="43137"/>
                    </a:srgbClr>
                  </a:outerShdw>
                </a:effectLst>
              </a:rPr>
              <a:t>Problems </a:t>
            </a:r>
            <a:r>
              <a:rPr lang="en-US" dirty="0" smtClean="0"/>
              <a:t>is seen as a consequence of </a:t>
            </a:r>
            <a:r>
              <a:rPr lang="en-US" dirty="0" smtClean="0">
                <a:effectLst>
                  <a:outerShdw blurRad="38100" dist="38100" dir="2700000" algn="tl">
                    <a:srgbClr val="000000">
                      <a:alpha val="43137"/>
                    </a:srgbClr>
                  </a:outerShdw>
                </a:effectLst>
              </a:rPr>
              <a:t>disequilibrium </a:t>
            </a:r>
            <a:r>
              <a:rPr lang="en-US" dirty="0" smtClean="0"/>
              <a:t>between </a:t>
            </a:r>
            <a:r>
              <a:rPr lang="en-US" dirty="0" smtClean="0">
                <a:effectLst>
                  <a:outerShdw blurRad="38100" dist="38100" dir="2700000" algn="tl">
                    <a:srgbClr val="000000">
                      <a:alpha val="43137"/>
                    </a:srgbClr>
                  </a:outerShdw>
                </a:effectLst>
              </a:rPr>
              <a:t>individual </a:t>
            </a:r>
            <a:r>
              <a:rPr lang="en-US" dirty="0" smtClean="0"/>
              <a:t>and </a:t>
            </a:r>
            <a:r>
              <a:rPr lang="en-US" dirty="0" smtClean="0">
                <a:effectLst>
                  <a:outerShdw blurRad="38100" dist="38100" dir="2700000" algn="tl">
                    <a:srgbClr val="000000">
                      <a:alpha val="43137"/>
                    </a:srgbClr>
                  </a:outerShdw>
                </a:effectLst>
              </a:rPr>
              <a:t>environment</a:t>
            </a:r>
            <a:r>
              <a:rPr lang="en-US" dirty="0" smtClean="0"/>
              <a:t>. </a:t>
            </a:r>
          </a:p>
          <a:p>
            <a:r>
              <a:rPr lang="en-US" dirty="0" smtClean="0"/>
              <a:t>What psychosocial caseworkers do to solve the problems is, to help client reduce the disequilibrium between individual and their environment. </a:t>
            </a:r>
          </a:p>
          <a:p>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 of Treatment</a:t>
            </a:r>
            <a:endParaRPr lang="en-US" dirty="0"/>
          </a:p>
        </p:txBody>
      </p:sp>
      <p:sp>
        <p:nvSpPr>
          <p:cNvPr id="3" name="Content Placeholder 2"/>
          <p:cNvSpPr>
            <a:spLocks noGrp="1"/>
          </p:cNvSpPr>
          <p:nvPr>
            <p:ph idx="1"/>
          </p:nvPr>
        </p:nvSpPr>
        <p:spPr/>
        <p:txBody>
          <a:bodyPr>
            <a:normAutofit/>
          </a:bodyPr>
          <a:lstStyle/>
          <a:p>
            <a:r>
              <a:rPr lang="en-US" dirty="0" smtClean="0"/>
              <a:t>The psychosocial treatment often is not aimed at the so-called “</a:t>
            </a:r>
            <a:r>
              <a:rPr lang="en-US" dirty="0" smtClean="0">
                <a:effectLst>
                  <a:outerShdw blurRad="38100" dist="38100" dir="2700000" algn="tl">
                    <a:srgbClr val="000000">
                      <a:alpha val="43137"/>
                    </a:srgbClr>
                  </a:outerShdw>
                </a:effectLst>
              </a:rPr>
              <a:t>pathological</a:t>
            </a:r>
            <a:r>
              <a:rPr lang="en-US" dirty="0" smtClean="0"/>
              <a:t>” or “</a:t>
            </a:r>
            <a:r>
              <a:rPr lang="en-US" dirty="0" smtClean="0">
                <a:effectLst>
                  <a:outerShdw blurRad="38100" dist="38100" dir="2700000" algn="tl">
                    <a:srgbClr val="000000">
                      <a:alpha val="43137"/>
                    </a:srgbClr>
                  </a:outerShdw>
                </a:effectLst>
              </a:rPr>
              <a:t>dysfunctional</a:t>
            </a:r>
            <a:r>
              <a:rPr lang="en-US" dirty="0" smtClean="0"/>
              <a:t>” aspects of the gestalt; rather, interventions are tailored to address those aspects that are </a:t>
            </a:r>
            <a:r>
              <a:rPr lang="en-US" dirty="0" smtClean="0">
                <a:effectLst>
                  <a:outerShdw blurRad="38100" dist="38100" dir="2700000" algn="tl">
                    <a:srgbClr val="000000">
                      <a:alpha val="43137"/>
                    </a:srgbClr>
                  </a:outerShdw>
                </a:effectLst>
              </a:rPr>
              <a:t>most accessible </a:t>
            </a:r>
            <a:r>
              <a:rPr lang="en-US" dirty="0" smtClean="0"/>
              <a:t>and </a:t>
            </a:r>
            <a:r>
              <a:rPr lang="en-US" dirty="0" smtClean="0">
                <a:effectLst>
                  <a:outerShdw blurRad="38100" dist="38100" dir="2700000" algn="tl">
                    <a:srgbClr val="000000">
                      <a:alpha val="43137"/>
                    </a:srgbClr>
                  </a:outerShdw>
                </a:effectLst>
              </a:rPr>
              <a:t>most capable </a:t>
            </a:r>
            <a:r>
              <a:rPr lang="en-US" dirty="0" smtClean="0"/>
              <a:t>of </a:t>
            </a:r>
            <a:r>
              <a:rPr lang="en-US" dirty="0" smtClean="0">
                <a:effectLst>
                  <a:outerShdw blurRad="38100" dist="38100" dir="2700000" algn="tl">
                    <a:srgbClr val="000000">
                      <a:alpha val="43137"/>
                    </a:srgbClr>
                  </a:outerShdw>
                </a:effectLst>
              </a:rPr>
              <a:t>change</a:t>
            </a:r>
            <a:r>
              <a:rPr lang="en-US" dirty="0" smtClean="0"/>
              <a:t>. </a:t>
            </a:r>
          </a:p>
          <a:p>
            <a:r>
              <a:rPr lang="en-US" dirty="0" smtClean="0"/>
              <a:t>Ameliorization of the client’s environment may result in enduring changes in the personality or family system. </a:t>
            </a:r>
            <a:endParaRPr lang="en-US" dirty="0"/>
          </a:p>
        </p:txBody>
      </p:sp>
      <p:sp>
        <p:nvSpPr>
          <p:cNvPr id="4" name="Slide Number Placeholder 3"/>
          <p:cNvSpPr>
            <a:spLocks noGrp="1"/>
          </p:cNvSpPr>
          <p:nvPr>
            <p:ph type="sldNum" sz="quarter" idx="12"/>
          </p:nvPr>
        </p:nvSpPr>
        <p:spPr/>
        <p:txBody>
          <a:bodyPr/>
          <a:lstStyle/>
          <a:p>
            <a:fld id="{A4908A9D-568D-46F8-947E-63C00424ADF6}"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351</TotalTime>
  <Words>2002</Words>
  <Application>Microsoft Office PowerPoint</Application>
  <PresentationFormat>Custom</PresentationFormat>
  <Paragraphs>164</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Psychosocial Theory and Social Work Practice</vt:lpstr>
      <vt:lpstr>Introduction</vt:lpstr>
      <vt:lpstr>Slide 3</vt:lpstr>
      <vt:lpstr>Meaning of Psychosocial</vt:lpstr>
      <vt:lpstr>Slide 5</vt:lpstr>
      <vt:lpstr>Psychosocial theory</vt:lpstr>
      <vt:lpstr>Client’s context</vt:lpstr>
      <vt:lpstr>Problem</vt:lpstr>
      <vt:lpstr>Aim of Treatment</vt:lpstr>
      <vt:lpstr>The Goal of Psychosocial Workers</vt:lpstr>
      <vt:lpstr>Historical Origin and Development</vt:lpstr>
      <vt:lpstr>Historical cont;</vt:lpstr>
      <vt:lpstr>History cont;</vt:lpstr>
      <vt:lpstr>History cont;</vt:lpstr>
      <vt:lpstr>Principles and Assumptions</vt:lpstr>
      <vt:lpstr>Principles and Assumptions cont;</vt:lpstr>
      <vt:lpstr>Principles and Assumptions cont;</vt:lpstr>
      <vt:lpstr>The Worker Client Relationship</vt:lpstr>
      <vt:lpstr>The Worker Client Relationship cont;</vt:lpstr>
      <vt:lpstr>Approaches to Intervention</vt:lpstr>
      <vt:lpstr>Approaches to Intervention cont;</vt:lpstr>
      <vt:lpstr>Approaches to Intervention cont;</vt:lpstr>
      <vt:lpstr>Approaches to Intervention cont;</vt:lpstr>
      <vt:lpstr>Approaches to Intervention cont;</vt:lpstr>
      <vt:lpstr>Approaches to Intervention cont;</vt:lpstr>
      <vt:lpstr>Recap</vt:lpstr>
      <vt:lpstr>Thank you</vt:lpstr>
    </vt:vector>
  </TitlesOfParts>
  <Company>Students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Imran Ahmad</dc:creator>
  <cp:lastModifiedBy>Imran</cp:lastModifiedBy>
  <cp:revision>189</cp:revision>
  <dcterms:created xsi:type="dcterms:W3CDTF">2009-06-12T10:24:36Z</dcterms:created>
  <dcterms:modified xsi:type="dcterms:W3CDTF">2020-12-16T10:12:33Z</dcterms:modified>
</cp:coreProperties>
</file>