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8" r:id="rId10"/>
    <p:sldId id="264" r:id="rId11"/>
    <p:sldId id="265" r:id="rId12"/>
    <p:sldId id="266" r:id="rId13"/>
    <p:sldId id="267" r:id="rId14"/>
    <p:sldId id="268" r:id="rId15"/>
    <p:sldId id="269" r:id="rId16"/>
    <p:sldId id="276" r:id="rId17"/>
    <p:sldId id="277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Society, Community &amp;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6319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/>
              <a:t>area of social living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Whenever </a:t>
            </a:r>
            <a:r>
              <a:rPr lang="en-US" dirty="0"/>
              <a:t>the members of any </a:t>
            </a:r>
            <a:r>
              <a:rPr lang="en-US" dirty="0" smtClean="0"/>
              <a:t>group, small </a:t>
            </a:r>
            <a:r>
              <a:rPr lang="en-US" dirty="0"/>
              <a:t>or large, live together in such a </a:t>
            </a:r>
            <a:r>
              <a:rPr lang="en-US" dirty="0" smtClean="0"/>
              <a:t>way that </a:t>
            </a:r>
            <a:r>
              <a:rPr lang="en-US" dirty="0"/>
              <a:t>they share, not this or that </a:t>
            </a:r>
            <a:r>
              <a:rPr lang="en-US" dirty="0" smtClean="0"/>
              <a:t>particular interest</a:t>
            </a:r>
            <a:r>
              <a:rPr lang="en-US" dirty="0"/>
              <a:t>, but the basic conditions of </a:t>
            </a:r>
            <a:r>
              <a:rPr lang="en-US" dirty="0" smtClean="0"/>
              <a:t>a common </a:t>
            </a:r>
            <a:r>
              <a:rPr lang="en-US" dirty="0"/>
              <a:t>life, we call that group </a:t>
            </a:r>
            <a:r>
              <a:rPr lang="en-US" dirty="0" smtClean="0"/>
              <a:t>a community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96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Bogardus</a:t>
            </a:r>
            <a:r>
              <a:rPr lang="en-US" dirty="0" smtClean="0"/>
              <a:t> </a:t>
            </a:r>
            <a:r>
              <a:rPr lang="en-US" dirty="0"/>
              <a:t>– Community is a social group </a:t>
            </a:r>
            <a:r>
              <a:rPr lang="en-US" dirty="0" smtClean="0"/>
              <a:t>with some </a:t>
            </a:r>
            <a:r>
              <a:rPr lang="en-US" dirty="0"/>
              <a:t>degree of “we-feeling” and living </a:t>
            </a:r>
            <a:r>
              <a:rPr lang="en-US" dirty="0" smtClean="0"/>
              <a:t>in given </a:t>
            </a:r>
            <a:r>
              <a:rPr lang="en-US" dirty="0"/>
              <a:t>area.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Ogburn</a:t>
            </a:r>
            <a:r>
              <a:rPr lang="en-US" dirty="0"/>
              <a:t> and </a:t>
            </a:r>
            <a:r>
              <a:rPr lang="en-US" dirty="0" err="1"/>
              <a:t>Nimkoff</a:t>
            </a:r>
            <a:r>
              <a:rPr lang="en-US" dirty="0"/>
              <a:t> – Community is the </a:t>
            </a:r>
            <a:r>
              <a:rPr lang="en-US" dirty="0" smtClean="0"/>
              <a:t>total organization </a:t>
            </a:r>
            <a:r>
              <a:rPr lang="en-US" dirty="0"/>
              <a:t>of social life with an limited area.</a:t>
            </a:r>
          </a:p>
          <a:p>
            <a:endParaRPr lang="en-US" dirty="0"/>
          </a:p>
          <a:p>
            <a:r>
              <a:rPr lang="en-US" dirty="0" smtClean="0"/>
              <a:t>Lundberg </a:t>
            </a:r>
            <a:r>
              <a:rPr lang="en-US" dirty="0"/>
              <a:t>– Community is a human </a:t>
            </a:r>
            <a:r>
              <a:rPr lang="en-US" dirty="0" smtClean="0"/>
              <a:t>population living </a:t>
            </a:r>
            <a:r>
              <a:rPr lang="en-US" dirty="0"/>
              <a:t>within a limited geographic area </a:t>
            </a:r>
            <a:r>
              <a:rPr lang="en-US" dirty="0" smtClean="0"/>
              <a:t>and carrying </a:t>
            </a:r>
            <a:r>
              <a:rPr lang="en-US" dirty="0"/>
              <a:t>on a common inter-dependence life.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</a:t>
            </a:r>
          </a:p>
        </p:txBody>
      </p:sp>
    </p:spTree>
    <p:extLst>
      <p:ext uri="{BB962C8B-B14F-4D97-AF65-F5344CB8AC3E}">
        <p14:creationId xmlns:p14="http://schemas.microsoft.com/office/powerpoint/2010/main" val="680634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Group </a:t>
            </a:r>
            <a:r>
              <a:rPr lang="en-US" dirty="0"/>
              <a:t>of people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Locality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Community </a:t>
            </a:r>
            <a:r>
              <a:rPr lang="en-US" dirty="0"/>
              <a:t>Sentiment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Permanency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Naturality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Likeness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Particular </a:t>
            </a:r>
            <a:r>
              <a:rPr lang="en-US" dirty="0"/>
              <a:t>name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 of Community</a:t>
            </a:r>
          </a:p>
        </p:txBody>
      </p:sp>
    </p:spTree>
    <p:extLst>
      <p:ext uri="{BB962C8B-B14F-4D97-AF65-F5344CB8AC3E}">
        <p14:creationId xmlns:p14="http://schemas.microsoft.com/office/powerpoint/2010/main" val="4255157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Group </a:t>
            </a:r>
            <a:r>
              <a:rPr lang="en-US" dirty="0"/>
              <a:t>of people:</a:t>
            </a:r>
          </a:p>
          <a:p>
            <a:pPr lvl="1"/>
            <a:r>
              <a:rPr lang="en-US" dirty="0" smtClean="0"/>
              <a:t>Whenever </a:t>
            </a:r>
            <a:r>
              <a:rPr lang="en-US" dirty="0"/>
              <a:t>the individuals live together in </a:t>
            </a:r>
            <a:r>
              <a:rPr lang="en-US" dirty="0" smtClean="0"/>
              <a:t>such a </a:t>
            </a:r>
            <a:r>
              <a:rPr lang="en-US" dirty="0"/>
              <a:t>way that they share the basic conditions </a:t>
            </a:r>
            <a:r>
              <a:rPr lang="en-US" dirty="0" smtClean="0"/>
              <a:t>of a </a:t>
            </a:r>
            <a:r>
              <a:rPr lang="en-US" dirty="0"/>
              <a:t>common life , we call them forming </a:t>
            </a:r>
            <a:r>
              <a:rPr lang="en-US" dirty="0" smtClean="0"/>
              <a:t>a community.</a:t>
            </a:r>
          </a:p>
          <a:p>
            <a:pPr lvl="1"/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Locality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group of people forms a community </a:t>
            </a:r>
            <a:r>
              <a:rPr lang="en-US" dirty="0" smtClean="0"/>
              <a:t>when it </a:t>
            </a:r>
            <a:r>
              <a:rPr lang="en-US" dirty="0"/>
              <a:t>begins to reside in a definite locality.</a:t>
            </a:r>
          </a:p>
          <a:p>
            <a:pPr lvl="1"/>
            <a:r>
              <a:rPr lang="en-US" dirty="0" smtClean="0"/>
              <a:t>Community </a:t>
            </a:r>
            <a:r>
              <a:rPr lang="en-US" dirty="0"/>
              <a:t>always occupies a territorial area.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 of Community</a:t>
            </a:r>
          </a:p>
        </p:txBody>
      </p:sp>
    </p:spTree>
    <p:extLst>
      <p:ext uri="{BB962C8B-B14F-4D97-AF65-F5344CB8AC3E}">
        <p14:creationId xmlns:p14="http://schemas.microsoft.com/office/powerpoint/2010/main" val="2724807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Community </a:t>
            </a:r>
            <a:r>
              <a:rPr lang="en-US" dirty="0"/>
              <a:t>sentiment:</a:t>
            </a:r>
          </a:p>
          <a:p>
            <a:pPr lvl="1"/>
            <a:r>
              <a:rPr lang="en-US" dirty="0" smtClean="0"/>
              <a:t>Means </a:t>
            </a:r>
            <a:r>
              <a:rPr lang="en-US" dirty="0"/>
              <a:t>a feeling of belonging together.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is “we-feeling” among the members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Permanency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Its </a:t>
            </a:r>
            <a:r>
              <a:rPr lang="en-US" dirty="0"/>
              <a:t>not transitory like a crowd.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essentially includes a permanent life in </a:t>
            </a:r>
            <a:r>
              <a:rPr lang="en-US" dirty="0" smtClean="0"/>
              <a:t>a definite </a:t>
            </a:r>
            <a:r>
              <a:rPr lang="en-US" dirty="0"/>
              <a:t>place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err="1"/>
              <a:t>Naturality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Its </a:t>
            </a:r>
            <a:r>
              <a:rPr lang="en-US" dirty="0"/>
              <a:t>not made or created by an act of will but </a:t>
            </a:r>
            <a:r>
              <a:rPr lang="en-US" dirty="0" smtClean="0"/>
              <a:t>are natural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 of Community</a:t>
            </a:r>
          </a:p>
        </p:txBody>
      </p:sp>
    </p:spTree>
    <p:extLst>
      <p:ext uri="{BB962C8B-B14F-4D97-AF65-F5344CB8AC3E}">
        <p14:creationId xmlns:p14="http://schemas.microsoft.com/office/powerpoint/2010/main" val="1644165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Likeness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There </a:t>
            </a:r>
            <a:r>
              <a:rPr lang="en-US" dirty="0"/>
              <a:t>is a likeness in language, </a:t>
            </a:r>
            <a:r>
              <a:rPr lang="en-US" dirty="0" smtClean="0"/>
              <a:t>customs, mores </a:t>
            </a:r>
            <a:r>
              <a:rPr lang="en-US" dirty="0"/>
              <a:t>etc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A </a:t>
            </a:r>
            <a:r>
              <a:rPr lang="en-US" dirty="0"/>
              <a:t>particular name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Every </a:t>
            </a:r>
            <a:r>
              <a:rPr lang="en-US" dirty="0"/>
              <a:t>community has some particular name.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; Punjab </a:t>
            </a:r>
            <a:r>
              <a:rPr lang="en-US" dirty="0"/>
              <a:t>are called </a:t>
            </a:r>
            <a:r>
              <a:rPr lang="en-US" dirty="0" smtClean="0"/>
              <a:t>Punjabis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 of Community</a:t>
            </a:r>
          </a:p>
        </p:txBody>
      </p:sp>
    </p:spTree>
    <p:extLst>
      <p:ext uri="{BB962C8B-B14F-4D97-AF65-F5344CB8AC3E}">
        <p14:creationId xmlns:p14="http://schemas.microsoft.com/office/powerpoint/2010/main" val="1838600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Urban communities: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Urban is a city.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There is not very much open space.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There are lots of people.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People often take the bus, taxi or train.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Their buildings are very tall.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011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There are three types of Community.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Sub-Urban Community: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They are either part of a city or exist as a separate residential community within commuting distance of a city.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It has more open spaces than urban.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Houses, Apartments, Malls, Gardens.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Rural Community: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Country side, Empty space, Farms, </a:t>
            </a:r>
            <a:r>
              <a:rPr lang="en-US" dirty="0"/>
              <a:t>S</a:t>
            </a:r>
            <a:r>
              <a:rPr lang="en-US" dirty="0" smtClean="0"/>
              <a:t>mall stores.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People either walk or use vehicles like tractors or </a:t>
            </a:r>
            <a:r>
              <a:rPr lang="en-US" dirty="0" err="1" smtClean="0"/>
              <a:t>tonga</a:t>
            </a:r>
            <a:r>
              <a:rPr lang="en-US" dirty="0" smtClean="0"/>
              <a:t>.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Community</a:t>
            </a:r>
          </a:p>
        </p:txBody>
      </p:sp>
    </p:spTree>
    <p:extLst>
      <p:ext uri="{BB962C8B-B14F-4D97-AF65-F5344CB8AC3E}">
        <p14:creationId xmlns:p14="http://schemas.microsoft.com/office/powerpoint/2010/main" val="2671848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Difference between Society</a:t>
            </a:r>
            <a:br>
              <a:rPr lang="en-US" dirty="0"/>
            </a:br>
            <a:r>
              <a:rPr lang="en-US" dirty="0"/>
              <a:t>and Community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360"/>
              </p:ext>
            </p:extLst>
          </p:nvPr>
        </p:nvGraphicFramePr>
        <p:xfrm>
          <a:off x="228600" y="1752600"/>
          <a:ext cx="87630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572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Society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community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Society is a web of social</a:t>
                      </a:r>
                    </a:p>
                    <a:p>
                      <a:pPr algn="l"/>
                      <a:r>
                        <a:rPr lang="en-US" dirty="0" smtClean="0"/>
                        <a:t>relationship.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Community consisting of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 group of a individual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living in a particular area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with some degree of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feeling.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 definite geographic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area is not an essential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aspects of society.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Community always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denotes a definite locality</a:t>
                      </a:r>
                    </a:p>
                    <a:p>
                      <a:pPr algn="l"/>
                      <a:r>
                        <a:rPr lang="en-US" dirty="0" smtClean="0"/>
                        <a:t>or geographic area.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Society is a abstract.</a:t>
                      </a:r>
                    </a:p>
                    <a:p>
                      <a:pPr algn="l"/>
                      <a:r>
                        <a:rPr lang="en-US" dirty="0" smtClean="0"/>
                        <a:t>community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Community is a concrete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Community sentiments 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 sense of we-feeling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may be present or may</a:t>
                      </a:r>
                    </a:p>
                    <a:p>
                      <a:pPr algn="l"/>
                      <a:r>
                        <a:rPr lang="en-US" dirty="0" smtClean="0"/>
                        <a:t>not be present in society.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Community sentiment 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an essential element of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community.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Society is a wider . There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can be more than one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community in a society.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Community is smaller</a:t>
                      </a:r>
                    </a:p>
                    <a:p>
                      <a:pPr algn="l"/>
                      <a:r>
                        <a:rPr lang="en-US" dirty="0" smtClean="0"/>
                        <a:t>than society</a:t>
                      </a:r>
                    </a:p>
                    <a:p>
                      <a:pPr algn="l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9892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Arabic, Education is derived from the word “ILM”, which means “How to know the reality?”</a:t>
            </a:r>
          </a:p>
          <a:p>
            <a:endParaRPr lang="en-US" dirty="0" smtClean="0"/>
          </a:p>
          <a:p>
            <a:r>
              <a:rPr lang="en-US" dirty="0" smtClean="0"/>
              <a:t>In Latin, Education is derived from the words “</a:t>
            </a:r>
            <a:r>
              <a:rPr lang="en-US" dirty="0" err="1" smtClean="0"/>
              <a:t>Educare</a:t>
            </a:r>
            <a:r>
              <a:rPr lang="en-US" dirty="0" smtClean="0"/>
              <a:t> and </a:t>
            </a:r>
            <a:r>
              <a:rPr lang="en-US" dirty="0" err="1" smtClean="0"/>
              <a:t>Educere</a:t>
            </a:r>
            <a:r>
              <a:rPr lang="en-US" dirty="0" smtClean="0"/>
              <a:t>”, which means to bring up, to train.</a:t>
            </a:r>
          </a:p>
          <a:p>
            <a:endParaRPr lang="en-US" dirty="0" smtClean="0"/>
          </a:p>
          <a:p>
            <a:r>
              <a:rPr lang="en-US" dirty="0" smtClean="0"/>
              <a:t>Definition: </a:t>
            </a:r>
          </a:p>
          <a:p>
            <a:r>
              <a:rPr lang="en-US" dirty="0" smtClean="0"/>
              <a:t>It is the process of acquisition of knowledge, skills, values, </a:t>
            </a:r>
            <a:r>
              <a:rPr lang="en-US" dirty="0" err="1" smtClean="0"/>
              <a:t>belives</a:t>
            </a:r>
            <a:r>
              <a:rPr lang="en-US" dirty="0" smtClean="0"/>
              <a:t> and </a:t>
            </a:r>
            <a:r>
              <a:rPr lang="en-US" dirty="0" err="1" smtClean="0"/>
              <a:t>habbits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831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Meaning: It is derived from a Latin word, “</a:t>
            </a:r>
            <a:r>
              <a:rPr lang="en-US" dirty="0" err="1" smtClean="0"/>
              <a:t>societus</a:t>
            </a:r>
            <a:r>
              <a:rPr lang="en-US" dirty="0" smtClean="0"/>
              <a:t>” which means association and companionship.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Sociology, the term ‘Society’ refers </a:t>
            </a:r>
            <a:r>
              <a:rPr lang="en-US" dirty="0" smtClean="0"/>
              <a:t>not a </a:t>
            </a:r>
            <a:r>
              <a:rPr lang="en-US" dirty="0"/>
              <a:t>group of people but to the </a:t>
            </a:r>
            <a:r>
              <a:rPr lang="en-US" dirty="0" smtClean="0"/>
              <a:t>complex pattern </a:t>
            </a:r>
            <a:r>
              <a:rPr lang="en-US" dirty="0"/>
              <a:t>of the norms of interaction </a:t>
            </a:r>
            <a:r>
              <a:rPr lang="en-US" dirty="0" smtClean="0"/>
              <a:t>that arise </a:t>
            </a:r>
            <a:r>
              <a:rPr lang="en-US" dirty="0"/>
              <a:t>among them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i="1" dirty="0" smtClean="0"/>
              <a:t>MacIver</a:t>
            </a:r>
            <a:r>
              <a:rPr lang="en-US" dirty="0" smtClean="0"/>
              <a:t> </a:t>
            </a:r>
            <a:r>
              <a:rPr lang="en-US" dirty="0"/>
              <a:t>has said that society is a web </a:t>
            </a:r>
            <a:r>
              <a:rPr lang="en-US" dirty="0" smtClean="0"/>
              <a:t>of social </a:t>
            </a:r>
            <a:r>
              <a:rPr lang="en-US" dirty="0"/>
              <a:t>relationship.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696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According to Plato, education is the capacity to feel pleasure and pain at the right moment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According to Aristotle, Creation of a sound mind in a sound body.</a:t>
            </a:r>
          </a:p>
          <a:p>
            <a:endParaRPr lang="en-US" dirty="0" smtClean="0"/>
          </a:p>
          <a:p>
            <a:r>
              <a:rPr lang="en-US" dirty="0" smtClean="0"/>
              <a:t>According to Imam </a:t>
            </a:r>
            <a:r>
              <a:rPr lang="en-US" dirty="0" err="1" smtClean="0"/>
              <a:t>Ghazali</a:t>
            </a:r>
            <a:r>
              <a:rPr lang="en-US" dirty="0" smtClean="0"/>
              <a:t> (R.H.), It is the development of the capacities of an adult of a society which enables him to control environment in order to fulfill his responsibilities.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</a:t>
            </a:r>
          </a:p>
        </p:txBody>
      </p:sp>
    </p:spTree>
    <p:extLst>
      <p:ext uri="{BB962C8B-B14F-4D97-AF65-F5344CB8AC3E}">
        <p14:creationId xmlns:p14="http://schemas.microsoft.com/office/powerpoint/2010/main" val="5460740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 is not fruitful unless and until it doesn’t give you these five results.</a:t>
            </a:r>
          </a:p>
          <a:p>
            <a:endParaRPr lang="en-US" dirty="0" smtClean="0"/>
          </a:p>
          <a:p>
            <a:r>
              <a:rPr lang="en-US" dirty="0" smtClean="0"/>
              <a:t>Awareness, Development, Management of resources, Vision, Progress.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</a:t>
            </a:r>
          </a:p>
        </p:txBody>
      </p:sp>
    </p:spTree>
    <p:extLst>
      <p:ext uri="{BB962C8B-B14F-4D97-AF65-F5344CB8AC3E}">
        <p14:creationId xmlns:p14="http://schemas.microsoft.com/office/powerpoint/2010/main" val="4233690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There are three types of Education.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Formal Education: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Intentional and class based provided by trained teachers.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E.g., School</a:t>
            </a:r>
            <a:r>
              <a:rPr lang="en-US" dirty="0"/>
              <a:t>, College, University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Informal Education: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Unintentional and happens outside the classroom, in E.g., After-school programs, community based organizations, Museums, Libraries or at home.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618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Non-formal Education: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It includes various structured learning situations which do not either have the level of curriculum, syllabus, associated with ‘formal learning’ but have more structure than that associated with ‘informal learning’.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E.g., Adult education, Seminars, Community based sports programs etc.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Education</a:t>
            </a:r>
          </a:p>
        </p:txBody>
      </p:sp>
    </p:spTree>
    <p:extLst>
      <p:ext uri="{BB962C8B-B14F-4D97-AF65-F5344CB8AC3E}">
        <p14:creationId xmlns:p14="http://schemas.microsoft.com/office/powerpoint/2010/main" val="4210265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Wright </a:t>
            </a:r>
            <a:r>
              <a:rPr lang="en-US" dirty="0"/>
              <a:t>– Society is not a group of people, it </a:t>
            </a:r>
            <a:r>
              <a:rPr lang="en-US" dirty="0" smtClean="0"/>
              <a:t>is the </a:t>
            </a:r>
            <a:r>
              <a:rPr lang="en-US" dirty="0"/>
              <a:t>system of relationship that exists </a:t>
            </a:r>
            <a:r>
              <a:rPr lang="en-US" dirty="0" smtClean="0"/>
              <a:t>between the </a:t>
            </a:r>
            <a:r>
              <a:rPr lang="en-US" dirty="0"/>
              <a:t>individual of the group.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G.D.M. Cole – Society is a complex of </a:t>
            </a:r>
            <a:r>
              <a:rPr lang="en-US" dirty="0" smtClean="0"/>
              <a:t>organized association </a:t>
            </a:r>
            <a:r>
              <a:rPr lang="en-US" dirty="0"/>
              <a:t>and communication with </a:t>
            </a:r>
            <a:r>
              <a:rPr lang="en-US" dirty="0" smtClean="0"/>
              <a:t>a community.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Society</a:t>
            </a:r>
          </a:p>
        </p:txBody>
      </p:sp>
    </p:spTree>
    <p:extLst>
      <p:ext uri="{BB962C8B-B14F-4D97-AF65-F5344CB8AC3E}">
        <p14:creationId xmlns:p14="http://schemas.microsoft.com/office/powerpoint/2010/main" val="13198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Society </a:t>
            </a:r>
            <a:r>
              <a:rPr lang="en-US" dirty="0"/>
              <a:t>means likeness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Society </a:t>
            </a:r>
            <a:r>
              <a:rPr lang="en-US" dirty="0"/>
              <a:t>also implies difference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Inter-dependence.</a:t>
            </a:r>
          </a:p>
          <a:p>
            <a:endParaRPr lang="en-US" dirty="0"/>
          </a:p>
          <a:p>
            <a:r>
              <a:rPr lang="en-US" dirty="0" smtClean="0"/>
              <a:t>Co-operation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Society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20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Society </a:t>
            </a:r>
            <a:r>
              <a:rPr lang="en-US" dirty="0"/>
              <a:t>means likeness:</a:t>
            </a:r>
          </a:p>
          <a:p>
            <a:pPr lvl="1"/>
            <a:r>
              <a:rPr lang="en-US" dirty="0" smtClean="0"/>
              <a:t>Is </a:t>
            </a:r>
            <a:r>
              <a:rPr lang="en-US" dirty="0"/>
              <a:t>an essential pre-requisite of society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sense of likeness was focused in </a:t>
            </a:r>
            <a:r>
              <a:rPr lang="en-US" dirty="0" smtClean="0"/>
              <a:t>early society </a:t>
            </a:r>
            <a:r>
              <a:rPr lang="en-US" dirty="0"/>
              <a:t>on kinships that is real or </a:t>
            </a:r>
            <a:r>
              <a:rPr lang="en-US" dirty="0" smtClean="0"/>
              <a:t>supposed blood </a:t>
            </a:r>
            <a:r>
              <a:rPr lang="en-US" dirty="0"/>
              <a:t>relationships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In </a:t>
            </a:r>
            <a:r>
              <a:rPr lang="en-US" dirty="0"/>
              <a:t>modern societies the conditions of </a:t>
            </a:r>
            <a:r>
              <a:rPr lang="en-US" dirty="0" smtClean="0"/>
              <a:t>social likeness </a:t>
            </a:r>
            <a:r>
              <a:rPr lang="en-US" dirty="0"/>
              <a:t>have broadened out in the </a:t>
            </a:r>
            <a:r>
              <a:rPr lang="en-US" dirty="0" smtClean="0"/>
              <a:t>principle of </a:t>
            </a:r>
            <a:r>
              <a:rPr lang="en-US" dirty="0"/>
              <a:t>nationality or one world.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Society</a:t>
            </a:r>
          </a:p>
        </p:txBody>
      </p:sp>
    </p:spTree>
    <p:extLst>
      <p:ext uri="{BB962C8B-B14F-4D97-AF65-F5344CB8AC3E}">
        <p14:creationId xmlns:p14="http://schemas.microsoft.com/office/powerpoint/2010/main" val="3140974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Society </a:t>
            </a:r>
            <a:r>
              <a:rPr lang="en-US" dirty="0"/>
              <a:t>also implies difference:</a:t>
            </a:r>
          </a:p>
          <a:p>
            <a:pPr lvl="1"/>
            <a:r>
              <a:rPr lang="en-US" dirty="0" smtClean="0"/>
              <a:t>But </a:t>
            </a:r>
            <a:r>
              <a:rPr lang="en-US" dirty="0"/>
              <a:t>the sense of likeness does not </a:t>
            </a:r>
            <a:r>
              <a:rPr lang="en-US" dirty="0" smtClean="0"/>
              <a:t>eliminate diversity </a:t>
            </a:r>
            <a:r>
              <a:rPr lang="en-US" dirty="0"/>
              <a:t>or variation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Society </a:t>
            </a:r>
            <a:r>
              <a:rPr lang="en-US" dirty="0"/>
              <a:t>also implies difference and it </a:t>
            </a:r>
            <a:r>
              <a:rPr lang="en-US" dirty="0" smtClean="0"/>
              <a:t>depends on </a:t>
            </a:r>
            <a:r>
              <a:rPr lang="en-US" dirty="0"/>
              <a:t>the latter as much as on likeness of </a:t>
            </a:r>
            <a:r>
              <a:rPr lang="en-US" dirty="0" smtClean="0"/>
              <a:t>all people </a:t>
            </a:r>
            <a:r>
              <a:rPr lang="en-US" dirty="0"/>
              <a:t>were exactly alike, their </a:t>
            </a:r>
            <a:r>
              <a:rPr lang="en-US" dirty="0" smtClean="0"/>
              <a:t>social relationships </a:t>
            </a:r>
            <a:r>
              <a:rPr lang="en-US" dirty="0"/>
              <a:t>would become very </a:t>
            </a:r>
            <a:r>
              <a:rPr lang="en-US" dirty="0" smtClean="0"/>
              <a:t>much limited.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They </a:t>
            </a:r>
            <a:r>
              <a:rPr lang="en-US" dirty="0"/>
              <a:t>would contribute very little to </a:t>
            </a:r>
            <a:r>
              <a:rPr lang="en-US" dirty="0" smtClean="0"/>
              <a:t>one another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Society</a:t>
            </a:r>
          </a:p>
        </p:txBody>
      </p:sp>
    </p:spTree>
    <p:extLst>
      <p:ext uri="{BB962C8B-B14F-4D97-AF65-F5344CB8AC3E}">
        <p14:creationId xmlns:p14="http://schemas.microsoft.com/office/powerpoint/2010/main" val="2242442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Inter-dependence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Family</a:t>
            </a:r>
            <a:r>
              <a:rPr lang="en-US" dirty="0"/>
              <a:t>, the first society with which we all </a:t>
            </a:r>
            <a:r>
              <a:rPr lang="en-US" dirty="0" smtClean="0"/>
              <a:t>are closely </a:t>
            </a:r>
            <a:r>
              <a:rPr lang="en-US" dirty="0"/>
              <a:t>associated, is based on the </a:t>
            </a:r>
            <a:r>
              <a:rPr lang="en-US" dirty="0" smtClean="0"/>
              <a:t>biological inter-dependence </a:t>
            </a:r>
            <a:r>
              <a:rPr lang="en-US" dirty="0"/>
              <a:t>of the sexes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None </a:t>
            </a:r>
            <a:r>
              <a:rPr lang="en-US" dirty="0"/>
              <a:t>of the two sexes is complete by </a:t>
            </a:r>
            <a:r>
              <a:rPr lang="en-US" dirty="0" smtClean="0"/>
              <a:t>itself and</a:t>
            </a:r>
            <a:r>
              <a:rPr lang="en-US" dirty="0"/>
              <a:t>, therefore, each seeks fulfillment by </a:t>
            </a:r>
            <a:r>
              <a:rPr lang="en-US" dirty="0" smtClean="0"/>
              <a:t>the aid </a:t>
            </a:r>
            <a:r>
              <a:rPr lang="en-US" dirty="0"/>
              <a:t>of the other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This </a:t>
            </a:r>
            <a:r>
              <a:rPr lang="en-US" dirty="0"/>
              <a:t>fact of inter-dependence is very </a:t>
            </a:r>
            <a:r>
              <a:rPr lang="en-US" dirty="0" smtClean="0"/>
              <a:t>much visible </a:t>
            </a:r>
            <a:r>
              <a:rPr lang="en-US" dirty="0"/>
              <a:t>in the present world.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Society</a:t>
            </a:r>
          </a:p>
        </p:txBody>
      </p:sp>
    </p:spTree>
    <p:extLst>
      <p:ext uri="{BB962C8B-B14F-4D97-AF65-F5344CB8AC3E}">
        <p14:creationId xmlns:p14="http://schemas.microsoft.com/office/powerpoint/2010/main" val="2075907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Co-operation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Without </a:t>
            </a:r>
            <a:r>
              <a:rPr lang="en-US" dirty="0"/>
              <a:t>co-operation no society can exist.</a:t>
            </a:r>
          </a:p>
          <a:p>
            <a:pPr lvl="1"/>
            <a:r>
              <a:rPr lang="en-US" dirty="0" smtClean="0"/>
              <a:t>Unless </a:t>
            </a:r>
            <a:r>
              <a:rPr lang="en-US" dirty="0"/>
              <a:t>people cooperate with each </a:t>
            </a:r>
            <a:r>
              <a:rPr lang="en-US" dirty="0" smtClean="0"/>
              <a:t>other, they </a:t>
            </a:r>
            <a:r>
              <a:rPr lang="en-US" dirty="0"/>
              <a:t>cannot live a happy life.</a:t>
            </a:r>
          </a:p>
          <a:p>
            <a:pPr lvl="1"/>
            <a:r>
              <a:rPr lang="en-US" dirty="0" smtClean="0"/>
              <a:t>Family </a:t>
            </a:r>
            <a:r>
              <a:rPr lang="en-US" dirty="0"/>
              <a:t>rests on co-operation</a:t>
            </a:r>
            <a:r>
              <a:rPr lang="en-US" dirty="0" smtClean="0"/>
              <a:t>.	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members of the family cooperate </a:t>
            </a:r>
            <a:r>
              <a:rPr lang="en-US" dirty="0" smtClean="0"/>
              <a:t>with one </a:t>
            </a:r>
            <a:r>
              <a:rPr lang="en-US" dirty="0"/>
              <a:t>another to live happy and joyfully.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Society</a:t>
            </a:r>
          </a:p>
        </p:txBody>
      </p:sp>
    </p:spTree>
    <p:extLst>
      <p:ext uri="{BB962C8B-B14F-4D97-AF65-F5344CB8AC3E}">
        <p14:creationId xmlns:p14="http://schemas.microsoft.com/office/powerpoint/2010/main" val="1289371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Sociologists have classified society into six categories.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Hunting and Gathering society.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Pastoral society.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Horticultural society.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Agricultural society.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Industrial society.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Post-Industrial society.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Socie</a:t>
            </a:r>
            <a:r>
              <a:rPr lang="en-US" dirty="0"/>
              <a:t>ty</a:t>
            </a:r>
          </a:p>
        </p:txBody>
      </p:sp>
    </p:spTree>
    <p:extLst>
      <p:ext uri="{BB962C8B-B14F-4D97-AF65-F5344CB8AC3E}">
        <p14:creationId xmlns:p14="http://schemas.microsoft.com/office/powerpoint/2010/main" val="38836695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109</TotalTime>
  <Words>1137</Words>
  <Application>Microsoft Office PowerPoint</Application>
  <PresentationFormat>On-screen Show (4:3)</PresentationFormat>
  <Paragraphs>161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Hardcover</vt:lpstr>
      <vt:lpstr>Society, Community &amp; Education</vt:lpstr>
      <vt:lpstr>Society</vt:lpstr>
      <vt:lpstr>Society</vt:lpstr>
      <vt:lpstr>Elements of Society</vt:lpstr>
      <vt:lpstr>Elements of Society</vt:lpstr>
      <vt:lpstr>Elements of Society</vt:lpstr>
      <vt:lpstr>Elements of Society</vt:lpstr>
      <vt:lpstr>Elements of Society</vt:lpstr>
      <vt:lpstr>Types of Society</vt:lpstr>
      <vt:lpstr>Community</vt:lpstr>
      <vt:lpstr>Community</vt:lpstr>
      <vt:lpstr>Element of Community</vt:lpstr>
      <vt:lpstr>Element of Community</vt:lpstr>
      <vt:lpstr>Element of Community</vt:lpstr>
      <vt:lpstr>Element of Community</vt:lpstr>
      <vt:lpstr>Types of Community</vt:lpstr>
      <vt:lpstr>Types of Community</vt:lpstr>
      <vt:lpstr>Difference between Society and Community</vt:lpstr>
      <vt:lpstr>Education</vt:lpstr>
      <vt:lpstr>Education</vt:lpstr>
      <vt:lpstr>Education</vt:lpstr>
      <vt:lpstr>Types of Education</vt:lpstr>
      <vt:lpstr>Types of Education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Zubair</dc:creator>
  <cp:lastModifiedBy>Windows User</cp:lastModifiedBy>
  <cp:revision>83</cp:revision>
  <dcterms:created xsi:type="dcterms:W3CDTF">2006-08-16T00:00:00Z</dcterms:created>
  <dcterms:modified xsi:type="dcterms:W3CDTF">2020-04-08T12:09:28Z</dcterms:modified>
</cp:coreProperties>
</file>