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70" d="100"/>
          <a:sy n="70" d="100"/>
        </p:scale>
        <p:origin x="-138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9CF2C47-EBC7-4F4C-8EF7-9EFA3737A3B9}" type="datetimeFigureOut">
              <a:rPr lang="en-GB" smtClean="0"/>
              <a:pPr/>
              <a:t>08/04/2020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98652A6-4C26-4CA3-ACC6-04A17B9A1415}"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CF2C47-EBC7-4F4C-8EF7-9EFA3737A3B9}" type="datetimeFigureOut">
              <a:rPr lang="en-GB" smtClean="0"/>
              <a:pPr/>
              <a:t>08/04/2020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98652A6-4C26-4CA3-ACC6-04A17B9A141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CF2C47-EBC7-4F4C-8EF7-9EFA3737A3B9}" type="datetimeFigureOut">
              <a:rPr lang="en-GB" smtClean="0"/>
              <a:pPr/>
              <a:t>08/04/2020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98652A6-4C26-4CA3-ACC6-04A17B9A1415}"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CF2C47-EBC7-4F4C-8EF7-9EFA3737A3B9}" type="datetimeFigureOut">
              <a:rPr lang="en-GB" smtClean="0"/>
              <a:pPr/>
              <a:t>08/04/2020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98652A6-4C26-4CA3-ACC6-04A17B9A1415}"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CF2C47-EBC7-4F4C-8EF7-9EFA3737A3B9}" type="datetimeFigureOut">
              <a:rPr lang="en-GB" smtClean="0"/>
              <a:pPr/>
              <a:t>08/04/2020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98652A6-4C26-4CA3-ACC6-04A17B9A1415}"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9CF2C47-EBC7-4F4C-8EF7-9EFA3737A3B9}" type="datetimeFigureOut">
              <a:rPr lang="en-GB" smtClean="0"/>
              <a:pPr/>
              <a:t>08/04/2020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98652A6-4C26-4CA3-ACC6-04A17B9A1415}"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9CF2C47-EBC7-4F4C-8EF7-9EFA3737A3B9}" type="datetimeFigureOut">
              <a:rPr lang="en-GB" smtClean="0"/>
              <a:pPr/>
              <a:t>08/04/2020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98652A6-4C26-4CA3-ACC6-04A17B9A1415}"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9CF2C47-EBC7-4F4C-8EF7-9EFA3737A3B9}" type="datetimeFigureOut">
              <a:rPr lang="en-GB" smtClean="0"/>
              <a:pPr/>
              <a:t>08/04/2020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98652A6-4C26-4CA3-ACC6-04A17B9A1415}"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CF2C47-EBC7-4F4C-8EF7-9EFA3737A3B9}" type="datetimeFigureOut">
              <a:rPr lang="en-GB" smtClean="0"/>
              <a:pPr/>
              <a:t>08/04/2020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98652A6-4C26-4CA3-ACC6-04A17B9A1415}"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CF2C47-EBC7-4F4C-8EF7-9EFA3737A3B9}" type="datetimeFigureOut">
              <a:rPr lang="en-GB" smtClean="0"/>
              <a:pPr/>
              <a:t>08/04/2020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98652A6-4C26-4CA3-ACC6-04A17B9A1415}"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CF2C47-EBC7-4F4C-8EF7-9EFA3737A3B9}" type="datetimeFigureOut">
              <a:rPr lang="en-GB" smtClean="0"/>
              <a:pPr/>
              <a:t>08/04/2020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98652A6-4C26-4CA3-ACC6-04A17B9A1415}"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CF2C47-EBC7-4F4C-8EF7-9EFA3737A3B9}" type="datetimeFigureOut">
              <a:rPr lang="en-GB" smtClean="0"/>
              <a:pPr/>
              <a:t>08/04/2020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652A6-4C26-4CA3-ACC6-04A17B9A1415}"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hyperlink" Target="https://www.boundless.com/sociology/definition/dominant/" TargetMode="External"/><Relationship Id="rId7" Type="http://schemas.openxmlformats.org/officeDocument/2006/relationships/hyperlink" Target="https://www.boundless.com/sociology/definition/group/" TargetMode="External"/><Relationship Id="rId2" Type="http://schemas.openxmlformats.org/officeDocument/2006/relationships/hyperlink" Target="https://www.boundless.com/sociology/definition/minority/" TargetMode="External"/><Relationship Id="rId1" Type="http://schemas.openxmlformats.org/officeDocument/2006/relationships/slideLayout" Target="../slideLayouts/slideLayout2.xml"/><Relationship Id="rId6" Type="http://schemas.openxmlformats.org/officeDocument/2006/relationships/hyperlink" Target="https://www.boundless.com/sociology/definition/ethnic-group/" TargetMode="External"/><Relationship Id="rId5" Type="http://schemas.openxmlformats.org/officeDocument/2006/relationships/hyperlink" Target="https://www.boundless.com/sociology/definition/society/" TargetMode="External"/><Relationship Id="rId4" Type="http://schemas.openxmlformats.org/officeDocument/2006/relationships/hyperlink" Target="https://www.boundless.com/sociology/definition/culture/"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preservearticles.com/sociology/accommodation-definitions-nature-and-other-details/30478" TargetMode="External"/><Relationship Id="rId2" Type="http://schemas.openxmlformats.org/officeDocument/2006/relationships/hyperlink" Target="https://courses.lumenlearning.com/boundless-sociology/chapter/types-of-social-interaction/"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620688"/>
            <a:ext cx="7772400" cy="1470025"/>
          </a:xfrm>
        </p:spPr>
        <p:txBody>
          <a:bodyPr>
            <a:noAutofit/>
          </a:bodyPr>
          <a:lstStyle/>
          <a:p>
            <a:r>
              <a:rPr lang="en-GB" sz="8000" dirty="0" smtClean="0"/>
              <a:t>TYPES OF SOCIAL INTERACTION</a:t>
            </a:r>
            <a:endParaRPr lang="en-GB" sz="8000" dirty="0"/>
          </a:p>
        </p:txBody>
      </p:sp>
      <p:sp>
        <p:nvSpPr>
          <p:cNvPr id="3" name="Subtitle 2"/>
          <p:cNvSpPr>
            <a:spLocks noGrp="1"/>
          </p:cNvSpPr>
          <p:nvPr>
            <p:ph type="subTitle" idx="1"/>
          </p:nvPr>
        </p:nvSpPr>
        <p:spPr>
          <a:xfrm>
            <a:off x="3635896" y="2708920"/>
            <a:ext cx="5248672" cy="1296144"/>
          </a:xfrm>
        </p:spPr>
        <p:txBody>
          <a:bodyPr>
            <a:normAutofit/>
          </a:bodyPr>
          <a:lstStyle/>
          <a:p>
            <a:endParaRPr lang="en-GB" sz="2000" dirty="0" smtClean="0">
              <a:solidFill>
                <a:schemeClr val="tx1"/>
              </a:solidFill>
            </a:endParaRPr>
          </a:p>
        </p:txBody>
      </p:sp>
      <p:pic>
        <p:nvPicPr>
          <p:cNvPr id="4" name="Picture 3" descr="Adam_Eason_Social_Interaction_Health_Benefits_01.jpg"/>
          <p:cNvPicPr>
            <a:picLocks noChangeAspect="1"/>
          </p:cNvPicPr>
          <p:nvPr/>
        </p:nvPicPr>
        <p:blipFill>
          <a:blip r:embed="rId2" cstate="print"/>
          <a:stretch>
            <a:fillRect/>
          </a:stretch>
        </p:blipFill>
        <p:spPr>
          <a:xfrm>
            <a:off x="1115616" y="4197496"/>
            <a:ext cx="7344816" cy="2660504"/>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4704"/>
          </a:xfrm>
        </p:spPr>
        <p:txBody>
          <a:bodyPr/>
          <a:lstStyle/>
          <a:p>
            <a:r>
              <a:rPr lang="en-GB" dirty="0" smtClean="0"/>
              <a:t>5. ASSIMILATION</a:t>
            </a:r>
            <a:endParaRPr lang="en-GB" dirty="0"/>
          </a:p>
        </p:txBody>
      </p:sp>
      <p:sp>
        <p:nvSpPr>
          <p:cNvPr id="3" name="Content Placeholder 2"/>
          <p:cNvSpPr>
            <a:spLocks noGrp="1"/>
          </p:cNvSpPr>
          <p:nvPr>
            <p:ph idx="1"/>
          </p:nvPr>
        </p:nvSpPr>
        <p:spPr>
          <a:xfrm>
            <a:off x="395536" y="764705"/>
            <a:ext cx="8229600" cy="4248472"/>
          </a:xfrm>
        </p:spPr>
        <p:txBody>
          <a:bodyPr>
            <a:normAutofit fontScale="92500" lnSpcReduction="20000"/>
          </a:bodyPr>
          <a:lstStyle/>
          <a:p>
            <a:r>
              <a:rPr lang="en-GB" dirty="0" smtClean="0"/>
              <a:t>Assimilation describes the process by which a </a:t>
            </a:r>
            <a:r>
              <a:rPr lang="en-GB" dirty="0" smtClean="0">
                <a:hlinkClick r:id="rId2"/>
              </a:rPr>
              <a:t>minority</a:t>
            </a:r>
            <a:r>
              <a:rPr lang="en-GB" dirty="0" smtClean="0"/>
              <a:t> integrates socially, culturally, and/or politically into a larger, </a:t>
            </a:r>
            <a:r>
              <a:rPr lang="en-GB" dirty="0" smtClean="0">
                <a:hlinkClick r:id="rId3"/>
              </a:rPr>
              <a:t>dominant</a:t>
            </a:r>
            <a:r>
              <a:rPr lang="en-GB" dirty="0" smtClean="0"/>
              <a:t> </a:t>
            </a:r>
            <a:r>
              <a:rPr lang="en-GB" dirty="0" smtClean="0">
                <a:hlinkClick r:id="rId4"/>
              </a:rPr>
              <a:t>culture</a:t>
            </a:r>
            <a:r>
              <a:rPr lang="en-GB" dirty="0" smtClean="0"/>
              <a:t> and </a:t>
            </a:r>
            <a:r>
              <a:rPr lang="en-GB" dirty="0" smtClean="0">
                <a:hlinkClick r:id="rId5"/>
              </a:rPr>
              <a:t>society</a:t>
            </a:r>
            <a:r>
              <a:rPr lang="en-GB" dirty="0" smtClean="0"/>
              <a:t>.</a:t>
            </a:r>
          </a:p>
          <a:p>
            <a:r>
              <a:rPr lang="en-GB" dirty="0" smtClean="0"/>
              <a:t> The term assimilation is often used in reference to immigrants and </a:t>
            </a:r>
            <a:r>
              <a:rPr lang="en-GB" dirty="0" smtClean="0">
                <a:hlinkClick r:id="rId6"/>
              </a:rPr>
              <a:t>ethnic </a:t>
            </a:r>
            <a:r>
              <a:rPr lang="en-GB" dirty="0" smtClean="0">
                <a:hlinkClick r:id="rId7"/>
              </a:rPr>
              <a:t>groups</a:t>
            </a:r>
            <a:r>
              <a:rPr lang="en-GB" dirty="0" smtClean="0"/>
              <a:t> settling in a new land. Immigrants acquire new customs and attitudes through contact and communication with a new society, while they also introduce some of their own cultural traits to that society.</a:t>
            </a:r>
            <a:endParaRPr lang="en-GB" dirty="0"/>
          </a:p>
        </p:txBody>
      </p:sp>
      <p:pic>
        <p:nvPicPr>
          <p:cNvPr id="4" name="Picture 3" descr="PP.jpg"/>
          <p:cNvPicPr>
            <a:picLocks noChangeAspect="1"/>
          </p:cNvPicPr>
          <p:nvPr/>
        </p:nvPicPr>
        <p:blipFill>
          <a:blip r:embed="rId8" cstate="print"/>
          <a:stretch>
            <a:fillRect/>
          </a:stretch>
        </p:blipFill>
        <p:spPr>
          <a:xfrm>
            <a:off x="1043608" y="4581128"/>
            <a:ext cx="6984776" cy="2276873"/>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908720"/>
          </a:xfrm>
        </p:spPr>
        <p:txBody>
          <a:bodyPr/>
          <a:lstStyle/>
          <a:p>
            <a:r>
              <a:rPr lang="en-GB" dirty="0" smtClean="0"/>
              <a:t>6. EYE CONTACT</a:t>
            </a:r>
            <a:endParaRPr lang="en-GB" dirty="0"/>
          </a:p>
        </p:txBody>
      </p:sp>
      <p:sp>
        <p:nvSpPr>
          <p:cNvPr id="3" name="Content Placeholder 2"/>
          <p:cNvSpPr>
            <a:spLocks noGrp="1"/>
          </p:cNvSpPr>
          <p:nvPr>
            <p:ph idx="1"/>
          </p:nvPr>
        </p:nvSpPr>
        <p:spPr>
          <a:xfrm>
            <a:off x="467544" y="908720"/>
            <a:ext cx="8229600" cy="2736303"/>
          </a:xfrm>
        </p:spPr>
        <p:txBody>
          <a:bodyPr>
            <a:normAutofit fontScale="92500" lnSpcReduction="10000"/>
          </a:bodyPr>
          <a:lstStyle/>
          <a:p>
            <a:pPr algn="just"/>
            <a:r>
              <a:rPr lang="en-GB" dirty="0" smtClean="0"/>
              <a:t>Eye contact is the meeting of the eyes between two individuals. In humans, eye contact is a form of nonverbal communication and has a large influence on social </a:t>
            </a:r>
            <a:r>
              <a:rPr lang="en-GB" dirty="0" err="1" smtClean="0"/>
              <a:t>behavior</a:t>
            </a:r>
            <a:endParaRPr lang="en-GB" dirty="0" smtClean="0"/>
          </a:p>
          <a:p>
            <a:pPr algn="just">
              <a:buNone/>
            </a:pPr>
            <a:r>
              <a:rPr lang="en-GB" dirty="0" smtClean="0"/>
              <a:t>Teacher to students and students to teacher eye contact is must in class rooms</a:t>
            </a:r>
            <a:endParaRPr lang="en-GB" dirty="0"/>
          </a:p>
        </p:txBody>
      </p:sp>
      <p:pic>
        <p:nvPicPr>
          <p:cNvPr id="4" name="Picture 3" descr="jjj.jpg"/>
          <p:cNvPicPr>
            <a:picLocks noChangeAspect="1"/>
          </p:cNvPicPr>
          <p:nvPr/>
        </p:nvPicPr>
        <p:blipFill>
          <a:blip r:embed="rId2" cstate="print"/>
          <a:stretch>
            <a:fillRect/>
          </a:stretch>
        </p:blipFill>
        <p:spPr>
          <a:xfrm>
            <a:off x="4933206" y="3789040"/>
            <a:ext cx="4210794" cy="2520280"/>
          </a:xfrm>
          <a:prstGeom prst="rect">
            <a:avLst/>
          </a:prstGeom>
        </p:spPr>
      </p:pic>
      <p:pic>
        <p:nvPicPr>
          <p:cNvPr id="5" name="Picture 4" descr="nn.jpg"/>
          <p:cNvPicPr>
            <a:picLocks noChangeAspect="1"/>
          </p:cNvPicPr>
          <p:nvPr/>
        </p:nvPicPr>
        <p:blipFill>
          <a:blip r:embed="rId3" cstate="print"/>
          <a:stretch>
            <a:fillRect/>
          </a:stretch>
        </p:blipFill>
        <p:spPr>
          <a:xfrm>
            <a:off x="0" y="3717032"/>
            <a:ext cx="4536604" cy="2952328"/>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0"/>
            <a:ext cx="8229600" cy="836712"/>
          </a:xfrm>
        </p:spPr>
        <p:txBody>
          <a:bodyPr/>
          <a:lstStyle/>
          <a:p>
            <a:r>
              <a:rPr lang="en-GB" dirty="0" smtClean="0"/>
              <a:t>7. BODY LANGUAGE</a:t>
            </a:r>
            <a:endParaRPr lang="en-GB" dirty="0"/>
          </a:p>
        </p:txBody>
      </p:sp>
      <p:sp>
        <p:nvSpPr>
          <p:cNvPr id="3" name="Content Placeholder 2"/>
          <p:cNvSpPr>
            <a:spLocks noGrp="1"/>
          </p:cNvSpPr>
          <p:nvPr>
            <p:ph idx="1"/>
          </p:nvPr>
        </p:nvSpPr>
        <p:spPr>
          <a:xfrm>
            <a:off x="395536" y="836712"/>
            <a:ext cx="8229600" cy="3816424"/>
          </a:xfrm>
        </p:spPr>
        <p:txBody>
          <a:bodyPr>
            <a:normAutofit fontScale="85000" lnSpcReduction="20000"/>
          </a:bodyPr>
          <a:lstStyle/>
          <a:p>
            <a:r>
              <a:rPr lang="en-GB" dirty="0" smtClean="0"/>
              <a:t>Body language is a form of human non-verbal communication, which consists of body posture, gestures, facial expressions, and eye movements. Humans send and interpret such signals almost entirely subconsciously.</a:t>
            </a:r>
          </a:p>
          <a:p>
            <a:r>
              <a:rPr lang="en-GB" dirty="0" smtClean="0"/>
              <a:t>Body language may provide clues as to the attitude or state of mind of a person. For example, it may indicate aggression, attentiveness, boredom, relaxed state, pleasure, amusement, and intoxication, among many other clues.</a:t>
            </a:r>
            <a:endParaRPr lang="en-GB" dirty="0"/>
          </a:p>
        </p:txBody>
      </p:sp>
      <p:pic>
        <p:nvPicPr>
          <p:cNvPr id="4" name="Picture 3" descr="kkk.jpg"/>
          <p:cNvPicPr>
            <a:picLocks noChangeAspect="1"/>
          </p:cNvPicPr>
          <p:nvPr/>
        </p:nvPicPr>
        <p:blipFill>
          <a:blip r:embed="rId2" cstate="print"/>
          <a:stretch>
            <a:fillRect/>
          </a:stretch>
        </p:blipFill>
        <p:spPr>
          <a:xfrm>
            <a:off x="5292080" y="4509120"/>
            <a:ext cx="3851920" cy="2348880"/>
          </a:xfrm>
          <a:prstGeom prst="rect">
            <a:avLst/>
          </a:prstGeom>
        </p:spPr>
      </p:pic>
      <p:pic>
        <p:nvPicPr>
          <p:cNvPr id="5" name="Picture 4" descr="lll.jpg"/>
          <p:cNvPicPr>
            <a:picLocks noChangeAspect="1"/>
          </p:cNvPicPr>
          <p:nvPr/>
        </p:nvPicPr>
        <p:blipFill>
          <a:blip r:embed="rId3" cstate="print"/>
          <a:stretch>
            <a:fillRect/>
          </a:stretch>
        </p:blipFill>
        <p:spPr>
          <a:xfrm>
            <a:off x="899592" y="4509121"/>
            <a:ext cx="4083918" cy="2348880"/>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p:txBody>
          <a:bodyPr/>
          <a:lstStyle/>
          <a:p>
            <a:r>
              <a:rPr lang="en-GB" dirty="0" smtClean="0">
                <a:hlinkClick r:id="rId2"/>
              </a:rPr>
              <a:t>https://courses.lumenlearning.com/boundless-sociology/chapter/types-of-social-interaction/</a:t>
            </a:r>
            <a:endParaRPr lang="en-GB" dirty="0" smtClean="0"/>
          </a:p>
          <a:p>
            <a:r>
              <a:rPr lang="en-GB" dirty="0" smtClean="0">
                <a:hlinkClick r:id="rId3"/>
              </a:rPr>
              <a:t>http://www.preservearticles.com/sociology/accommodation-definitions-nature-and-other-details/30478</a:t>
            </a:r>
            <a:endParaRPr lang="en-GB" dirty="0" smtClean="0"/>
          </a:p>
          <a:p>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lki.png"/>
          <p:cNvPicPr>
            <a:picLocks noGrp="1" noChangeAspect="1"/>
          </p:cNvPicPr>
          <p:nvPr>
            <p:ph idx="1"/>
          </p:nvPr>
        </p:nvPicPr>
        <p:blipFill>
          <a:blip r:embed="rId2" cstate="print"/>
          <a:stretch>
            <a:fillRect/>
          </a:stretch>
        </p:blipFill>
        <p:spPr>
          <a:xfrm>
            <a:off x="1187624" y="404664"/>
            <a:ext cx="6768752" cy="5935191"/>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1.COOPERATION</a:t>
            </a:r>
            <a:endParaRPr lang="en-GB" dirty="0"/>
          </a:p>
        </p:txBody>
      </p:sp>
      <p:sp>
        <p:nvSpPr>
          <p:cNvPr id="3" name="Content Placeholder 2"/>
          <p:cNvSpPr>
            <a:spLocks noGrp="1"/>
          </p:cNvSpPr>
          <p:nvPr>
            <p:ph idx="1"/>
          </p:nvPr>
        </p:nvSpPr>
        <p:spPr/>
        <p:txBody>
          <a:bodyPr/>
          <a:lstStyle/>
          <a:p>
            <a:r>
              <a:rPr lang="en-GB" dirty="0" smtClean="0"/>
              <a:t> To help each other.</a:t>
            </a:r>
          </a:p>
          <a:p>
            <a:r>
              <a:rPr lang="en-GB" dirty="0" smtClean="0"/>
              <a:t>When a group of people work together in order to achieve a common goal.</a:t>
            </a:r>
          </a:p>
          <a:p>
            <a:r>
              <a:rPr lang="en-GB" dirty="0" smtClean="0"/>
              <a:t> </a:t>
            </a:r>
            <a:r>
              <a:rPr lang="en-GB" dirty="0"/>
              <a:t>Without cooperation, no institution beyond the individual would develop; any group </a:t>
            </a:r>
            <a:r>
              <a:rPr lang="en-GB" dirty="0" err="1"/>
              <a:t>behavior</a:t>
            </a:r>
            <a:r>
              <a:rPr lang="en-GB" dirty="0"/>
              <a:t> is an example of cooperation. </a:t>
            </a:r>
            <a:endParaRPr lang="en-GB" dirty="0" smtClean="0"/>
          </a:p>
          <a:p>
            <a:pPr>
              <a:buNone/>
            </a:pPr>
            <a:r>
              <a:rPr lang="en-GB" dirty="0" smtClean="0"/>
              <a:t>                                  </a:t>
            </a:r>
            <a:endParaRPr lang="en-GB" dirty="0"/>
          </a:p>
        </p:txBody>
      </p:sp>
      <p:pic>
        <p:nvPicPr>
          <p:cNvPr id="4" name="Picture 3" descr="images.jpg"/>
          <p:cNvPicPr>
            <a:picLocks noChangeAspect="1"/>
          </p:cNvPicPr>
          <p:nvPr/>
        </p:nvPicPr>
        <p:blipFill>
          <a:blip r:embed="rId2" cstate="print"/>
          <a:stretch>
            <a:fillRect/>
          </a:stretch>
        </p:blipFill>
        <p:spPr>
          <a:xfrm>
            <a:off x="4355976" y="4797152"/>
            <a:ext cx="4788024" cy="2060848"/>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6712"/>
          </a:xfrm>
          <a:solidFill>
            <a:schemeClr val="tx2">
              <a:lumMod val="60000"/>
              <a:lumOff val="40000"/>
            </a:schemeClr>
          </a:solidFill>
        </p:spPr>
        <p:txBody>
          <a:bodyPr>
            <a:normAutofit/>
          </a:bodyPr>
          <a:lstStyle/>
          <a:p>
            <a:r>
              <a:rPr lang="en-GB" dirty="0" smtClean="0"/>
              <a:t>TYPES</a:t>
            </a:r>
            <a:endParaRPr lang="en-GB" dirty="0"/>
          </a:p>
        </p:txBody>
      </p:sp>
      <p:pic>
        <p:nvPicPr>
          <p:cNvPr id="4" name="Content Placeholder 3" descr="cmsz5z1a1z.jpg"/>
          <p:cNvPicPr>
            <a:picLocks noGrp="1" noChangeAspect="1"/>
          </p:cNvPicPr>
          <p:nvPr>
            <p:ph idx="1"/>
          </p:nvPr>
        </p:nvPicPr>
        <p:blipFill>
          <a:blip r:embed="rId2" cstate="print"/>
          <a:stretch>
            <a:fillRect/>
          </a:stretch>
        </p:blipFill>
        <p:spPr>
          <a:xfrm>
            <a:off x="323528" y="4005238"/>
            <a:ext cx="4283968" cy="2852762"/>
          </a:xfrm>
        </p:spPr>
      </p:pic>
      <p:pic>
        <p:nvPicPr>
          <p:cNvPr id="5" name="Picture 4" descr="images (5).jpg"/>
          <p:cNvPicPr>
            <a:picLocks noChangeAspect="1"/>
          </p:cNvPicPr>
          <p:nvPr/>
        </p:nvPicPr>
        <p:blipFill>
          <a:blip r:embed="rId3" cstate="print"/>
          <a:stretch>
            <a:fillRect/>
          </a:stretch>
        </p:blipFill>
        <p:spPr>
          <a:xfrm>
            <a:off x="5148064" y="4193704"/>
            <a:ext cx="3699495" cy="2664296"/>
          </a:xfrm>
          <a:prstGeom prst="rect">
            <a:avLst/>
          </a:prstGeom>
        </p:spPr>
      </p:pic>
      <p:sp>
        <p:nvSpPr>
          <p:cNvPr id="6" name="Rectangle 5"/>
          <p:cNvSpPr/>
          <p:nvPr/>
        </p:nvSpPr>
        <p:spPr>
          <a:xfrm>
            <a:off x="0" y="836712"/>
            <a:ext cx="9144000" cy="3168352"/>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bg1"/>
                </a:solidFill>
              </a:rPr>
              <a:t>There are three main types of cooperation: coerced, voluntary, and unintentional</a:t>
            </a:r>
            <a:r>
              <a:rPr lang="en-GB" sz="2400" dirty="0" smtClean="0">
                <a:solidFill>
                  <a:schemeClr val="bg1"/>
                </a:solidFill>
              </a:rPr>
              <a:t>.</a:t>
            </a:r>
          </a:p>
          <a:p>
            <a:pPr algn="ctr"/>
            <a:endParaRPr lang="en-GB" dirty="0" smtClean="0">
              <a:solidFill>
                <a:schemeClr val="bg1"/>
              </a:solidFill>
            </a:endParaRPr>
          </a:p>
          <a:p>
            <a:pPr algn="ctr"/>
            <a:r>
              <a:rPr lang="en-GB" sz="3200" dirty="0" smtClean="0">
                <a:solidFill>
                  <a:schemeClr val="bg1"/>
                </a:solidFill>
              </a:rPr>
              <a:t>1.COERCED COOPERATION; </a:t>
            </a:r>
            <a:r>
              <a:rPr lang="en-GB" sz="2000" dirty="0"/>
              <a:t> </a:t>
            </a:r>
            <a:r>
              <a:rPr lang="en-GB" sz="2400" dirty="0"/>
              <a:t>is when cooperation between individuals is forced</a:t>
            </a:r>
            <a:r>
              <a:rPr lang="en-GB" sz="2400" dirty="0" smtClean="0"/>
              <a:t>. </a:t>
            </a:r>
            <a:r>
              <a:rPr lang="en-GB" sz="2400" dirty="0"/>
              <a:t>Individuals are forced to enlist in the military and cooperate with one another and the government, regardless of whether they wish to.</a:t>
            </a:r>
            <a:r>
              <a:rPr lang="en-GB" sz="2400" dirty="0">
                <a:solidFill>
                  <a:schemeClr val="tx1">
                    <a:lumMod val="95000"/>
                    <a:lumOff val="5000"/>
                  </a:schemeClr>
                </a:solidFill>
              </a:rPr>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GB" dirty="0" smtClean="0"/>
              <a:t>2. VOLUNTARY COOPERATION; </a:t>
            </a:r>
            <a:r>
              <a:rPr lang="en-GB" dirty="0"/>
              <a:t> is cooperation to which all parties consent. An example of voluntary cooperation would be individuals opting to complete a group project for school when given the option of a group project or an individual project.</a:t>
            </a:r>
          </a:p>
        </p:txBody>
      </p:sp>
      <p:pic>
        <p:nvPicPr>
          <p:cNvPr id="5" name="Picture 4" descr="5ab13a576a2c6.image.jpg"/>
          <p:cNvPicPr>
            <a:picLocks noChangeAspect="1"/>
          </p:cNvPicPr>
          <p:nvPr/>
        </p:nvPicPr>
        <p:blipFill>
          <a:blip r:embed="rId2" cstate="print"/>
          <a:stretch>
            <a:fillRect/>
          </a:stretch>
        </p:blipFill>
        <p:spPr>
          <a:xfrm>
            <a:off x="755576" y="2780928"/>
            <a:ext cx="7848872" cy="4077072"/>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GB" sz="3600" dirty="0" smtClean="0"/>
              <a:t>3.Unintentional cooperation</a:t>
            </a:r>
            <a:r>
              <a:rPr lang="en-GB" sz="2800" dirty="0" smtClean="0"/>
              <a:t>;  </a:t>
            </a:r>
            <a:r>
              <a:rPr lang="en-GB" sz="2800" dirty="0"/>
              <a:t>is a form of cooperation in which individuals do not necessarily intend to cooperate but end up doing so because of aligning interests. The free hand of a capitalist economy is an example of unintentional cooperation, where individuals will take actions based on their own interests resulting sometimes </a:t>
            </a:r>
            <a:r>
              <a:rPr lang="en-GB" sz="2800" dirty="0" smtClean="0"/>
              <a:t>in unintentional </a:t>
            </a:r>
            <a:r>
              <a:rPr lang="en-GB" sz="2800" dirty="0"/>
              <a:t>cooperation.</a:t>
            </a:r>
          </a:p>
        </p:txBody>
      </p:sp>
      <p:pic>
        <p:nvPicPr>
          <p:cNvPr id="4" name="Picture 3" descr="The_hand_that_will_rule_the_world.jpg"/>
          <p:cNvPicPr>
            <a:picLocks noChangeAspect="1"/>
          </p:cNvPicPr>
          <p:nvPr/>
        </p:nvPicPr>
        <p:blipFill>
          <a:blip r:embed="rId2" cstate="print"/>
          <a:stretch>
            <a:fillRect/>
          </a:stretch>
        </p:blipFill>
        <p:spPr>
          <a:xfrm>
            <a:off x="3517900" y="3068960"/>
            <a:ext cx="5626100" cy="378904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2.COMPETITION</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The activity or condition of striving to gain or win something by defeating or establishing superiority over others.</a:t>
            </a:r>
          </a:p>
          <a:p>
            <a:r>
              <a:rPr lang="en-GB" dirty="0" smtClean="0"/>
              <a:t>When a group of people oppose each other is known as competition.</a:t>
            </a:r>
          </a:p>
          <a:p>
            <a:r>
              <a:rPr lang="en-GB" dirty="0" smtClean="0"/>
              <a:t>Many philosophers and psychologists have identified a trait in most living organisms that can drive the particular organism to compete. This trait, unsurprisingly called “competitiveness,” is viewed as an innate biological trait that coexists along with the urge for survival. </a:t>
            </a:r>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r>
              <a:rPr lang="en-GB" dirty="0" smtClean="0"/>
              <a:t>Competition can be;</a:t>
            </a:r>
          </a:p>
          <a:p>
            <a:r>
              <a:rPr lang="en-GB" dirty="0" smtClean="0"/>
              <a:t>Healthy competition.</a:t>
            </a:r>
          </a:p>
          <a:p>
            <a:r>
              <a:rPr lang="en-GB" dirty="0" smtClean="0"/>
              <a:t>School competition.</a:t>
            </a:r>
          </a:p>
          <a:p>
            <a:r>
              <a:rPr lang="en-GB" dirty="0" smtClean="0"/>
              <a:t>Competition between animals.</a:t>
            </a:r>
          </a:p>
          <a:p>
            <a:r>
              <a:rPr lang="en-GB" dirty="0" smtClean="0"/>
              <a:t>Sports competition.</a:t>
            </a:r>
          </a:p>
          <a:p>
            <a:r>
              <a:rPr lang="en-GB" dirty="0" smtClean="0"/>
              <a:t>Political competition etc.</a:t>
            </a:r>
            <a:endParaRPr lang="en-GB" dirty="0"/>
          </a:p>
        </p:txBody>
      </p:sp>
      <p:pic>
        <p:nvPicPr>
          <p:cNvPr id="4" name="Picture 3" descr="health.jpg"/>
          <p:cNvPicPr>
            <a:picLocks noChangeAspect="1"/>
          </p:cNvPicPr>
          <p:nvPr/>
        </p:nvPicPr>
        <p:blipFill>
          <a:blip r:embed="rId2" cstate="print"/>
          <a:stretch>
            <a:fillRect/>
          </a:stretch>
        </p:blipFill>
        <p:spPr>
          <a:xfrm>
            <a:off x="5868144" y="1"/>
            <a:ext cx="3275856" cy="1700807"/>
          </a:xfrm>
          <a:prstGeom prst="rect">
            <a:avLst/>
          </a:prstGeom>
        </p:spPr>
      </p:pic>
      <p:pic>
        <p:nvPicPr>
          <p:cNvPr id="5" name="Picture 4" descr="images.jpg"/>
          <p:cNvPicPr>
            <a:picLocks noChangeAspect="1"/>
          </p:cNvPicPr>
          <p:nvPr/>
        </p:nvPicPr>
        <p:blipFill>
          <a:blip r:embed="rId3" cstate="print"/>
          <a:stretch>
            <a:fillRect/>
          </a:stretch>
        </p:blipFill>
        <p:spPr>
          <a:xfrm>
            <a:off x="5652120" y="1556792"/>
            <a:ext cx="3491880" cy="1872208"/>
          </a:xfrm>
          <a:prstGeom prst="rect">
            <a:avLst/>
          </a:prstGeom>
        </p:spPr>
      </p:pic>
      <p:pic>
        <p:nvPicPr>
          <p:cNvPr id="6" name="Picture 5" descr="animl.jpg"/>
          <p:cNvPicPr>
            <a:picLocks noChangeAspect="1"/>
          </p:cNvPicPr>
          <p:nvPr/>
        </p:nvPicPr>
        <p:blipFill>
          <a:blip r:embed="rId4" cstate="print"/>
          <a:stretch>
            <a:fillRect/>
          </a:stretch>
        </p:blipFill>
        <p:spPr>
          <a:xfrm>
            <a:off x="5724128" y="3501008"/>
            <a:ext cx="3195439" cy="2232248"/>
          </a:xfrm>
          <a:prstGeom prst="rect">
            <a:avLst/>
          </a:prstGeom>
        </p:spPr>
      </p:pic>
      <p:pic>
        <p:nvPicPr>
          <p:cNvPr id="7" name="Picture 6" descr="ronaldo.jpg"/>
          <p:cNvPicPr>
            <a:picLocks noChangeAspect="1"/>
          </p:cNvPicPr>
          <p:nvPr/>
        </p:nvPicPr>
        <p:blipFill>
          <a:blip r:embed="rId5" cstate="print"/>
          <a:stretch>
            <a:fillRect/>
          </a:stretch>
        </p:blipFill>
        <p:spPr>
          <a:xfrm>
            <a:off x="3923928" y="4725144"/>
            <a:ext cx="2857500" cy="2132856"/>
          </a:xfrm>
          <a:prstGeom prst="rect">
            <a:avLst/>
          </a:prstGeom>
        </p:spPr>
      </p:pic>
      <p:pic>
        <p:nvPicPr>
          <p:cNvPr id="8" name="Picture 7" descr="pti.jpg"/>
          <p:cNvPicPr>
            <a:picLocks noChangeAspect="1"/>
          </p:cNvPicPr>
          <p:nvPr/>
        </p:nvPicPr>
        <p:blipFill>
          <a:blip r:embed="rId6" cstate="print"/>
          <a:stretch>
            <a:fillRect/>
          </a:stretch>
        </p:blipFill>
        <p:spPr>
          <a:xfrm>
            <a:off x="0" y="3933056"/>
            <a:ext cx="4095031" cy="2924944"/>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836712"/>
          </a:xfrm>
        </p:spPr>
        <p:txBody>
          <a:bodyPr/>
          <a:lstStyle/>
          <a:p>
            <a:r>
              <a:rPr lang="en-GB" dirty="0" smtClean="0"/>
              <a:t>3.CONFLICT</a:t>
            </a:r>
            <a:endParaRPr lang="en-GB" dirty="0"/>
          </a:p>
        </p:txBody>
      </p:sp>
      <p:sp>
        <p:nvSpPr>
          <p:cNvPr id="3" name="Content Placeholder 2"/>
          <p:cNvSpPr>
            <a:spLocks noGrp="1"/>
          </p:cNvSpPr>
          <p:nvPr>
            <p:ph idx="1"/>
          </p:nvPr>
        </p:nvSpPr>
        <p:spPr>
          <a:xfrm>
            <a:off x="539552" y="692697"/>
            <a:ext cx="8229600" cy="4248472"/>
          </a:xfrm>
        </p:spPr>
        <p:txBody>
          <a:bodyPr>
            <a:normAutofit lnSpcReduction="10000"/>
          </a:bodyPr>
          <a:lstStyle/>
          <a:p>
            <a:r>
              <a:rPr lang="en-GB" dirty="0" smtClean="0"/>
              <a:t>The </a:t>
            </a:r>
            <a:r>
              <a:rPr lang="en-GB" dirty="0" err="1" smtClean="0"/>
              <a:t>delibrate</a:t>
            </a:r>
            <a:r>
              <a:rPr lang="en-GB" dirty="0" smtClean="0"/>
              <a:t> attempt to force others.</a:t>
            </a:r>
          </a:p>
          <a:p>
            <a:r>
              <a:rPr lang="en-GB" dirty="0" smtClean="0"/>
              <a:t>Social conflict is the struggle for agency or power within a society to gain control of scarce resources.</a:t>
            </a:r>
          </a:p>
          <a:p>
            <a:r>
              <a:rPr lang="en-GB" dirty="0" smtClean="0"/>
              <a:t>It occurs when two or more people oppose one another in social interactions, reciprocally exerting social power in an effort to attain scarce or incompatible goals, and prevent the opponent from attaining them.</a:t>
            </a:r>
            <a:endParaRPr lang="en-GB" dirty="0"/>
          </a:p>
        </p:txBody>
      </p:sp>
      <p:pic>
        <p:nvPicPr>
          <p:cNvPr id="4" name="Picture 3" descr="haha.jpg"/>
          <p:cNvPicPr>
            <a:picLocks noChangeAspect="1"/>
          </p:cNvPicPr>
          <p:nvPr/>
        </p:nvPicPr>
        <p:blipFill>
          <a:blip r:embed="rId2" cstate="print"/>
          <a:stretch>
            <a:fillRect/>
          </a:stretch>
        </p:blipFill>
        <p:spPr>
          <a:xfrm>
            <a:off x="6660232" y="4437112"/>
            <a:ext cx="2171700" cy="2105025"/>
          </a:xfrm>
          <a:prstGeom prst="rect">
            <a:avLst/>
          </a:prstGeom>
        </p:spPr>
      </p:pic>
      <p:pic>
        <p:nvPicPr>
          <p:cNvPr id="5" name="Picture 4" descr="oo.jpg"/>
          <p:cNvPicPr>
            <a:picLocks noChangeAspect="1"/>
          </p:cNvPicPr>
          <p:nvPr/>
        </p:nvPicPr>
        <p:blipFill>
          <a:blip r:embed="rId3" cstate="print"/>
          <a:stretch>
            <a:fillRect/>
          </a:stretch>
        </p:blipFill>
        <p:spPr>
          <a:xfrm>
            <a:off x="3131840" y="4905375"/>
            <a:ext cx="3207246" cy="1952625"/>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792088"/>
          </a:xfrm>
        </p:spPr>
        <p:txBody>
          <a:bodyPr/>
          <a:lstStyle/>
          <a:p>
            <a:r>
              <a:rPr lang="en-GB" dirty="0" smtClean="0"/>
              <a:t>4.ACCOMODATION</a:t>
            </a:r>
            <a:endParaRPr lang="en-GB" dirty="0"/>
          </a:p>
        </p:txBody>
      </p:sp>
      <p:sp>
        <p:nvSpPr>
          <p:cNvPr id="3" name="Content Placeholder 2"/>
          <p:cNvSpPr>
            <a:spLocks noGrp="1"/>
          </p:cNvSpPr>
          <p:nvPr>
            <p:ph idx="1"/>
          </p:nvPr>
        </p:nvSpPr>
        <p:spPr>
          <a:xfrm>
            <a:off x="323528" y="908721"/>
            <a:ext cx="7992888" cy="3456383"/>
          </a:xfrm>
        </p:spPr>
        <p:txBody>
          <a:bodyPr>
            <a:normAutofit fontScale="92500"/>
          </a:bodyPr>
          <a:lstStyle/>
          <a:p>
            <a:r>
              <a:rPr lang="en-GB" dirty="0" smtClean="0"/>
              <a:t>The term ‘accommodation’ is derived from experimental psychology, where it denotes how individuals modify their activity to fit the requirements of external social world.</a:t>
            </a:r>
          </a:p>
          <a:p>
            <a:r>
              <a:rPr lang="en-GB" dirty="0" smtClean="0"/>
              <a:t>It simply means adjusting oneself to the new environment. For adjustment (physical or social), one has to adopt new ways of behaving.</a:t>
            </a:r>
            <a:endParaRPr lang="en-GB" dirty="0"/>
          </a:p>
        </p:txBody>
      </p:sp>
      <p:pic>
        <p:nvPicPr>
          <p:cNvPr id="4" name="Picture 3" descr="oooo.jpg"/>
          <p:cNvPicPr>
            <a:picLocks noChangeAspect="1"/>
          </p:cNvPicPr>
          <p:nvPr/>
        </p:nvPicPr>
        <p:blipFill>
          <a:blip r:embed="rId2" cstate="print"/>
          <a:stretch>
            <a:fillRect/>
          </a:stretch>
        </p:blipFill>
        <p:spPr>
          <a:xfrm>
            <a:off x="2843808" y="4581128"/>
            <a:ext cx="3888432" cy="2276872"/>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216</TotalTime>
  <Words>561</Words>
  <Application>Microsoft Office PowerPoint</Application>
  <PresentationFormat>On-screen Show (4:3)</PresentationFormat>
  <Paragraphs>41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TYPES OF SOCIAL INTERACTION</vt:lpstr>
      <vt:lpstr>1.COOPERATION</vt:lpstr>
      <vt:lpstr>TYPES</vt:lpstr>
      <vt:lpstr>PowerPoint Presentation</vt:lpstr>
      <vt:lpstr>PowerPoint Presentation</vt:lpstr>
      <vt:lpstr>2.COMPETITION</vt:lpstr>
      <vt:lpstr>PowerPoint Presentation</vt:lpstr>
      <vt:lpstr>3.CONFLICT</vt:lpstr>
      <vt:lpstr>4.ACCOMODATION</vt:lpstr>
      <vt:lpstr>5. ASSIMILATION</vt:lpstr>
      <vt:lpstr>6. EYE CONTACT</vt:lpstr>
      <vt:lpstr>7. BODY LANGUAGE</vt:lpstr>
      <vt:lpstr>REFERENCES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SOCIAL INTERACTION</dc:title>
  <dc:creator>Lubna</dc:creator>
  <cp:lastModifiedBy>Windows User</cp:lastModifiedBy>
  <cp:revision>4</cp:revision>
  <dcterms:created xsi:type="dcterms:W3CDTF">2019-10-19T17:21:37Z</dcterms:created>
  <dcterms:modified xsi:type="dcterms:W3CDTF">2020-04-08T12:04:57Z</dcterms:modified>
</cp:coreProperties>
</file>