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3" r:id="rId3"/>
    <p:sldId id="275" r:id="rId4"/>
    <p:sldId id="257" r:id="rId5"/>
    <p:sldId id="276" r:id="rId6"/>
    <p:sldId id="258" r:id="rId7"/>
    <p:sldId id="259" r:id="rId8"/>
    <p:sldId id="260" r:id="rId9"/>
    <p:sldId id="261" r:id="rId10"/>
    <p:sldId id="262" r:id="rId11"/>
    <p:sldId id="264" r:id="rId12"/>
    <p:sldId id="266" r:id="rId13"/>
    <p:sldId id="267" r:id="rId14"/>
    <p:sldId id="268" r:id="rId15"/>
    <p:sldId id="269" r:id="rId16"/>
    <p:sldId id="270" r:id="rId17"/>
    <p:sldId id="277"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C104E06-F1BD-4C8B-975D-B0CFCDD38B5A}" type="datetimeFigureOut">
              <a:rPr lang="en-US" smtClean="0"/>
              <a:pPr/>
              <a:t>4/8/2020</a:t>
            </a:fld>
            <a:endParaRPr lang="en-US"/>
          </a:p>
        </p:txBody>
      </p:sp>
      <p:sp>
        <p:nvSpPr>
          <p:cNvPr id="16" name="Slide Number Placeholder 15"/>
          <p:cNvSpPr>
            <a:spLocks noGrp="1"/>
          </p:cNvSpPr>
          <p:nvPr>
            <p:ph type="sldNum" sz="quarter" idx="11"/>
          </p:nvPr>
        </p:nvSpPr>
        <p:spPr/>
        <p:txBody>
          <a:bodyPr/>
          <a:lstStyle/>
          <a:p>
            <a:fld id="{19F4A82F-A48C-42C0-BA13-D4B3C075D7D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04E06-F1BD-4C8B-975D-B0CFCDD38B5A}"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A82F-A48C-42C0-BA13-D4B3C075D7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104E06-F1BD-4C8B-975D-B0CFCDD38B5A}"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4A82F-A48C-42C0-BA13-D4B3C075D7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C104E06-F1BD-4C8B-975D-B0CFCDD38B5A}" type="datetimeFigureOut">
              <a:rPr lang="en-US" smtClean="0"/>
              <a:pPr/>
              <a:t>4/8/2020</a:t>
            </a:fld>
            <a:endParaRPr lang="en-US"/>
          </a:p>
        </p:txBody>
      </p:sp>
      <p:sp>
        <p:nvSpPr>
          <p:cNvPr id="15" name="Slide Number Placeholder 14"/>
          <p:cNvSpPr>
            <a:spLocks noGrp="1"/>
          </p:cNvSpPr>
          <p:nvPr>
            <p:ph type="sldNum" sz="quarter" idx="11"/>
          </p:nvPr>
        </p:nvSpPr>
        <p:spPr/>
        <p:txBody>
          <a:bodyPr/>
          <a:lstStyle/>
          <a:p>
            <a:fld id="{19F4A82F-A48C-42C0-BA13-D4B3C075D7D2}"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C104E06-F1BD-4C8B-975D-B0CFCDD38B5A}" type="datetimeFigureOut">
              <a:rPr lang="en-US" smtClean="0"/>
              <a:pPr/>
              <a:t>4/8/2020</a:t>
            </a:fld>
            <a:endParaRPr lang="en-US"/>
          </a:p>
        </p:txBody>
      </p:sp>
      <p:sp>
        <p:nvSpPr>
          <p:cNvPr id="13" name="Slide Number Placeholder 12"/>
          <p:cNvSpPr>
            <a:spLocks noGrp="1"/>
          </p:cNvSpPr>
          <p:nvPr>
            <p:ph type="sldNum" sz="quarter" idx="11"/>
          </p:nvPr>
        </p:nvSpPr>
        <p:spPr/>
        <p:txBody>
          <a:bodyPr/>
          <a:lstStyle/>
          <a:p>
            <a:fld id="{19F4A82F-A48C-42C0-BA13-D4B3C075D7D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C104E06-F1BD-4C8B-975D-B0CFCDD38B5A}" type="datetimeFigureOut">
              <a:rPr lang="en-US" smtClean="0"/>
              <a:pPr/>
              <a:t>4/8/2020</a:t>
            </a:fld>
            <a:endParaRPr lang="en-US"/>
          </a:p>
        </p:txBody>
      </p:sp>
      <p:sp>
        <p:nvSpPr>
          <p:cNvPr id="9" name="Slide Number Placeholder 8"/>
          <p:cNvSpPr>
            <a:spLocks noGrp="1"/>
          </p:cNvSpPr>
          <p:nvPr>
            <p:ph type="sldNum" sz="quarter" idx="11"/>
          </p:nvPr>
        </p:nvSpPr>
        <p:spPr/>
        <p:txBody>
          <a:bodyPr/>
          <a:lstStyle/>
          <a:p>
            <a:fld id="{19F4A82F-A48C-42C0-BA13-D4B3C075D7D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C104E06-F1BD-4C8B-975D-B0CFCDD38B5A}" type="datetimeFigureOut">
              <a:rPr lang="en-US" smtClean="0"/>
              <a:pPr/>
              <a:t>4/8/2020</a:t>
            </a:fld>
            <a:endParaRPr lang="en-US"/>
          </a:p>
        </p:txBody>
      </p:sp>
      <p:sp>
        <p:nvSpPr>
          <p:cNvPr id="15" name="Slide Number Placeholder 14"/>
          <p:cNvSpPr>
            <a:spLocks noGrp="1"/>
          </p:cNvSpPr>
          <p:nvPr>
            <p:ph type="sldNum" sz="quarter" idx="11"/>
          </p:nvPr>
        </p:nvSpPr>
        <p:spPr/>
        <p:txBody>
          <a:bodyPr/>
          <a:lstStyle/>
          <a:p>
            <a:fld id="{19F4A82F-A48C-42C0-BA13-D4B3C075D7D2}"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C104E06-F1BD-4C8B-975D-B0CFCDD38B5A}" type="datetimeFigureOut">
              <a:rPr lang="en-US" smtClean="0"/>
              <a:pPr/>
              <a:t>4/8/2020</a:t>
            </a:fld>
            <a:endParaRPr lang="en-US"/>
          </a:p>
        </p:txBody>
      </p:sp>
      <p:sp>
        <p:nvSpPr>
          <p:cNvPr id="8" name="Slide Number Placeholder 7"/>
          <p:cNvSpPr>
            <a:spLocks noGrp="1"/>
          </p:cNvSpPr>
          <p:nvPr>
            <p:ph type="sldNum" sz="quarter" idx="11"/>
          </p:nvPr>
        </p:nvSpPr>
        <p:spPr/>
        <p:txBody>
          <a:bodyPr/>
          <a:lstStyle/>
          <a:p>
            <a:fld id="{19F4A82F-A48C-42C0-BA13-D4B3C075D7D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104E06-F1BD-4C8B-975D-B0CFCDD38B5A}" type="datetimeFigureOut">
              <a:rPr lang="en-US" smtClean="0"/>
              <a:pPr/>
              <a:t>4/8/2020</a:t>
            </a:fld>
            <a:endParaRPr lang="en-US"/>
          </a:p>
        </p:txBody>
      </p:sp>
      <p:sp>
        <p:nvSpPr>
          <p:cNvPr id="6" name="Slide Number Placeholder 5"/>
          <p:cNvSpPr>
            <a:spLocks noGrp="1"/>
          </p:cNvSpPr>
          <p:nvPr>
            <p:ph type="sldNum" sz="quarter" idx="11"/>
          </p:nvPr>
        </p:nvSpPr>
        <p:spPr/>
        <p:txBody>
          <a:bodyPr/>
          <a:lstStyle/>
          <a:p>
            <a:fld id="{19F4A82F-A48C-42C0-BA13-D4B3C075D7D2}"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C104E06-F1BD-4C8B-975D-B0CFCDD38B5A}" type="datetimeFigureOut">
              <a:rPr lang="en-US" smtClean="0"/>
              <a:pPr/>
              <a:t>4/8/2020</a:t>
            </a:fld>
            <a:endParaRPr lang="en-US"/>
          </a:p>
        </p:txBody>
      </p:sp>
      <p:sp>
        <p:nvSpPr>
          <p:cNvPr id="16" name="Slide Number Placeholder 15"/>
          <p:cNvSpPr>
            <a:spLocks noGrp="1"/>
          </p:cNvSpPr>
          <p:nvPr>
            <p:ph type="sldNum" sz="quarter" idx="11"/>
          </p:nvPr>
        </p:nvSpPr>
        <p:spPr/>
        <p:txBody>
          <a:bodyPr/>
          <a:lstStyle/>
          <a:p>
            <a:fld id="{19F4A82F-A48C-42C0-BA13-D4B3C075D7D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C104E06-F1BD-4C8B-975D-B0CFCDD38B5A}" type="datetimeFigureOut">
              <a:rPr lang="en-US" smtClean="0"/>
              <a:pPr/>
              <a:t>4/8/2020</a:t>
            </a:fld>
            <a:endParaRPr lang="en-US"/>
          </a:p>
        </p:txBody>
      </p:sp>
      <p:sp>
        <p:nvSpPr>
          <p:cNvPr id="14" name="Slide Number Placeholder 13"/>
          <p:cNvSpPr>
            <a:spLocks noGrp="1"/>
          </p:cNvSpPr>
          <p:nvPr>
            <p:ph type="sldNum" sz="quarter" idx="11"/>
          </p:nvPr>
        </p:nvSpPr>
        <p:spPr/>
        <p:txBody>
          <a:bodyPr/>
          <a:lstStyle/>
          <a:p>
            <a:fld id="{19F4A82F-A48C-42C0-BA13-D4B3C075D7D2}"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C104E06-F1BD-4C8B-975D-B0CFCDD38B5A}" type="datetimeFigureOut">
              <a:rPr lang="en-US" smtClean="0"/>
              <a:pPr/>
              <a:t>4/8/2020</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9F4A82F-A48C-42C0-BA13-D4B3C075D7D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liffsnotes.com/study-guides/sociology/social-groups-and-organizations/social-groups" TargetMode="External"/><Relationship Id="rId2" Type="http://schemas.openxmlformats.org/officeDocument/2006/relationships/hyperlink" Target="https://www.studyandexam.com/social-group-types.html" TargetMode="External"/><Relationship Id="rId1" Type="http://schemas.openxmlformats.org/officeDocument/2006/relationships/slideLayout" Target="../slideLayouts/slideLayout3.xml"/><Relationship Id="rId4" Type="http://schemas.openxmlformats.org/officeDocument/2006/relationships/hyperlink" Target="https://www.britannica.com/topic/social-group"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604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2438400"/>
            <a:ext cx="4343400" cy="4114800"/>
          </a:xfrm>
        </p:spPr>
        <p:txBody>
          <a:bodyPr>
            <a:normAutofit/>
          </a:bodyPr>
          <a:lstStyle/>
          <a:p>
            <a:r>
              <a:rPr lang="en-US" dirty="0" smtClean="0"/>
              <a:t>Primary group are small in size and characterize by personal, intimate and non-specialized relationship between their members.</a:t>
            </a:r>
          </a:p>
          <a:p>
            <a:r>
              <a:rPr lang="en-US" dirty="0" smtClean="0"/>
              <a:t>E.g. family, basketball team a couple etc.</a:t>
            </a:r>
          </a:p>
          <a:p>
            <a:pPr marL="285750" indent="-285750">
              <a:buFont typeface="Wingdings" pitchFamily="2" charset="2"/>
              <a:buChar char="q"/>
            </a:pPr>
            <a:r>
              <a:rPr lang="en-US" dirty="0" smtClean="0"/>
              <a:t>Tend to be small and ordinarily composed of fewer than 15 to 20 individuals.</a:t>
            </a:r>
          </a:p>
          <a:p>
            <a:pPr marL="285750" indent="-285750">
              <a:buFont typeface="Wingdings" pitchFamily="2" charset="2"/>
              <a:buChar char="q"/>
            </a:pPr>
            <a:r>
              <a:rPr lang="en-US" dirty="0" smtClean="0"/>
              <a:t>Interaction and communication among members is of intimate and personal nature.</a:t>
            </a:r>
          </a:p>
          <a:p>
            <a:endParaRPr lang="en-US" dirty="0"/>
          </a:p>
        </p:txBody>
      </p:sp>
      <p:sp>
        <p:nvSpPr>
          <p:cNvPr id="3" name="Title 2"/>
          <p:cNvSpPr>
            <a:spLocks noGrp="1"/>
          </p:cNvSpPr>
          <p:nvPr>
            <p:ph type="title"/>
          </p:nvPr>
        </p:nvSpPr>
        <p:spPr>
          <a:xfrm>
            <a:off x="152400" y="76200"/>
            <a:ext cx="8305800" cy="2286000"/>
          </a:xfrm>
        </p:spPr>
        <p:txBody>
          <a:bodyPr/>
          <a:lstStyle/>
          <a:p>
            <a:r>
              <a:rPr lang="en-US" dirty="0" smtClean="0"/>
              <a:t>According to Nature of Social </a:t>
            </a:r>
            <a:r>
              <a:rPr lang="en-US" dirty="0"/>
              <a:t>T</a:t>
            </a:r>
            <a:r>
              <a:rPr lang="en-US" dirty="0" smtClean="0"/>
              <a:t>ies</a:t>
            </a:r>
            <a:br>
              <a:rPr lang="en-US" dirty="0" smtClean="0"/>
            </a:br>
            <a:r>
              <a:rPr lang="en-US" dirty="0" smtClean="0"/>
              <a:t>Primary Group</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77" y="2438400"/>
            <a:ext cx="374592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399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1981200"/>
            <a:ext cx="4343400" cy="4572000"/>
          </a:xfrm>
        </p:spPr>
        <p:txBody>
          <a:bodyPr>
            <a:normAutofit/>
          </a:bodyPr>
          <a:lstStyle/>
          <a:p>
            <a:r>
              <a:rPr lang="en-US" dirty="0" smtClean="0"/>
              <a:t>Secondary groups refer to a formal, impersonal group in which there is little social intimacy or mutual understanding.</a:t>
            </a:r>
          </a:p>
          <a:p>
            <a:r>
              <a:rPr lang="en-US" dirty="0" smtClean="0"/>
              <a:t>E.g. business organization, political parties, labor union etc.</a:t>
            </a:r>
          </a:p>
          <a:p>
            <a:r>
              <a:rPr lang="en-US" dirty="0" smtClean="0"/>
              <a:t>The relationship between the members is very superficial.</a:t>
            </a:r>
            <a:endParaRPr lang="en-US" dirty="0"/>
          </a:p>
        </p:txBody>
      </p:sp>
      <p:sp>
        <p:nvSpPr>
          <p:cNvPr id="3" name="Title 2"/>
          <p:cNvSpPr>
            <a:spLocks noGrp="1"/>
          </p:cNvSpPr>
          <p:nvPr>
            <p:ph type="title"/>
          </p:nvPr>
        </p:nvSpPr>
        <p:spPr>
          <a:xfrm>
            <a:off x="228600" y="76200"/>
            <a:ext cx="7467600" cy="1828800"/>
          </a:xfrm>
        </p:spPr>
        <p:txBody>
          <a:bodyPr/>
          <a:lstStyle/>
          <a:p>
            <a:r>
              <a:rPr lang="en-US" dirty="0" smtClean="0"/>
              <a:t>Secondary Group</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286000"/>
            <a:ext cx="360521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563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2362200"/>
            <a:ext cx="4343400" cy="3657600"/>
          </a:xfrm>
        </p:spPr>
        <p:txBody>
          <a:bodyPr>
            <a:normAutofit fontScale="92500" lnSpcReduction="10000"/>
          </a:bodyPr>
          <a:lstStyle/>
          <a:p>
            <a:r>
              <a:rPr lang="en-US" dirty="0" smtClean="0"/>
              <a:t>In group feel strong identification and loyalty with the members of their own groups different, either culturally or racially.</a:t>
            </a:r>
          </a:p>
          <a:p>
            <a:r>
              <a:rPr lang="en-US" dirty="0" smtClean="0"/>
              <a:t>In other words, these are the groups for which we precede with the pronoun my such as my family, my nation, my caste, my occupational groups etc.</a:t>
            </a:r>
          </a:p>
          <a:p>
            <a:r>
              <a:rPr lang="en-US" dirty="0" smtClean="0"/>
              <a:t>Mutual sympathy towards one another mutual cooperation, help and goodwill.</a:t>
            </a:r>
          </a:p>
          <a:p>
            <a:r>
              <a:rPr lang="en-US" dirty="0" smtClean="0"/>
              <a:t>They are not actually physical groups.</a:t>
            </a:r>
          </a:p>
          <a:p>
            <a:r>
              <a:rPr lang="en-US" dirty="0" smtClean="0"/>
              <a:t>These are only mental perspectives of the ‘we’ and the ‘they’.</a:t>
            </a:r>
            <a:endParaRPr lang="en-US" dirty="0"/>
          </a:p>
        </p:txBody>
      </p:sp>
      <p:sp>
        <p:nvSpPr>
          <p:cNvPr id="3" name="Title 2"/>
          <p:cNvSpPr>
            <a:spLocks noGrp="1"/>
          </p:cNvSpPr>
          <p:nvPr>
            <p:ph type="title"/>
          </p:nvPr>
        </p:nvSpPr>
        <p:spPr>
          <a:xfrm>
            <a:off x="304800" y="228600"/>
            <a:ext cx="8153400" cy="2286000"/>
          </a:xfrm>
        </p:spPr>
        <p:txBody>
          <a:bodyPr/>
          <a:lstStyle/>
          <a:p>
            <a:r>
              <a:rPr lang="en-US" dirty="0" smtClean="0"/>
              <a:t>According to Social </a:t>
            </a:r>
            <a:r>
              <a:rPr lang="en-US" dirty="0"/>
              <a:t>I</a:t>
            </a:r>
            <a:r>
              <a:rPr lang="en-US" dirty="0" smtClean="0"/>
              <a:t>dentification</a:t>
            </a:r>
            <a:br>
              <a:rPr lang="en-US" dirty="0" smtClean="0"/>
            </a:br>
            <a:r>
              <a:rPr lang="en-US" dirty="0" smtClean="0"/>
              <a:t>In-Group</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3581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880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1600200"/>
            <a:ext cx="4343400" cy="4876800"/>
          </a:xfrm>
        </p:spPr>
        <p:txBody>
          <a:bodyPr>
            <a:normAutofit/>
          </a:bodyPr>
          <a:lstStyle/>
          <a:p>
            <a:r>
              <a:rPr lang="en-US" dirty="0" smtClean="0"/>
              <a:t>An out-group is a group or category to which people feel they do not belong. We treat most members of out-group as others. We have the feeling of indifference, avoidance, disgust, competition, suspicion and scorn towards them.</a:t>
            </a:r>
            <a:endParaRPr lang="en-US" dirty="0"/>
          </a:p>
        </p:txBody>
      </p:sp>
      <p:sp>
        <p:nvSpPr>
          <p:cNvPr id="3" name="Title 2"/>
          <p:cNvSpPr>
            <a:spLocks noGrp="1"/>
          </p:cNvSpPr>
          <p:nvPr>
            <p:ph type="title"/>
          </p:nvPr>
        </p:nvSpPr>
        <p:spPr>
          <a:xfrm>
            <a:off x="228600" y="152400"/>
            <a:ext cx="7924800" cy="1600200"/>
          </a:xfrm>
        </p:spPr>
        <p:txBody>
          <a:bodyPr/>
          <a:lstStyle/>
          <a:p>
            <a:r>
              <a:rPr lang="en-US" dirty="0" smtClean="0"/>
              <a:t>Out-Group</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2133600"/>
            <a:ext cx="435693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387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1981200"/>
            <a:ext cx="4419600" cy="4114800"/>
          </a:xfrm>
        </p:spPr>
        <p:txBody>
          <a:bodyPr/>
          <a:lstStyle/>
          <a:p>
            <a:r>
              <a:rPr lang="en-US" dirty="0" smtClean="0"/>
              <a:t>Reference group is a group that people use as a standard in evaluating or understanding themselves, their attitudes, and their behavior</a:t>
            </a:r>
            <a:endParaRPr lang="en-US" dirty="0"/>
          </a:p>
        </p:txBody>
      </p:sp>
      <p:sp>
        <p:nvSpPr>
          <p:cNvPr id="3" name="Title 2"/>
          <p:cNvSpPr>
            <a:spLocks noGrp="1"/>
          </p:cNvSpPr>
          <p:nvPr>
            <p:ph type="title"/>
          </p:nvPr>
        </p:nvSpPr>
        <p:spPr>
          <a:xfrm>
            <a:off x="304800" y="152400"/>
            <a:ext cx="7543800" cy="1676400"/>
          </a:xfrm>
        </p:spPr>
        <p:txBody>
          <a:bodyPr/>
          <a:lstStyle/>
          <a:p>
            <a:r>
              <a:rPr lang="en-US" dirty="0" smtClean="0"/>
              <a:t>Reference Group</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39828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623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1905000"/>
            <a:ext cx="4419600" cy="4191000"/>
          </a:xfrm>
        </p:spPr>
        <p:txBody>
          <a:bodyPr/>
          <a:lstStyle/>
          <a:p>
            <a:r>
              <a:rPr lang="en-US" dirty="0" smtClean="0"/>
              <a:t>These are social structures deliberately organized for the attainment of specific goal which meet the fundamental needs of the members. </a:t>
            </a:r>
          </a:p>
          <a:p>
            <a:r>
              <a:rPr lang="en-US" dirty="0" smtClean="0"/>
              <a:t>E.g. schools churches, hospitals, industrial establishment, trade union etc.</a:t>
            </a:r>
            <a:endParaRPr lang="en-US" dirty="0"/>
          </a:p>
        </p:txBody>
      </p:sp>
      <p:sp>
        <p:nvSpPr>
          <p:cNvPr id="3" name="Title 2"/>
          <p:cNvSpPr>
            <a:spLocks noGrp="1"/>
          </p:cNvSpPr>
          <p:nvPr>
            <p:ph type="title"/>
          </p:nvPr>
        </p:nvSpPr>
        <p:spPr>
          <a:xfrm>
            <a:off x="76200" y="0"/>
            <a:ext cx="8382000" cy="1600200"/>
          </a:xfrm>
        </p:spPr>
        <p:txBody>
          <a:bodyPr/>
          <a:lstStyle/>
          <a:p>
            <a:r>
              <a:rPr lang="en-US" dirty="0" smtClean="0"/>
              <a:t>According to Organization </a:t>
            </a:r>
            <a:br>
              <a:rPr lang="en-US" dirty="0" smtClean="0"/>
            </a:br>
            <a:r>
              <a:rPr lang="en-US" dirty="0" smtClean="0"/>
              <a:t>Formal </a:t>
            </a:r>
            <a:r>
              <a:rPr lang="en-US" dirty="0"/>
              <a:t>G</a:t>
            </a:r>
            <a:r>
              <a:rPr lang="en-US" dirty="0" smtClean="0"/>
              <a:t>roup</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2057400"/>
            <a:ext cx="459698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899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1905000"/>
            <a:ext cx="4419600" cy="4419600"/>
          </a:xfrm>
        </p:spPr>
        <p:txBody>
          <a:bodyPr>
            <a:normAutofit/>
          </a:bodyPr>
          <a:lstStyle/>
          <a:p>
            <a:r>
              <a:rPr lang="en-US" dirty="0" smtClean="0"/>
              <a:t>An informal group lacks the formality of the formal group. There may be unwritten rules </a:t>
            </a:r>
          </a:p>
          <a:p>
            <a:r>
              <a:rPr lang="en-US" dirty="0" smtClean="0"/>
              <a:t>These are smaller groups formed within the formal group.</a:t>
            </a:r>
          </a:p>
          <a:p>
            <a:r>
              <a:rPr lang="en-US" dirty="0" smtClean="0"/>
              <a:t>e.g. a group of friends, a family, .</a:t>
            </a:r>
            <a:endParaRPr lang="en-US" dirty="0"/>
          </a:p>
        </p:txBody>
      </p:sp>
      <p:sp>
        <p:nvSpPr>
          <p:cNvPr id="3" name="Title 2"/>
          <p:cNvSpPr>
            <a:spLocks noGrp="1"/>
          </p:cNvSpPr>
          <p:nvPr>
            <p:ph type="title"/>
          </p:nvPr>
        </p:nvSpPr>
        <p:spPr>
          <a:xfrm>
            <a:off x="381000" y="304800"/>
            <a:ext cx="7772400" cy="1600200"/>
          </a:xfrm>
        </p:spPr>
        <p:txBody>
          <a:bodyPr/>
          <a:lstStyle/>
          <a:p>
            <a:r>
              <a:rPr lang="en-US" dirty="0" smtClean="0"/>
              <a:t>Informal Group</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2286000"/>
            <a:ext cx="449785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288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1905000"/>
            <a:ext cx="4419600" cy="3962400"/>
          </a:xfrm>
        </p:spPr>
        <p:txBody>
          <a:bodyPr>
            <a:normAutofit/>
          </a:bodyPr>
          <a:lstStyle/>
          <a:p>
            <a:pPr marL="285750" indent="-285750">
              <a:buFont typeface="Wingdings" panose="05000000000000000000" pitchFamily="2" charset="2"/>
              <a:buChar char="q"/>
            </a:pPr>
            <a:r>
              <a:rPr lang="en-US" dirty="0">
                <a:solidFill>
                  <a:srgbClr val="006621"/>
                </a:solidFill>
                <a:effectLst/>
                <a:latin typeface="arial" panose="020B0604020202020204" pitchFamily="34" charset="0"/>
                <a:hlinkClick r:id="rId2"/>
              </a:rPr>
              <a:t>https://www.studyandexam.com › </a:t>
            </a:r>
            <a:r>
              <a:rPr lang="en-US" dirty="0" smtClean="0">
                <a:solidFill>
                  <a:srgbClr val="006621"/>
                </a:solidFill>
                <a:effectLst/>
                <a:latin typeface="arial" panose="020B0604020202020204" pitchFamily="34" charset="0"/>
                <a:hlinkClick r:id="rId2"/>
              </a:rPr>
              <a:t>social-group-types. Retrieve date (20 oct 2019).</a:t>
            </a:r>
            <a:endParaRPr lang="en-US" dirty="0">
              <a:solidFill>
                <a:srgbClr val="660099"/>
              </a:solidFill>
              <a:effectLst/>
              <a:latin typeface="arial" panose="020B0604020202020204" pitchFamily="34" charset="0"/>
              <a:hlinkClick r:id="rId2"/>
            </a:endParaRPr>
          </a:p>
          <a:p>
            <a:pPr marL="285750" indent="-285750">
              <a:buFont typeface="Wingdings" panose="05000000000000000000" pitchFamily="2" charset="2"/>
              <a:buChar char="q"/>
            </a:pPr>
            <a:r>
              <a:rPr lang="en-US" dirty="0">
                <a:solidFill>
                  <a:srgbClr val="006621"/>
                </a:solidFill>
                <a:effectLst/>
                <a:latin typeface="arial" panose="020B0604020202020204" pitchFamily="34" charset="0"/>
                <a:hlinkClick r:id="rId3"/>
              </a:rPr>
              <a:t>https://www.cliffsnotes.com › sociology › </a:t>
            </a:r>
            <a:r>
              <a:rPr lang="en-US" dirty="0" smtClean="0">
                <a:solidFill>
                  <a:srgbClr val="006621"/>
                </a:solidFill>
                <a:effectLst/>
                <a:latin typeface="arial" panose="020B0604020202020204" pitchFamily="34" charset="0"/>
                <a:hlinkClick r:id="rId3"/>
              </a:rPr>
              <a:t>social-groups-and-organizations. Retrieve (20 oct 2019).</a:t>
            </a:r>
            <a:endParaRPr lang="en-US" dirty="0">
              <a:solidFill>
                <a:srgbClr val="660099"/>
              </a:solidFill>
              <a:effectLst/>
              <a:latin typeface="arial" panose="020B0604020202020204" pitchFamily="34" charset="0"/>
              <a:hlinkClick r:id="rId3"/>
            </a:endParaRPr>
          </a:p>
          <a:p>
            <a:pPr marL="285750" indent="-285750">
              <a:buFont typeface="Wingdings" panose="05000000000000000000" pitchFamily="2" charset="2"/>
              <a:buChar char="q"/>
            </a:pPr>
            <a:r>
              <a:rPr lang="en-US" dirty="0">
                <a:solidFill>
                  <a:srgbClr val="006621"/>
                </a:solidFill>
                <a:effectLst/>
                <a:latin typeface="arial" panose="020B0604020202020204" pitchFamily="34" charset="0"/>
                <a:hlinkClick r:id="rId4"/>
              </a:rPr>
              <a:t>https://www.britannica.com › topic › </a:t>
            </a:r>
            <a:r>
              <a:rPr lang="en-US" dirty="0" smtClean="0">
                <a:solidFill>
                  <a:srgbClr val="006621"/>
                </a:solidFill>
                <a:effectLst/>
                <a:latin typeface="arial" panose="020B0604020202020204" pitchFamily="34" charset="0"/>
                <a:hlinkClick r:id="rId4"/>
              </a:rPr>
              <a:t>social-group. Retrieve (20 oct </a:t>
            </a:r>
            <a:r>
              <a:rPr lang="en-US" smtClean="0">
                <a:solidFill>
                  <a:srgbClr val="006621"/>
                </a:solidFill>
                <a:effectLst/>
                <a:latin typeface="arial" panose="020B0604020202020204" pitchFamily="34" charset="0"/>
                <a:hlinkClick r:id="rId4"/>
              </a:rPr>
              <a:t>2019).</a:t>
            </a:r>
            <a:endParaRPr lang="en-US" dirty="0" smtClean="0">
              <a:solidFill>
                <a:srgbClr val="006621"/>
              </a:solidFill>
              <a:effectLst/>
              <a:latin typeface="arial" panose="020B0604020202020204" pitchFamily="34" charset="0"/>
              <a:hlinkClick r:id="rId4"/>
            </a:endParaRPr>
          </a:p>
          <a:p>
            <a:pPr marL="285750" indent="-285750">
              <a:buFont typeface="Wingdings" panose="05000000000000000000" pitchFamily="2" charset="2"/>
              <a:buChar char="q"/>
            </a:pPr>
            <a:endParaRPr lang="en-US" dirty="0">
              <a:solidFill>
                <a:srgbClr val="660099"/>
              </a:solidFill>
              <a:effectLst/>
              <a:latin typeface="arial" panose="020B0604020202020204" pitchFamily="34" charset="0"/>
              <a:hlinkClick r:id="rId4"/>
            </a:endParaRPr>
          </a:p>
          <a:p>
            <a:pPr marL="285750" indent="-285750">
              <a:buFont typeface="Arial" panose="020B0604020202020204" pitchFamily="34" charset="0"/>
              <a:buChar char="•"/>
            </a:pPr>
            <a:endParaRPr lang="en-US" dirty="0"/>
          </a:p>
        </p:txBody>
      </p:sp>
      <p:sp>
        <p:nvSpPr>
          <p:cNvPr id="3" name="Title 2"/>
          <p:cNvSpPr>
            <a:spLocks noGrp="1"/>
          </p:cNvSpPr>
          <p:nvPr>
            <p:ph type="title"/>
          </p:nvPr>
        </p:nvSpPr>
        <p:spPr>
          <a:xfrm>
            <a:off x="2286000" y="533400"/>
            <a:ext cx="6035040" cy="1905000"/>
          </a:xfrm>
        </p:spPr>
        <p:txBody>
          <a:bodyPr/>
          <a:lstStyle/>
          <a:p>
            <a:r>
              <a:rPr lang="en-US" dirty="0" smtClean="0"/>
              <a:t>References</a:t>
            </a:r>
            <a:br>
              <a:rPr lang="en-US" dirty="0" smtClean="0"/>
            </a:br>
            <a:endParaRPr lang="en-US" dirty="0"/>
          </a:p>
        </p:txBody>
      </p:sp>
    </p:spTree>
    <p:extLst>
      <p:ext uri="{BB962C8B-B14F-4D97-AF65-F5344CB8AC3E}">
        <p14:creationId xmlns:p14="http://schemas.microsoft.com/office/powerpoint/2010/main" val="1933269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159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588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1828800"/>
            <a:ext cx="4343400" cy="4800600"/>
          </a:xfrm>
        </p:spPr>
        <p:txBody>
          <a:bodyPr>
            <a:normAutofit/>
          </a:bodyPr>
          <a:lstStyle/>
          <a:p>
            <a:r>
              <a:rPr lang="en-US" dirty="0" smtClean="0"/>
              <a:t>      </a:t>
            </a:r>
          </a:p>
          <a:p>
            <a:endParaRPr lang="en-US" dirty="0" smtClean="0"/>
          </a:p>
          <a:p>
            <a:endParaRPr lang="en-US" dirty="0"/>
          </a:p>
          <a:p>
            <a:endParaRPr lang="en-US" dirty="0" smtClean="0"/>
          </a:p>
          <a:p>
            <a:endParaRPr lang="en-US" dirty="0" smtClean="0"/>
          </a:p>
        </p:txBody>
      </p:sp>
      <p:sp>
        <p:nvSpPr>
          <p:cNvPr id="3" name="Title 2"/>
          <p:cNvSpPr>
            <a:spLocks noGrp="1"/>
          </p:cNvSpPr>
          <p:nvPr>
            <p:ph type="title"/>
          </p:nvPr>
        </p:nvSpPr>
        <p:spPr>
          <a:xfrm>
            <a:off x="76200" y="152400"/>
            <a:ext cx="8305800" cy="2057400"/>
          </a:xfrm>
        </p:spPr>
        <p:txBody>
          <a:bodyPr/>
          <a:lstStyle/>
          <a:p>
            <a:r>
              <a:rPr lang="en-US" dirty="0" smtClean="0"/>
              <a:t>Meaning &amp; Types of Social </a:t>
            </a:r>
            <a:r>
              <a:rPr lang="en-US" dirty="0"/>
              <a:t>G</a:t>
            </a:r>
            <a:r>
              <a:rPr lang="en-US" dirty="0" smtClean="0"/>
              <a:t>roups</a:t>
            </a:r>
            <a:endParaRPr lang="en-US" dirty="0"/>
          </a:p>
        </p:txBody>
      </p:sp>
    </p:spTree>
    <p:extLst>
      <p:ext uri="{BB962C8B-B14F-4D97-AF65-F5344CB8AC3E}">
        <p14:creationId xmlns:p14="http://schemas.microsoft.com/office/powerpoint/2010/main" val="2147273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48200" y="2133600"/>
            <a:ext cx="3733800" cy="4419600"/>
          </a:xfrm>
        </p:spPr>
        <p:txBody>
          <a:bodyPr>
            <a:normAutofit/>
          </a:bodyPr>
          <a:lstStyle/>
          <a:p>
            <a:r>
              <a:rPr lang="en-US" dirty="0" smtClean="0"/>
              <a:t>Sociology is the study of social relation. It is primarily concern with the social groups. A man can’t be social by himself unless he has lived with others. The group we belong to are not all of equal importance to us. Some groups tend to influence many aspects of our life and bring us into personal and familiar association with others.</a:t>
            </a:r>
            <a:endParaRPr lang="en-US" dirty="0"/>
          </a:p>
        </p:txBody>
      </p:sp>
      <p:sp>
        <p:nvSpPr>
          <p:cNvPr id="3" name="Title 2"/>
          <p:cNvSpPr>
            <a:spLocks noGrp="1"/>
          </p:cNvSpPr>
          <p:nvPr>
            <p:ph type="title"/>
          </p:nvPr>
        </p:nvSpPr>
        <p:spPr>
          <a:xfrm>
            <a:off x="304800" y="533400"/>
            <a:ext cx="7467600" cy="1828800"/>
          </a:xfrm>
        </p:spPr>
        <p:txBody>
          <a:bodyPr/>
          <a:lstStyle/>
          <a:p>
            <a:r>
              <a:rPr lang="en-US" dirty="0" smtClean="0"/>
              <a:t>Introduction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7" y="2753591"/>
            <a:ext cx="446116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714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2133600"/>
            <a:ext cx="4419600" cy="4419600"/>
          </a:xfrm>
        </p:spPr>
        <p:txBody>
          <a:bodyPr>
            <a:normAutofit/>
          </a:bodyPr>
          <a:lstStyle/>
          <a:p>
            <a:r>
              <a:rPr lang="en-US" dirty="0" smtClean="0"/>
              <a:t>In </a:t>
            </a:r>
            <a:r>
              <a:rPr lang="en-US" dirty="0"/>
              <a:t>the social sciences, a social group can be defined as two or more people who interact with one another, share similar characteristics, and collectively have a sense of </a:t>
            </a:r>
            <a:r>
              <a:rPr lang="en-US" dirty="0" smtClean="0"/>
              <a:t>unity.</a:t>
            </a:r>
            <a:endParaRPr lang="en-US" dirty="0"/>
          </a:p>
        </p:txBody>
      </p:sp>
      <p:sp>
        <p:nvSpPr>
          <p:cNvPr id="3" name="Title 2"/>
          <p:cNvSpPr>
            <a:spLocks noGrp="1"/>
          </p:cNvSpPr>
          <p:nvPr>
            <p:ph type="title"/>
          </p:nvPr>
        </p:nvSpPr>
        <p:spPr>
          <a:xfrm>
            <a:off x="304800" y="228600"/>
            <a:ext cx="8001000" cy="1828800"/>
          </a:xfrm>
        </p:spPr>
        <p:txBody>
          <a:bodyPr/>
          <a:lstStyle/>
          <a:p>
            <a:r>
              <a:rPr lang="en-US" dirty="0" smtClean="0"/>
              <a:t>Meaning of </a:t>
            </a:r>
            <a:r>
              <a:rPr lang="en-US" dirty="0"/>
              <a:t>S</a:t>
            </a:r>
            <a:r>
              <a:rPr lang="en-US" dirty="0" smtClean="0"/>
              <a:t>ocial Group</a:t>
            </a:r>
            <a:endParaRPr lang="en-US" dirty="0"/>
          </a:p>
        </p:txBody>
      </p:sp>
    </p:spTree>
    <p:extLst>
      <p:ext uri="{BB962C8B-B14F-4D97-AF65-F5344CB8AC3E}">
        <p14:creationId xmlns:p14="http://schemas.microsoft.com/office/powerpoint/2010/main" val="97213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2362200"/>
            <a:ext cx="4114800" cy="3505200"/>
          </a:xfrm>
        </p:spPr>
        <p:txBody>
          <a:bodyPr>
            <a:normAutofit/>
          </a:bodyPr>
          <a:lstStyle/>
          <a:p>
            <a:r>
              <a:rPr lang="en-US" dirty="0" smtClean="0"/>
              <a:t>“A small collection of people who interact with each other usually face to face, over time in order to reach goals.”</a:t>
            </a:r>
            <a:endParaRPr lang="en-US" dirty="0"/>
          </a:p>
        </p:txBody>
      </p:sp>
      <p:sp>
        <p:nvSpPr>
          <p:cNvPr id="3" name="Title 2"/>
          <p:cNvSpPr>
            <a:spLocks noGrp="1"/>
          </p:cNvSpPr>
          <p:nvPr>
            <p:ph type="title"/>
          </p:nvPr>
        </p:nvSpPr>
        <p:spPr>
          <a:xfrm>
            <a:off x="457200" y="381000"/>
            <a:ext cx="6934200" cy="1905000"/>
          </a:xfrm>
        </p:spPr>
        <p:txBody>
          <a:bodyPr/>
          <a:lstStyle/>
          <a:p>
            <a:r>
              <a:rPr lang="en-US" dirty="0" smtClean="0"/>
              <a:t>What is a Group</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04905"/>
            <a:ext cx="381000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661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2362200"/>
            <a:ext cx="4343400" cy="3962400"/>
          </a:xfrm>
        </p:spPr>
        <p:txBody>
          <a:bodyPr>
            <a:normAutofit/>
          </a:bodyPr>
          <a:lstStyle/>
          <a:p>
            <a:pPr marL="285750" indent="-285750">
              <a:buFont typeface="Wingdings" pitchFamily="2" charset="2"/>
              <a:buChar char="q"/>
            </a:pPr>
            <a:r>
              <a:rPr lang="en-US" dirty="0" smtClean="0"/>
              <a:t>Interactive</a:t>
            </a:r>
          </a:p>
          <a:p>
            <a:pPr marL="285750" indent="-285750">
              <a:buFont typeface="Wingdings" pitchFamily="2" charset="2"/>
              <a:buChar char="q"/>
            </a:pPr>
            <a:r>
              <a:rPr lang="en-US" dirty="0" smtClean="0"/>
              <a:t>Be interdependent, members rely on one another.</a:t>
            </a:r>
          </a:p>
          <a:p>
            <a:pPr marL="285750" indent="-285750">
              <a:buFont typeface="Wingdings" pitchFamily="2" charset="2"/>
              <a:buChar char="q"/>
            </a:pPr>
            <a:r>
              <a:rPr lang="en-US" dirty="0" smtClean="0"/>
              <a:t>Interact for a length of time.</a:t>
            </a:r>
          </a:p>
          <a:p>
            <a:pPr marL="285750" indent="-285750">
              <a:buFont typeface="Wingdings" pitchFamily="2" charset="2"/>
              <a:buChar char="q"/>
            </a:pPr>
            <a:r>
              <a:rPr lang="en-US" dirty="0" smtClean="0"/>
              <a:t>Be a particular size.</a:t>
            </a:r>
          </a:p>
          <a:p>
            <a:pPr marL="285750" indent="-285750">
              <a:buFont typeface="Wingdings" pitchFamily="2" charset="2"/>
              <a:buChar char="q"/>
            </a:pPr>
            <a:r>
              <a:rPr lang="en-US" dirty="0" smtClean="0"/>
              <a:t>Have hopes of achieving one or more goals.</a:t>
            </a:r>
            <a:endParaRPr lang="en-US" dirty="0"/>
          </a:p>
        </p:txBody>
      </p:sp>
      <p:sp>
        <p:nvSpPr>
          <p:cNvPr id="3" name="Title 2"/>
          <p:cNvSpPr>
            <a:spLocks noGrp="1"/>
          </p:cNvSpPr>
          <p:nvPr>
            <p:ph type="title"/>
          </p:nvPr>
        </p:nvSpPr>
        <p:spPr>
          <a:xfrm>
            <a:off x="228600" y="381000"/>
            <a:ext cx="7391400" cy="2209800"/>
          </a:xfrm>
        </p:spPr>
        <p:txBody>
          <a:bodyPr/>
          <a:lstStyle/>
          <a:p>
            <a:r>
              <a:rPr lang="en-US" dirty="0" smtClean="0"/>
              <a:t>In order to be Considered a Group, Members must.</a:t>
            </a:r>
            <a:endParaRPr lang="en-US" dirty="0"/>
          </a:p>
        </p:txBody>
      </p:sp>
    </p:spTree>
    <p:extLst>
      <p:ext uri="{BB962C8B-B14F-4D97-AF65-F5344CB8AC3E}">
        <p14:creationId xmlns:p14="http://schemas.microsoft.com/office/powerpoint/2010/main" val="2285707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2590800"/>
            <a:ext cx="4343400" cy="3810000"/>
          </a:xfrm>
        </p:spPr>
        <p:txBody>
          <a:bodyPr>
            <a:normAutofit/>
          </a:bodyPr>
          <a:lstStyle/>
          <a:p>
            <a:r>
              <a:rPr lang="en-US" dirty="0" smtClean="0"/>
              <a:t>All social groups contain the following</a:t>
            </a:r>
          </a:p>
          <a:p>
            <a:pPr marL="285750" indent="-285750">
              <a:buFont typeface="Wingdings" pitchFamily="2" charset="2"/>
              <a:buChar char="q"/>
            </a:pPr>
            <a:r>
              <a:rPr lang="en-US" dirty="0" smtClean="0"/>
              <a:t>Permanence beyond the meeting of the group</a:t>
            </a:r>
          </a:p>
          <a:p>
            <a:pPr marL="285750" indent="-285750">
              <a:buFont typeface="Wingdings" pitchFamily="2" charset="2"/>
              <a:buChar char="q"/>
            </a:pPr>
            <a:r>
              <a:rPr lang="en-US" dirty="0" smtClean="0"/>
              <a:t>Means for identifying members</a:t>
            </a:r>
          </a:p>
          <a:p>
            <a:pPr marL="285750" indent="-285750">
              <a:buFont typeface="Wingdings" pitchFamily="2" charset="2"/>
              <a:buChar char="q"/>
            </a:pPr>
            <a:r>
              <a:rPr lang="en-US" dirty="0" smtClean="0"/>
              <a:t>Ways of recruiting  new members</a:t>
            </a:r>
          </a:p>
          <a:p>
            <a:pPr marL="285750" indent="-285750">
              <a:buFont typeface="Wingdings" pitchFamily="2" charset="2"/>
              <a:buChar char="q"/>
            </a:pPr>
            <a:r>
              <a:rPr lang="en-US" dirty="0" smtClean="0"/>
              <a:t>Goals and purposes </a:t>
            </a:r>
          </a:p>
          <a:p>
            <a:pPr marL="285750" indent="-285750">
              <a:buFont typeface="Wingdings" pitchFamily="2" charset="2"/>
              <a:buChar char="q"/>
            </a:pPr>
            <a:r>
              <a:rPr lang="en-US" dirty="0" smtClean="0"/>
              <a:t>Social statuses, roles= norms for behavior </a:t>
            </a:r>
          </a:p>
          <a:p>
            <a:pPr marL="285750" indent="-285750">
              <a:buFont typeface="Wingdings" pitchFamily="2" charset="2"/>
              <a:buChar char="q"/>
            </a:pPr>
            <a:r>
              <a:rPr lang="en-US" dirty="0" smtClean="0"/>
              <a:t>Means of controlling members’ behavior</a:t>
            </a:r>
          </a:p>
          <a:p>
            <a:pPr marL="285750" indent="-285750">
              <a:buFont typeface="Arial" pitchFamily="34" charset="0"/>
              <a:buChar char="•"/>
            </a:pPr>
            <a:endParaRPr lang="en-US" dirty="0"/>
          </a:p>
        </p:txBody>
      </p:sp>
      <p:sp>
        <p:nvSpPr>
          <p:cNvPr id="3" name="Title 2"/>
          <p:cNvSpPr>
            <a:spLocks noGrp="1"/>
          </p:cNvSpPr>
          <p:nvPr>
            <p:ph type="title"/>
          </p:nvPr>
        </p:nvSpPr>
        <p:spPr>
          <a:xfrm>
            <a:off x="381000" y="304800"/>
            <a:ext cx="6781800" cy="1676400"/>
          </a:xfrm>
        </p:spPr>
        <p:txBody>
          <a:bodyPr/>
          <a:lstStyle/>
          <a:p>
            <a:r>
              <a:rPr lang="en-US" dirty="0" smtClean="0"/>
              <a:t>The Nature of Groups</a:t>
            </a:r>
            <a:endParaRPr lang="en-US" dirty="0"/>
          </a:p>
        </p:txBody>
      </p:sp>
    </p:spTree>
    <p:extLst>
      <p:ext uri="{BB962C8B-B14F-4D97-AF65-F5344CB8AC3E}">
        <p14:creationId xmlns:p14="http://schemas.microsoft.com/office/powerpoint/2010/main" val="2832512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0" y="2057400"/>
            <a:ext cx="3733800" cy="4191000"/>
          </a:xfrm>
        </p:spPr>
        <p:txBody>
          <a:bodyPr>
            <a:normAutofit/>
          </a:bodyPr>
          <a:lstStyle/>
          <a:p>
            <a:pPr marL="285750" indent="-285750">
              <a:buFont typeface="Wingdings" panose="05000000000000000000" pitchFamily="2" charset="2"/>
              <a:buChar char="v"/>
            </a:pPr>
            <a:r>
              <a:rPr lang="en-US" b="1" u="sng" dirty="0" smtClean="0"/>
              <a:t>According to the nature of social ties.</a:t>
            </a:r>
          </a:p>
          <a:p>
            <a:pPr marL="285750" indent="-285750">
              <a:buFont typeface="Wingdings" pitchFamily="2" charset="2"/>
              <a:buChar char="q"/>
            </a:pPr>
            <a:r>
              <a:rPr lang="en-US" dirty="0" smtClean="0"/>
              <a:t>Primary group</a:t>
            </a:r>
          </a:p>
          <a:p>
            <a:pPr marL="285750" indent="-285750">
              <a:buFont typeface="Wingdings" pitchFamily="2" charset="2"/>
              <a:buChar char="q"/>
            </a:pPr>
            <a:r>
              <a:rPr lang="en-US" dirty="0" smtClean="0"/>
              <a:t>Secondary group</a:t>
            </a:r>
          </a:p>
          <a:p>
            <a:pPr marL="285750" indent="-285750">
              <a:buFont typeface="Wingdings" panose="05000000000000000000" pitchFamily="2" charset="2"/>
              <a:buChar char="v"/>
            </a:pPr>
            <a:r>
              <a:rPr lang="en-US" b="1" u="sng" dirty="0" smtClean="0"/>
              <a:t>According to social identification.</a:t>
            </a:r>
          </a:p>
          <a:p>
            <a:pPr marL="285750" indent="-285750">
              <a:buFont typeface="Wingdings" pitchFamily="2" charset="2"/>
              <a:buChar char="q"/>
            </a:pPr>
            <a:r>
              <a:rPr lang="en-US" dirty="0" smtClean="0"/>
              <a:t>In-group</a:t>
            </a:r>
          </a:p>
          <a:p>
            <a:pPr marL="285750" indent="-285750">
              <a:buFont typeface="Wingdings" pitchFamily="2" charset="2"/>
              <a:buChar char="q"/>
            </a:pPr>
            <a:r>
              <a:rPr lang="en-US" dirty="0" smtClean="0"/>
              <a:t>Out-group</a:t>
            </a:r>
          </a:p>
          <a:p>
            <a:pPr marL="285750" indent="-285750">
              <a:buFont typeface="Wingdings" pitchFamily="2" charset="2"/>
              <a:buChar char="q"/>
            </a:pPr>
            <a:r>
              <a:rPr lang="en-US" dirty="0"/>
              <a:t>References group</a:t>
            </a:r>
          </a:p>
          <a:p>
            <a:pPr marL="285750" indent="-285750">
              <a:buFont typeface="Wingdings" panose="05000000000000000000" pitchFamily="2" charset="2"/>
              <a:buChar char="v"/>
            </a:pPr>
            <a:r>
              <a:rPr lang="en-US" b="1" u="sng" dirty="0" smtClean="0"/>
              <a:t>According to organization.</a:t>
            </a:r>
          </a:p>
          <a:p>
            <a:pPr marL="285750" indent="-285750">
              <a:buFont typeface="Wingdings" pitchFamily="2" charset="2"/>
              <a:buChar char="q"/>
            </a:pPr>
            <a:r>
              <a:rPr lang="en-US" dirty="0" smtClean="0"/>
              <a:t>Formal group</a:t>
            </a:r>
          </a:p>
          <a:p>
            <a:pPr marL="285750" indent="-285750">
              <a:buFont typeface="Wingdings" pitchFamily="2" charset="2"/>
              <a:buChar char="q"/>
            </a:pPr>
            <a:r>
              <a:rPr lang="en-US" dirty="0" smtClean="0"/>
              <a:t>Informal group</a:t>
            </a:r>
          </a:p>
          <a:p>
            <a:endParaRPr lang="en-US" dirty="0"/>
          </a:p>
        </p:txBody>
      </p:sp>
      <p:sp>
        <p:nvSpPr>
          <p:cNvPr id="3" name="Title 2"/>
          <p:cNvSpPr>
            <a:spLocks noGrp="1"/>
          </p:cNvSpPr>
          <p:nvPr>
            <p:ph type="title"/>
          </p:nvPr>
        </p:nvSpPr>
        <p:spPr>
          <a:xfrm>
            <a:off x="304800" y="381000"/>
            <a:ext cx="7543800" cy="1676400"/>
          </a:xfrm>
        </p:spPr>
        <p:txBody>
          <a:bodyPr/>
          <a:lstStyle/>
          <a:p>
            <a:r>
              <a:rPr lang="en-US" dirty="0" smtClean="0"/>
              <a:t>Types of Social </a:t>
            </a:r>
            <a:r>
              <a:rPr lang="en-US" dirty="0"/>
              <a:t>G</a:t>
            </a:r>
            <a:r>
              <a:rPr lang="en-US" dirty="0" smtClean="0"/>
              <a:t>roups </a:t>
            </a:r>
            <a:endParaRPr lang="en-US" dirty="0"/>
          </a:p>
        </p:txBody>
      </p:sp>
    </p:spTree>
    <p:extLst>
      <p:ext uri="{BB962C8B-B14F-4D97-AF65-F5344CB8AC3E}">
        <p14:creationId xmlns:p14="http://schemas.microsoft.com/office/powerpoint/2010/main" val="300125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394</TotalTime>
  <Words>643</Words>
  <Application>Microsoft Office PowerPoint</Application>
  <PresentationFormat>On-screen Show (4:3)</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Elemental</vt:lpstr>
      <vt:lpstr>PowerPoint Presentation</vt:lpstr>
      <vt:lpstr>PowerPoint Presentation</vt:lpstr>
      <vt:lpstr>Meaning &amp; Types of Social Groups</vt:lpstr>
      <vt:lpstr>Introduction </vt:lpstr>
      <vt:lpstr>Meaning of Social Group</vt:lpstr>
      <vt:lpstr>What is a Group</vt:lpstr>
      <vt:lpstr>In order to be Considered a Group, Members must.</vt:lpstr>
      <vt:lpstr>The Nature of Groups</vt:lpstr>
      <vt:lpstr>Types of Social Groups </vt:lpstr>
      <vt:lpstr>According to Nature of Social Ties Primary Group</vt:lpstr>
      <vt:lpstr>Secondary Group</vt:lpstr>
      <vt:lpstr>According to Social Identification In-Group</vt:lpstr>
      <vt:lpstr>Out-Group</vt:lpstr>
      <vt:lpstr>Reference Group</vt:lpstr>
      <vt:lpstr>According to Organization  Formal Group</vt:lpstr>
      <vt:lpstr>Informal Group</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ABN</dc:creator>
  <cp:lastModifiedBy>Windows User</cp:lastModifiedBy>
  <cp:revision>24</cp:revision>
  <dcterms:created xsi:type="dcterms:W3CDTF">2019-10-05T21:02:03Z</dcterms:created>
  <dcterms:modified xsi:type="dcterms:W3CDTF">2020-04-08T12:05:49Z</dcterms:modified>
</cp:coreProperties>
</file>