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60" r:id="rId4"/>
    <p:sldId id="280" r:id="rId5"/>
    <p:sldId id="276" r:id="rId6"/>
    <p:sldId id="277" r:id="rId7"/>
    <p:sldId id="285" r:id="rId8"/>
    <p:sldId id="292" r:id="rId9"/>
    <p:sldId id="263" r:id="rId10"/>
    <p:sldId id="287" r:id="rId11"/>
    <p:sldId id="293" r:id="rId12"/>
    <p:sldId id="264" r:id="rId13"/>
    <p:sldId id="290" r:id="rId14"/>
    <p:sldId id="291" r:id="rId15"/>
    <p:sldId id="266" r:id="rId16"/>
    <p:sldId id="275" r:id="rId17"/>
    <p:sldId id="284" r:id="rId18"/>
    <p:sldId id="29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261" autoAdjust="0"/>
  </p:normalViewPr>
  <p:slideViewPr>
    <p:cSldViewPr>
      <p:cViewPr varScale="1">
        <p:scale>
          <a:sx n="72" d="100"/>
          <a:sy n="72" d="100"/>
        </p:scale>
        <p:origin x="-132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0AAF0FF-1881-46B1-B0D4-2A881FB73654}" type="datetimeFigureOut">
              <a:rPr lang="en-US" smtClean="0"/>
              <a:pPr/>
              <a:t>4/8/2020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D6B459A-1FF4-47AF-9E82-1B5A670ED7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0AAF0FF-1881-46B1-B0D4-2A881FB73654}"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6B459A-1FF4-47AF-9E82-1B5A670ED7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70AAF0FF-1881-46B1-B0D4-2A881FB73654}" type="datetimeFigureOut">
              <a:rPr lang="en-US" smtClean="0"/>
              <a:pPr/>
              <a:t>4/8/2020</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D6B459A-1FF4-47AF-9E82-1B5A670ED7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0AAF0FF-1881-46B1-B0D4-2A881FB73654}"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6B459A-1FF4-47AF-9E82-1B5A670ED77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0AAF0FF-1881-46B1-B0D4-2A881FB73654}" type="datetimeFigureOut">
              <a:rPr lang="en-US" smtClean="0"/>
              <a:pPr/>
              <a:t>4/8/2020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3D6B459A-1FF4-47AF-9E82-1B5A670ED7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0AAF0FF-1881-46B1-B0D4-2A881FB73654}"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6B459A-1FF4-47AF-9E82-1B5A670ED77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0AAF0FF-1881-46B1-B0D4-2A881FB73654}" type="datetimeFigureOut">
              <a:rPr lang="en-US" smtClean="0"/>
              <a:pPr/>
              <a:t>4/8/2020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6B459A-1FF4-47AF-9E82-1B5A670ED77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70AAF0FF-1881-46B1-B0D4-2A881FB73654}" type="datetimeFigureOut">
              <a:rPr lang="en-US" smtClean="0"/>
              <a:pPr/>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6B459A-1FF4-47AF-9E82-1B5A670ED77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70AAF0FF-1881-46B1-B0D4-2A881FB73654}" type="datetimeFigureOut">
              <a:rPr lang="en-US" smtClean="0"/>
              <a:pPr/>
              <a:t>4/8/2020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3D6B459A-1FF4-47AF-9E82-1B5A670ED7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0AAF0FF-1881-46B1-B0D4-2A881FB73654}"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6B459A-1FF4-47AF-9E82-1B5A670ED77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70AAF0FF-1881-46B1-B0D4-2A881FB73654}"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6B459A-1FF4-47AF-9E82-1B5A670ED77F}"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0AAF0FF-1881-46B1-B0D4-2A881FB73654}" type="datetimeFigureOut">
              <a:rPr lang="en-US" smtClean="0"/>
              <a:pPr/>
              <a:t>4/8/2020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D6B459A-1FF4-47AF-9E82-1B5A670ED7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www.reference.com/world-view/culture-pattern-7341b57dc5e8c7ae" TargetMode="External"/><Relationship Id="rId2" Type="http://schemas.openxmlformats.org/officeDocument/2006/relationships/hyperlink" Target="https://www.lcps.org/cms/lib4/VA01000195/Centricity/Domain/863/Culture%20Patterns%20and%20Processes.ppt" TargetMode="External"/><Relationship Id="rId1" Type="http://schemas.openxmlformats.org/officeDocument/2006/relationships/slideLayout" Target="../slideLayouts/slideLayout7.xml"/><Relationship Id="rId6" Type="http://schemas.openxmlformats.org/officeDocument/2006/relationships/hyperlink" Target="http://web.mnstate.edu/shoptaug/HUM%20211/Traits%20of%20culture.ppt" TargetMode="External"/><Relationship Id="rId5" Type="http://schemas.openxmlformats.org/officeDocument/2006/relationships/hyperlink" Target="https://www.slideserve.com/sandra_john/cultural-patterns" TargetMode="External"/><Relationship Id="rId4" Type="http://schemas.openxmlformats.org/officeDocument/2006/relationships/hyperlink" Target="https://www.slideshare.net/misrar123/presentation-on-culture-prepared-by-misrar"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76600" y="914400"/>
            <a:ext cx="5195668" cy="3401568"/>
          </a:xfrm>
        </p:spPr>
        <p:txBody>
          <a:bodyPr/>
          <a:lstStyle/>
          <a:p>
            <a:r>
              <a:rPr lang="en-US" cap="small" normalizeH="1" dirty="0"/>
              <a:t>Elementary concepts of </a:t>
            </a:r>
            <a:r>
              <a:rPr lang="en-US" cap="small" normalizeH="1" dirty="0" smtClean="0"/>
              <a:t>culture</a:t>
            </a:r>
            <a:endParaRPr lang="en-US" cap="non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52400"/>
            <a:ext cx="6479659" cy="707886"/>
          </a:xfrm>
          <a:prstGeom prst="rect">
            <a:avLst/>
          </a:prstGeom>
        </p:spPr>
        <p:txBody>
          <a:bodyPr wrap="none">
            <a:spAutoFit/>
          </a:bodyPr>
          <a:lstStyle/>
          <a:p>
            <a:r>
              <a:rPr lang="en-US" sz="4000" dirty="0">
                <a:solidFill>
                  <a:schemeClr val="tx2"/>
                </a:solidFill>
              </a:rPr>
              <a:t>What Is a "culture Pattern"?</a:t>
            </a:r>
          </a:p>
        </p:txBody>
      </p:sp>
      <p:sp>
        <p:nvSpPr>
          <p:cNvPr id="3" name="Rectangle 2"/>
          <p:cNvSpPr/>
          <p:nvPr/>
        </p:nvSpPr>
        <p:spPr>
          <a:xfrm>
            <a:off x="304800" y="1143000"/>
            <a:ext cx="7467600" cy="8894743"/>
          </a:xfrm>
          <a:prstGeom prst="rect">
            <a:avLst/>
          </a:prstGeom>
        </p:spPr>
        <p:txBody>
          <a:bodyPr wrap="square">
            <a:spAutoFit/>
          </a:bodyPr>
          <a:lstStyle/>
          <a:p>
            <a:pPr>
              <a:buFont typeface="Wingdings" pitchFamily="2" charset="2"/>
              <a:buChar char="Ø"/>
            </a:pPr>
            <a:r>
              <a:rPr lang="en-US" sz="2800" b="1" dirty="0"/>
              <a:t>A "culture pattern" is a set of related traits and characteristics that describe a particular group of people.</a:t>
            </a:r>
            <a:r>
              <a:rPr lang="en-US" sz="2800" dirty="0"/>
              <a:t> </a:t>
            </a:r>
          </a:p>
          <a:p>
            <a:endParaRPr lang="en-US" sz="2800" dirty="0"/>
          </a:p>
          <a:p>
            <a:pPr>
              <a:buFont typeface="Wingdings" pitchFamily="2" charset="2"/>
              <a:buChar char="Ø"/>
            </a:pPr>
            <a:r>
              <a:rPr lang="en-US" sz="2800" dirty="0"/>
              <a:t>The term is commonly used in the field of sociology when studying how groups differ from one another.</a:t>
            </a:r>
          </a:p>
          <a:p>
            <a:endParaRPr lang="en-US" sz="2800" dirty="0"/>
          </a:p>
          <a:p>
            <a:pPr>
              <a:buFont typeface="Wingdings" pitchFamily="2" charset="2"/>
              <a:buChar char="Ø"/>
            </a:pPr>
            <a:r>
              <a:rPr lang="en-US" sz="2800" dirty="0"/>
              <a:t> By doing so, they can better understand how individuals within a particular culture relate to one another as well as what makes modern cultures differ from one another.</a:t>
            </a:r>
          </a:p>
          <a:p>
            <a:pPr>
              <a:buFont typeface="Wingdings" pitchFamily="2" charset="2"/>
              <a:buChar char="Ø"/>
            </a:pPr>
            <a:endParaRPr lang="en-US" sz="2800" dirty="0"/>
          </a:p>
          <a:p>
            <a:r>
              <a:rPr lang="en-US" sz="2800" dirty="0"/>
              <a: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62000"/>
            <a:ext cx="6629400" cy="3108543"/>
          </a:xfrm>
          <a:prstGeom prst="rect">
            <a:avLst/>
          </a:prstGeom>
        </p:spPr>
        <p:txBody>
          <a:bodyPr wrap="square">
            <a:spAutoFit/>
          </a:bodyPr>
          <a:lstStyle/>
          <a:p>
            <a:r>
              <a:rPr lang="en-US" dirty="0"/>
              <a:t> </a:t>
            </a:r>
            <a:r>
              <a:rPr lang="en-US" sz="2800" dirty="0"/>
              <a:t>Due to patterns we found uniformity in human behavior. For example, the same kind of behavior is expected from the individuals belonging to the particular age group, sex , class, occupation etc. the number of patterns in a culture is less as compared to cultural complexes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04800"/>
            <a:ext cx="6477000" cy="8186857"/>
          </a:xfrm>
          <a:prstGeom prst="rect">
            <a:avLst/>
          </a:prstGeom>
        </p:spPr>
        <p:txBody>
          <a:bodyPr wrap="square">
            <a:spAutoFit/>
          </a:bodyPr>
          <a:lstStyle/>
          <a:p>
            <a:pPr>
              <a:buFont typeface="Wingdings" pitchFamily="2" charset="2"/>
              <a:buChar char="Ø"/>
            </a:pPr>
            <a:endParaRPr lang="en-US" sz="2800" dirty="0"/>
          </a:p>
          <a:p>
            <a:pPr>
              <a:buFont typeface="Wingdings" pitchFamily="2" charset="2"/>
              <a:buChar char="Ø"/>
            </a:pPr>
            <a:r>
              <a:rPr lang="en-US" sz="4000" dirty="0">
                <a:solidFill>
                  <a:schemeClr val="tx2"/>
                </a:solidFill>
              </a:rPr>
              <a:t>Cultural Lag</a:t>
            </a:r>
          </a:p>
          <a:p>
            <a:pPr>
              <a:buFont typeface="Wingdings" pitchFamily="2" charset="2"/>
              <a:buChar char="Ø"/>
            </a:pPr>
            <a:endParaRPr lang="en-US" sz="2800" dirty="0"/>
          </a:p>
          <a:p>
            <a:pPr>
              <a:buFont typeface="Wingdings" pitchFamily="2" charset="2"/>
              <a:buChar char="Ø"/>
            </a:pPr>
            <a:r>
              <a:rPr lang="en-US" sz="2800" dirty="0"/>
              <a:t> Cultural lag refers to the fact that culture takes time to catch up with technological innovations, resulting in social problems.</a:t>
            </a:r>
          </a:p>
          <a:p>
            <a:pPr>
              <a:buFont typeface="Wingdings" pitchFamily="2" charset="2"/>
              <a:buChar char="Ø"/>
            </a:pPr>
            <a:endParaRPr lang="en-US" sz="2800" dirty="0"/>
          </a:p>
          <a:p>
            <a:pPr>
              <a:buFont typeface="Wingdings" pitchFamily="2" charset="2"/>
              <a:buChar char="Ø"/>
            </a:pPr>
            <a:endParaRPr lang="en-US" sz="2800" dirty="0"/>
          </a:p>
          <a:p>
            <a:pPr>
              <a:buFont typeface="Wingdings" pitchFamily="2" charset="2"/>
              <a:buChar char="Ø"/>
            </a:pPr>
            <a:endParaRPr lang="en-US" sz="2800" dirty="0"/>
          </a:p>
          <a:p>
            <a:pPr>
              <a:buFont typeface="Wingdings" pitchFamily="2" charset="2"/>
              <a:buChar char="Ø"/>
            </a:pPr>
            <a:endParaRPr lang="en-US" sz="2800" dirty="0"/>
          </a:p>
          <a:p>
            <a:pPr>
              <a:buFont typeface="Wingdings" pitchFamily="2" charset="2"/>
              <a:buChar char="Ø"/>
            </a:pPr>
            <a:endParaRPr lang="en-US" sz="2800" dirty="0"/>
          </a:p>
          <a:p>
            <a:pPr>
              <a:buFont typeface="Wingdings" pitchFamily="2" charset="2"/>
              <a:buChar char="Ø"/>
            </a:pPr>
            <a:endParaRPr lang="en-US" sz="2800" dirty="0"/>
          </a:p>
          <a:p>
            <a:endParaRPr lang="en-US" sz="2800"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Rectangle 3"/>
          <p:cNvSpPr/>
          <p:nvPr/>
        </p:nvSpPr>
        <p:spPr>
          <a:xfrm>
            <a:off x="609600" y="2057400"/>
            <a:ext cx="7848600" cy="3539430"/>
          </a:xfrm>
          <a:prstGeom prst="rect">
            <a:avLst/>
          </a:prstGeom>
        </p:spPr>
        <p:txBody>
          <a:bodyPr wrap="square">
            <a:spAutoFit/>
          </a:bodyPr>
          <a:lstStyle/>
          <a:p>
            <a:pPr>
              <a:buFont typeface="Wingdings" pitchFamily="2" charset="2"/>
              <a:buChar char="Ø"/>
            </a:pPr>
            <a:endParaRPr lang="en-US" sz="2800" dirty="0"/>
          </a:p>
          <a:p>
            <a:pPr>
              <a:buFont typeface="Wingdings" pitchFamily="2" charset="2"/>
              <a:buChar char="Ø"/>
            </a:pPr>
            <a:endParaRPr lang="en-US" sz="2800" dirty="0"/>
          </a:p>
          <a:p>
            <a:pPr>
              <a:buFont typeface="Wingdings" pitchFamily="2" charset="2"/>
              <a:buChar char="Ø"/>
            </a:pPr>
            <a:endParaRPr lang="en-US" sz="2800" dirty="0"/>
          </a:p>
          <a:p>
            <a:pPr>
              <a:buFont typeface="Wingdings" pitchFamily="2" charset="2"/>
              <a:buChar char="Ø"/>
            </a:pPr>
            <a:endParaRPr lang="en-US" sz="2800" dirty="0"/>
          </a:p>
          <a:p>
            <a:pPr>
              <a:buFont typeface="Wingdings" pitchFamily="2" charset="2"/>
              <a:buChar char="Ø"/>
            </a:pPr>
            <a:r>
              <a:rPr lang="en-US" sz="2800" dirty="0"/>
              <a:t> W.F. Ogburn - an American sociologist who introduced the concept of ‘Cultural Lag’ in his book “Social Change: which was published in the year 1920.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6629400" cy="3970318"/>
          </a:xfrm>
          <a:prstGeom prst="rect">
            <a:avLst/>
          </a:prstGeom>
        </p:spPr>
        <p:txBody>
          <a:bodyPr wrap="square">
            <a:spAutoFit/>
          </a:bodyPr>
          <a:lstStyle/>
          <a:p>
            <a:pPr>
              <a:buFont typeface="Wingdings" pitchFamily="2" charset="2"/>
              <a:buChar char="Ø"/>
            </a:pPr>
            <a:r>
              <a:rPr lang="en-US" sz="2800" dirty="0"/>
              <a:t> Cultural lag is a term to describe what happens in a social system when the cultural ideas used to regulate social life do not keep pace with other social changes.</a:t>
            </a:r>
          </a:p>
          <a:p>
            <a:endParaRPr lang="en-US" sz="2800" dirty="0"/>
          </a:p>
          <a:p>
            <a:pPr>
              <a:buFont typeface="Wingdings" pitchFamily="2" charset="2"/>
              <a:buChar char="Ø"/>
            </a:pPr>
            <a:r>
              <a:rPr lang="en-US" sz="2800" dirty="0"/>
              <a:t> The spread of cultural ideas from their place of origin to other regions, groups or nations.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914401"/>
            <a:ext cx="8001000" cy="4832092"/>
          </a:xfrm>
          <a:prstGeom prst="rect">
            <a:avLst/>
          </a:prstGeom>
        </p:spPr>
        <p:txBody>
          <a:bodyPr wrap="square">
            <a:spAutoFit/>
          </a:bodyPr>
          <a:lstStyle/>
          <a:p>
            <a:pPr>
              <a:buFont typeface="Wingdings" pitchFamily="2" charset="2"/>
              <a:buChar char="Ø"/>
            </a:pPr>
            <a:r>
              <a:rPr lang="en-US" sz="4000" dirty="0">
                <a:solidFill>
                  <a:schemeClr val="tx2"/>
                </a:solidFill>
              </a:rPr>
              <a:t>Cultural lag theory</a:t>
            </a:r>
          </a:p>
          <a:p>
            <a:r>
              <a:rPr lang="en-US" sz="4000" dirty="0">
                <a:solidFill>
                  <a:schemeClr val="tx2"/>
                </a:solidFill>
              </a:rPr>
              <a:t>   </a:t>
            </a:r>
          </a:p>
          <a:p>
            <a:pPr>
              <a:buFont typeface="Wingdings" pitchFamily="2" charset="2"/>
              <a:buChar char="Ø"/>
            </a:pPr>
            <a:r>
              <a:rPr lang="en-US" sz="4000" dirty="0"/>
              <a:t>Cultural Lag is the notion that culture takes time to catch up with technological innovations, and that social problems and conflicts are caused by this lag. </a:t>
            </a:r>
          </a:p>
          <a:p>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1219200"/>
            <a:ext cx="4572000" cy="2585323"/>
          </a:xfrm>
          <a:prstGeom prst="rect">
            <a:avLst/>
          </a:prstGeom>
        </p:spPr>
        <p:txBody>
          <a:bodyPr>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Rectangle 3"/>
          <p:cNvSpPr/>
          <p:nvPr/>
        </p:nvSpPr>
        <p:spPr>
          <a:xfrm>
            <a:off x="609600" y="152400"/>
            <a:ext cx="7315200" cy="7879080"/>
          </a:xfrm>
          <a:prstGeom prst="rect">
            <a:avLst/>
          </a:prstGeom>
        </p:spPr>
        <p:txBody>
          <a:bodyPr wrap="square">
            <a:spAutoFit/>
          </a:bodyPr>
          <a:lstStyle/>
          <a:p>
            <a:pPr>
              <a:buFont typeface="Wingdings" pitchFamily="2" charset="2"/>
              <a:buChar char="Ø"/>
            </a:pPr>
            <a:r>
              <a:rPr lang="en-US" sz="4000" dirty="0">
                <a:solidFill>
                  <a:schemeClr val="tx2"/>
                </a:solidFill>
              </a:rPr>
              <a:t>EXAMPLES:</a:t>
            </a:r>
          </a:p>
          <a:p>
            <a:pPr>
              <a:buFont typeface="Wingdings" pitchFamily="2" charset="2"/>
              <a:buChar char="Ø"/>
            </a:pPr>
            <a:endParaRPr lang="en-US" dirty="0"/>
          </a:p>
          <a:p>
            <a:pPr>
              <a:buFont typeface="Wingdings" pitchFamily="2" charset="2"/>
              <a:buChar char="Ø"/>
            </a:pPr>
            <a:r>
              <a:rPr lang="en-US" sz="2800" dirty="0"/>
              <a:t>The development in the field of industry requires a corresponding change in the system of education.</a:t>
            </a:r>
          </a:p>
          <a:p>
            <a:pPr>
              <a:buFont typeface="Wingdings" pitchFamily="2" charset="2"/>
              <a:buChar char="Ø"/>
            </a:pPr>
            <a:r>
              <a:rPr lang="en-US" sz="2800" dirty="0"/>
              <a:t>The failure of education to meet the needs of modern industrial development leads to cultural lag.</a:t>
            </a:r>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95955"/>
            <a:ext cx="6477000" cy="5447645"/>
          </a:xfrm>
          <a:prstGeom prst="rect">
            <a:avLst/>
          </a:prstGeom>
        </p:spPr>
        <p:txBody>
          <a:bodyPr wrap="square">
            <a:spAutoFit/>
          </a:bodyPr>
          <a:lstStyle/>
          <a:p>
            <a:pPr>
              <a:buFont typeface="Wingdings" pitchFamily="2" charset="2"/>
              <a:buChar char="Ø"/>
            </a:pPr>
            <a:r>
              <a:rPr lang="en-US" sz="4000" dirty="0">
                <a:solidFill>
                  <a:schemeClr val="tx2"/>
                </a:solidFill>
              </a:rPr>
              <a:t>Over come cultural lag </a:t>
            </a:r>
            <a:endParaRPr lang="en-US" dirty="0">
              <a:solidFill>
                <a:schemeClr val="tx2"/>
              </a:solidFill>
            </a:endParaRPr>
          </a:p>
          <a:p>
            <a:pPr>
              <a:buFont typeface="Wingdings" pitchFamily="2" charset="2"/>
              <a:buChar char="Ø"/>
            </a:pPr>
            <a:r>
              <a:rPr lang="en-US" sz="2800" dirty="0"/>
              <a:t> Educational development </a:t>
            </a:r>
          </a:p>
          <a:p>
            <a:pPr>
              <a:buFont typeface="Wingdings" pitchFamily="2" charset="2"/>
              <a:buChar char="Ø"/>
            </a:pPr>
            <a:r>
              <a:rPr lang="en-US" sz="2800" dirty="0"/>
              <a:t>Awareness of people </a:t>
            </a:r>
          </a:p>
          <a:p>
            <a:pPr>
              <a:buFont typeface="Wingdings" pitchFamily="2" charset="2"/>
              <a:buChar char="Ø"/>
            </a:pPr>
            <a:r>
              <a:rPr lang="en-US" sz="2800" dirty="0"/>
              <a:t> More concentration on physical development </a:t>
            </a:r>
          </a:p>
          <a:p>
            <a:pPr>
              <a:buFont typeface="Wingdings" pitchFamily="2" charset="2"/>
              <a:buChar char="Ø"/>
            </a:pPr>
            <a:r>
              <a:rPr lang="en-US" sz="2800" dirty="0"/>
              <a:t> Emphasis on technological  development </a:t>
            </a:r>
          </a:p>
          <a:p>
            <a:pPr>
              <a:buFont typeface="Wingdings" pitchFamily="2" charset="2"/>
              <a:buChar char="Ø"/>
            </a:pPr>
            <a:r>
              <a:rPr lang="en-US" sz="2800" dirty="0"/>
              <a:t> More attention on social changes </a:t>
            </a:r>
          </a:p>
          <a:p>
            <a:pPr>
              <a:buFont typeface="Wingdings" pitchFamily="2" charset="2"/>
              <a:buChar char="Ø"/>
            </a:pPr>
            <a:r>
              <a:rPr lang="en-US" sz="2800" dirty="0"/>
              <a:t> High opportunity to use modern     technology </a:t>
            </a:r>
          </a:p>
          <a:p>
            <a:pPr>
              <a:buFont typeface="Wingdings" pitchFamily="2" charset="2"/>
              <a:buChar char="Ø"/>
            </a:pPr>
            <a:r>
              <a:rPr lang="en-US" sz="2800" dirty="0"/>
              <a:t>Control market price </a:t>
            </a:r>
          </a:p>
          <a:p>
            <a:pPr>
              <a:buFont typeface="Wingdings" pitchFamily="2" charset="2"/>
              <a:buChar char="Ø"/>
            </a:pPr>
            <a:r>
              <a:rPr lang="en-US" sz="2800" dirty="0"/>
              <a:t> Increasing GDP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152401"/>
            <a:ext cx="6629400" cy="6524863"/>
          </a:xfrm>
          <a:prstGeom prst="rect">
            <a:avLst/>
          </a:prstGeom>
        </p:spPr>
        <p:txBody>
          <a:bodyPr wrap="square">
            <a:spAutoFit/>
          </a:bodyPr>
          <a:lstStyle/>
          <a:p>
            <a:pPr>
              <a:buFont typeface="Wingdings" pitchFamily="2" charset="2"/>
              <a:buChar char="Ø"/>
            </a:pPr>
            <a:r>
              <a:rPr lang="en-US" sz="4000" dirty="0">
                <a:solidFill>
                  <a:schemeClr val="tx2"/>
                </a:solidFill>
              </a:rPr>
              <a:t>References</a:t>
            </a:r>
          </a:p>
          <a:p>
            <a:endParaRPr lang="en-US" dirty="0"/>
          </a:p>
          <a:p>
            <a:r>
              <a:rPr lang="en-US" dirty="0"/>
              <a:t> </a:t>
            </a:r>
            <a:endParaRPr lang="en-US" dirty="0">
              <a:solidFill>
                <a:schemeClr val="bg2">
                  <a:lumMod val="10000"/>
                </a:schemeClr>
              </a:solidFill>
            </a:endParaRPr>
          </a:p>
          <a:p>
            <a:pPr>
              <a:buFont typeface="Wingdings" pitchFamily="2" charset="2"/>
              <a:buChar char="Ø"/>
            </a:pPr>
            <a:endParaRPr lang="en-US" dirty="0">
              <a:solidFill>
                <a:schemeClr val="bg2">
                  <a:lumMod val="10000"/>
                </a:schemeClr>
              </a:solidFill>
            </a:endParaRPr>
          </a:p>
          <a:p>
            <a:pPr>
              <a:buFont typeface="Wingdings" pitchFamily="2" charset="2"/>
              <a:buChar char="Ø"/>
            </a:pPr>
            <a:endParaRPr lang="en-US" dirty="0">
              <a:solidFill>
                <a:schemeClr val="bg2">
                  <a:lumMod val="10000"/>
                </a:schemeClr>
              </a:solidFill>
            </a:endParaRPr>
          </a:p>
          <a:p>
            <a:pPr>
              <a:buFont typeface="Wingdings" pitchFamily="2" charset="2"/>
              <a:buChar char="Ø"/>
            </a:pPr>
            <a:endParaRPr lang="en-US" dirty="0">
              <a:solidFill>
                <a:schemeClr val="bg2">
                  <a:lumMod val="10000"/>
                </a:schemeClr>
              </a:solidFill>
            </a:endParaRPr>
          </a:p>
          <a:p>
            <a:pPr>
              <a:buFont typeface="Wingdings" pitchFamily="2" charset="2"/>
              <a:buChar char="Ø"/>
            </a:pPr>
            <a:r>
              <a:rPr lang="en-US" dirty="0">
                <a:solidFill>
                  <a:schemeClr val="bg2">
                    <a:lumMod val="10000"/>
                  </a:schemeClr>
                </a:solidFill>
                <a:hlinkClick r:id="rId2">
                  <a:extLst>
                    <a:ext uri="{A12FA001-AC4F-418D-AE19-62706E023703}">
                      <ahyp:hlinkClr xmlns:ahyp="http://schemas.microsoft.com/office/drawing/2018/hyperlinkcolor" xmlns="" val="tx"/>
                    </a:ext>
                  </a:extLst>
                </a:hlinkClick>
              </a:rPr>
              <a:t>https://www.lcps.org/cms/lib4/VA01000195/Centricity/Domain/863/Culture%20Patterns%20and%20Processes.ppt</a:t>
            </a:r>
            <a:endParaRPr lang="en-US" dirty="0">
              <a:solidFill>
                <a:schemeClr val="bg2">
                  <a:lumMod val="10000"/>
                </a:schemeClr>
              </a:solidFill>
            </a:endParaRPr>
          </a:p>
          <a:p>
            <a:pPr>
              <a:buFont typeface="Wingdings" pitchFamily="2" charset="2"/>
              <a:buChar char="Ø"/>
            </a:pPr>
            <a:endParaRPr lang="en-US" dirty="0">
              <a:solidFill>
                <a:schemeClr val="bg2">
                  <a:lumMod val="10000"/>
                </a:schemeClr>
              </a:solidFill>
            </a:endParaRPr>
          </a:p>
          <a:p>
            <a:pPr>
              <a:buFont typeface="Wingdings" pitchFamily="2" charset="2"/>
              <a:buChar char="Ø"/>
            </a:pPr>
            <a:r>
              <a:rPr lang="en-US" dirty="0">
                <a:solidFill>
                  <a:schemeClr val="bg2">
                    <a:lumMod val="10000"/>
                  </a:schemeClr>
                </a:solidFill>
                <a:hlinkClick r:id="rId3">
                  <a:extLst>
                    <a:ext uri="{A12FA001-AC4F-418D-AE19-62706E023703}">
                      <ahyp:hlinkClr xmlns:ahyp="http://schemas.microsoft.com/office/drawing/2018/hyperlinkcolor" xmlns="" val="tx"/>
                    </a:ext>
                  </a:extLst>
                </a:hlinkClick>
              </a:rPr>
              <a:t> https://www.reference.com/world-view/culture-pattern-7341b57dc5e8c7ae</a:t>
            </a:r>
            <a:r>
              <a:rPr lang="en-US" dirty="0">
                <a:solidFill>
                  <a:schemeClr val="bg2">
                    <a:lumMod val="10000"/>
                  </a:schemeClr>
                </a:solidFill>
              </a:rPr>
              <a:t>(retrieved on 2.10.19)</a:t>
            </a:r>
          </a:p>
          <a:p>
            <a:pPr>
              <a:buFont typeface="Wingdings" pitchFamily="2" charset="2"/>
              <a:buChar char="Ø"/>
            </a:pPr>
            <a:endParaRPr lang="en-US" dirty="0">
              <a:solidFill>
                <a:schemeClr val="bg2">
                  <a:lumMod val="10000"/>
                </a:schemeClr>
              </a:solidFill>
            </a:endParaRPr>
          </a:p>
          <a:p>
            <a:pPr>
              <a:buFont typeface="Wingdings" pitchFamily="2" charset="2"/>
              <a:buChar char="Ø"/>
            </a:pPr>
            <a:r>
              <a:rPr lang="en-US" dirty="0">
                <a:solidFill>
                  <a:schemeClr val="bg2">
                    <a:lumMod val="10000"/>
                  </a:schemeClr>
                </a:solidFill>
                <a:hlinkClick r:id="rId4">
                  <a:extLst>
                    <a:ext uri="{A12FA001-AC4F-418D-AE19-62706E023703}">
                      <ahyp:hlinkClr xmlns:ahyp="http://schemas.microsoft.com/office/drawing/2018/hyperlinkcolor" xmlns="" val="tx"/>
                    </a:ext>
                  </a:extLst>
                </a:hlinkClick>
              </a:rPr>
              <a:t>https://www.slideshare.net/misrar123/presentation-on-culture-prepared-by-misrar</a:t>
            </a:r>
            <a:r>
              <a:rPr lang="en-US" dirty="0">
                <a:solidFill>
                  <a:schemeClr val="bg2">
                    <a:lumMod val="10000"/>
                  </a:schemeClr>
                </a:solidFill>
              </a:rPr>
              <a:t>(retrieved on 9.10.19)</a:t>
            </a:r>
          </a:p>
          <a:p>
            <a:endParaRPr lang="en-US" dirty="0">
              <a:solidFill>
                <a:schemeClr val="bg2">
                  <a:lumMod val="10000"/>
                </a:schemeClr>
              </a:solidFill>
            </a:endParaRPr>
          </a:p>
          <a:p>
            <a:pPr marL="0" lvl="1">
              <a:buFont typeface="Wingdings" pitchFamily="2" charset="2"/>
              <a:buChar char="Ø"/>
            </a:pPr>
            <a:r>
              <a:rPr lang="en-US" dirty="0">
                <a:solidFill>
                  <a:schemeClr val="bg2">
                    <a:lumMod val="10000"/>
                  </a:schemeClr>
                </a:solidFill>
                <a:hlinkClick r:id="rId5">
                  <a:extLst>
                    <a:ext uri="{A12FA001-AC4F-418D-AE19-62706E023703}">
                      <ahyp:hlinkClr xmlns:ahyp="http://schemas.microsoft.com/office/drawing/2018/hyperlinkcolor" xmlns="" val="tx"/>
                    </a:ext>
                  </a:extLst>
                </a:hlinkClick>
              </a:rPr>
              <a:t>https://www.slideserve.com/sandra_john/cultural-patterns</a:t>
            </a:r>
            <a:r>
              <a:rPr lang="en-US" dirty="0">
                <a:solidFill>
                  <a:schemeClr val="bg2">
                    <a:lumMod val="10000"/>
                  </a:schemeClr>
                </a:solidFill>
              </a:rPr>
              <a:t>(retrieved on 8.10.19)</a:t>
            </a:r>
          </a:p>
          <a:p>
            <a:pPr marL="0" lvl="1">
              <a:buFont typeface="Wingdings" pitchFamily="2" charset="2"/>
              <a:buChar char="Ø"/>
            </a:pPr>
            <a:endParaRPr lang="en-US" dirty="0"/>
          </a:p>
          <a:p>
            <a:pPr marL="0" lvl="1">
              <a:buFont typeface="Wingdings" pitchFamily="2" charset="2"/>
              <a:buChar char="Ø"/>
            </a:pPr>
            <a:endParaRPr lang="en-US" dirty="0"/>
          </a:p>
          <a:p>
            <a:pPr>
              <a:buFont typeface="Wingdings" pitchFamily="2" charset="2"/>
              <a:buChar char="Ø"/>
            </a:pPr>
            <a:endParaRPr lang="en-US" dirty="0"/>
          </a:p>
          <a:p>
            <a:pPr>
              <a:buFont typeface="Wingdings" pitchFamily="2" charset="2"/>
              <a:buChar char="Ø"/>
            </a:pPr>
            <a:endParaRPr lang="en-US" dirty="0"/>
          </a:p>
          <a:p>
            <a:pPr lvl="1">
              <a:buFont typeface="Wingdings" pitchFamily="2" charset="2"/>
              <a:buChar char="Ø"/>
            </a:pPr>
            <a:endParaRPr lang="en-US" dirty="0"/>
          </a:p>
        </p:txBody>
      </p:sp>
      <p:sp>
        <p:nvSpPr>
          <p:cNvPr id="5" name="Rectangle 4"/>
          <p:cNvSpPr/>
          <p:nvPr/>
        </p:nvSpPr>
        <p:spPr>
          <a:xfrm>
            <a:off x="685799" y="1447800"/>
            <a:ext cx="6968613" cy="1516626"/>
          </a:xfrm>
          <a:prstGeom prst="rect">
            <a:avLst/>
          </a:prstGeom>
        </p:spPr>
        <p:txBody>
          <a:bodyPr wrap="square">
            <a:spAutoFit/>
          </a:bodyPr>
          <a:lstStyle/>
          <a:p>
            <a:pPr>
              <a:buFont typeface="Wingdings" pitchFamily="2" charset="2"/>
              <a:buChar char="Ø"/>
            </a:pPr>
            <a:r>
              <a:rPr lang="en-US" dirty="0">
                <a:hlinkClick r:id="rId6">
                  <a:extLst>
                    <a:ext uri="{A12FA001-AC4F-418D-AE19-62706E023703}">
                      <ahyp:hlinkClr xmlns:ahyp="http://schemas.microsoft.com/office/drawing/2018/hyperlinkcolor" xmlns="" val="tx"/>
                    </a:ext>
                  </a:extLst>
                </a:hlinkClick>
              </a:rPr>
              <a:t>http://web.mnstate.edu/shoptaug/HUM%20211/Traits%20of%20culture.ppt</a:t>
            </a:r>
            <a:r>
              <a:rPr lang="en-US" dirty="0"/>
              <a:t>(retrieved on 2.10.19)</a:t>
            </a:r>
          </a:p>
          <a:p>
            <a:endParaRPr lang="en-US" dirty="0">
              <a:solidFill>
                <a:schemeClr val="tx2"/>
              </a:solidFill>
            </a:endParaRPr>
          </a:p>
          <a:p>
            <a:r>
              <a:rPr lang="en-US" dirty="0">
                <a:solidFill>
                  <a:schemeClr val="tx2"/>
                </a:solidFill>
              </a:rPr>
              <a:t/>
            </a:r>
            <a:br>
              <a:rPr lang="en-US" dirty="0">
                <a:solidFill>
                  <a:schemeClr val="tx2"/>
                </a:solidFill>
              </a:rPr>
            </a:br>
            <a:endParaRPr lang="en-US" dirty="0">
              <a:solidFill>
                <a:schemeClr val="tx2"/>
              </a:solidFill>
            </a:endParaRPr>
          </a:p>
        </p:txBody>
      </p:sp>
      <p:sp>
        <p:nvSpPr>
          <p:cNvPr id="6" name="Rectangle 5"/>
          <p:cNvSpPr/>
          <p:nvPr/>
        </p:nvSpPr>
        <p:spPr>
          <a:xfrm>
            <a:off x="914400" y="2819400"/>
            <a:ext cx="6705600" cy="646331"/>
          </a:xfrm>
          <a:prstGeom prst="rect">
            <a:avLst/>
          </a:prstGeom>
        </p:spPr>
        <p:txBody>
          <a:bodyPr wrap="square">
            <a:spAutoFit/>
          </a:bodyPr>
          <a:lstStyle/>
          <a:p>
            <a:r>
              <a:rPr lang="en-US" dirty="0"/>
              <a:t/>
            </a:r>
            <a:br>
              <a:rPr lang="en-US" dirty="0"/>
            </a:b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xmlns="" id="{269C1F21-B4F5-4904-BA66-4E2D226E689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838200"/>
            <a:ext cx="7239000" cy="5604305"/>
          </a:xfrm>
        </p:spPr>
      </p:pic>
    </p:spTree>
    <p:extLst>
      <p:ext uri="{BB962C8B-B14F-4D97-AF65-F5344CB8AC3E}">
        <p14:creationId xmlns:p14="http://schemas.microsoft.com/office/powerpoint/2010/main" val="697573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915400" cy="8833187"/>
          </a:xfrm>
          <a:prstGeom prst="rect">
            <a:avLst/>
          </a:prstGeom>
        </p:spPr>
        <p:txBody>
          <a:bodyPr wrap="square">
            <a:spAutoFit/>
          </a:bodyPr>
          <a:lstStyle/>
          <a:p>
            <a:endParaRPr lang="en-US" sz="4000" b="1" dirty="0">
              <a:solidFill>
                <a:schemeClr val="tx2"/>
              </a:solidFill>
            </a:endParaRPr>
          </a:p>
          <a:p>
            <a:r>
              <a:rPr lang="en-US" sz="4000" b="1" dirty="0">
                <a:solidFill>
                  <a:schemeClr val="tx2"/>
                </a:solidFill>
              </a:rPr>
              <a:t>Definition of culture</a:t>
            </a:r>
          </a:p>
          <a:p>
            <a:endParaRPr lang="en-US" sz="4000" b="1" dirty="0">
              <a:solidFill>
                <a:schemeClr val="tx2"/>
              </a:solidFill>
            </a:endParaRPr>
          </a:p>
          <a:p>
            <a:pPr>
              <a:buFont typeface="Wingdings" pitchFamily="2" charset="2"/>
              <a:buChar char="Ø"/>
            </a:pPr>
            <a:r>
              <a:rPr lang="en-US" sz="2800" dirty="0"/>
              <a:t> Culture is that complex whole which includes knowledge, believes, arts, morals, laws, customs and any other habits and capabilities acquired by a man as a member of society. </a:t>
            </a:r>
          </a:p>
          <a:p>
            <a:endParaRPr lang="en-US" sz="2800" dirty="0"/>
          </a:p>
          <a:p>
            <a:pPr>
              <a:buFont typeface="Wingdings" pitchFamily="2" charset="2"/>
              <a:buChar char="Ø"/>
            </a:pPr>
            <a:r>
              <a:rPr lang="en-US" sz="2800" dirty="0"/>
              <a:t> A set of shared ideas, actions, principals, beliefs and values.</a:t>
            </a:r>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p:txBody>
      </p:sp>
      <p:pic>
        <p:nvPicPr>
          <p:cNvPr id="3" name="Picture 2" descr="download.jpg"/>
          <p:cNvPicPr>
            <a:picLocks noChangeAspect="1"/>
          </p:cNvPicPr>
          <p:nvPr/>
        </p:nvPicPr>
        <p:blipFill>
          <a:blip r:embed="rId2"/>
          <a:stretch>
            <a:fillRect/>
          </a:stretch>
        </p:blipFill>
        <p:spPr>
          <a:xfrm>
            <a:off x="3048000" y="4343400"/>
            <a:ext cx="4800600" cy="23622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0"/>
            <a:ext cx="8153400" cy="2431435"/>
          </a:xfrm>
          <a:prstGeom prst="rect">
            <a:avLst/>
          </a:prstGeom>
        </p:spPr>
        <p:txBody>
          <a:bodyPr wrap="square">
            <a:spAutoFit/>
          </a:bodyPr>
          <a:lstStyle/>
          <a:p>
            <a:pPr>
              <a:buFont typeface="Wingdings" pitchFamily="2" charset="2"/>
              <a:buChar char="Ø"/>
            </a:pPr>
            <a:r>
              <a:rPr lang="en-US" sz="4000" b="1" dirty="0">
                <a:solidFill>
                  <a:schemeClr val="tx2"/>
                </a:solidFill>
              </a:rPr>
              <a:t>Elementary concepts of culture</a:t>
            </a:r>
          </a:p>
          <a:p>
            <a:pPr marL="342900" indent="-342900"/>
            <a:r>
              <a:rPr lang="en-US" sz="2800" dirty="0"/>
              <a:t>1 Cultural Trait </a:t>
            </a:r>
          </a:p>
          <a:p>
            <a:r>
              <a:rPr lang="en-US" sz="2800" dirty="0"/>
              <a:t>2 Cultural Complex</a:t>
            </a:r>
          </a:p>
          <a:p>
            <a:r>
              <a:rPr lang="en-US" sz="2800" dirty="0"/>
              <a:t>3 Cultural Pattern</a:t>
            </a:r>
          </a:p>
          <a:p>
            <a:r>
              <a:rPr lang="en-US" sz="2800" dirty="0"/>
              <a:t>4 Cultural lag</a:t>
            </a:r>
          </a:p>
        </p:txBody>
      </p:sp>
      <p:pic>
        <p:nvPicPr>
          <p:cNvPr id="3" name="Picture 2" descr="d385374bc7ddc518950eb0287bd3183b.jpg"/>
          <p:cNvPicPr>
            <a:picLocks noChangeAspect="1"/>
          </p:cNvPicPr>
          <p:nvPr/>
        </p:nvPicPr>
        <p:blipFill>
          <a:blip r:embed="rId2"/>
          <a:stretch>
            <a:fillRect/>
          </a:stretch>
        </p:blipFill>
        <p:spPr>
          <a:xfrm>
            <a:off x="3810000" y="2531085"/>
            <a:ext cx="3581400" cy="42202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09600"/>
            <a:ext cx="7848600" cy="7171194"/>
          </a:xfrm>
          <a:prstGeom prst="rect">
            <a:avLst/>
          </a:prstGeom>
        </p:spPr>
        <p:txBody>
          <a:bodyPr wrap="square">
            <a:spAutoFit/>
          </a:bodyPr>
          <a:lstStyle/>
          <a:p>
            <a:pPr>
              <a:buFont typeface="Wingdings" pitchFamily="2" charset="2"/>
              <a:buChar char="Ø"/>
            </a:pPr>
            <a:r>
              <a:rPr lang="en-US" sz="4000" dirty="0">
                <a:solidFill>
                  <a:schemeClr val="tx2"/>
                </a:solidFill>
              </a:rPr>
              <a:t>Cultural Trait</a:t>
            </a:r>
          </a:p>
          <a:p>
            <a:pPr>
              <a:buFont typeface="Wingdings" pitchFamily="2" charset="2"/>
              <a:buChar char="Ø"/>
            </a:pPr>
            <a:r>
              <a:rPr lang="en-US" sz="2800" dirty="0"/>
              <a:t>Simplest level An individual tool, act,object,technique or belief that is related to a particular situation or need. EX: Using knives, spoons, forks Saying hi to friend</a:t>
            </a:r>
          </a:p>
          <a:p>
            <a:pPr>
              <a:buFont typeface="Wingdings" pitchFamily="2" charset="2"/>
              <a:buChar char="Ø"/>
            </a:pPr>
            <a:r>
              <a:rPr lang="en-US" sz="2800" dirty="0"/>
              <a:t>The least unit of culture is called Culture Trait.</a:t>
            </a:r>
          </a:p>
          <a:p>
            <a:pPr>
              <a:buFont typeface="Wingdings" pitchFamily="2" charset="2"/>
              <a:buChar char="Ø"/>
            </a:pPr>
            <a:r>
              <a:rPr lang="en-US" sz="2800" dirty="0"/>
              <a:t>What's interesting about cultural traits is that they are not necessarily static. Cultural traits can combine with each other.</a:t>
            </a:r>
          </a:p>
          <a:p>
            <a:pPr>
              <a:buFont typeface="Wingdings" pitchFamily="2" charset="2"/>
              <a:buChar char="Ø"/>
            </a:pPr>
            <a:endParaRPr lang="en-US" sz="2800" dirty="0"/>
          </a:p>
          <a:p>
            <a:endParaRPr lang="en-US" sz="2800" dirty="0"/>
          </a:p>
          <a:p>
            <a:endParaRPr lang="en-US" sz="2800" dirty="0"/>
          </a:p>
          <a:p>
            <a:endParaRPr lang="en-US" sz="2800" dirty="0"/>
          </a:p>
          <a:p>
            <a:endParaRPr lang="en-US" sz="2800" dirty="0"/>
          </a:p>
          <a:p>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838200"/>
            <a:ext cx="8305800" cy="7909858"/>
          </a:xfrm>
          <a:prstGeom prst="rect">
            <a:avLst/>
          </a:prstGeom>
        </p:spPr>
        <p:txBody>
          <a:bodyPr wrap="square">
            <a:spAutoFit/>
          </a:bodyPr>
          <a:lstStyle/>
          <a:p>
            <a:pPr>
              <a:buFont typeface="Wingdings" pitchFamily="2" charset="2"/>
              <a:buChar char="Ø"/>
            </a:pPr>
            <a:r>
              <a:rPr lang="en-US" sz="2800" dirty="0"/>
              <a:t>Cultural traits are things that allow one part of a culture to be transmitted to another. For example, the famous football chant of ''Ole, Ole, Ole'' likely arose in Spain but has since become a cultural trait of many soccer fans around the world.</a:t>
            </a:r>
          </a:p>
          <a:p>
            <a:pPr>
              <a:buFont typeface="Wingdings" pitchFamily="2" charset="2"/>
              <a:buChar char="Ø"/>
            </a:pPr>
            <a:r>
              <a:rPr lang="en-US" sz="2800" dirty="0"/>
              <a:t>Culture trait is something that has been passed on from one generation to another</a:t>
            </a:r>
          </a:p>
          <a:p>
            <a:pPr>
              <a:buFont typeface="Wingdings" pitchFamily="2" charset="2"/>
              <a:buChar char="Ø"/>
            </a:pPr>
            <a:endParaRPr lang="en-US" sz="2800" dirty="0"/>
          </a:p>
          <a:p>
            <a:pPr>
              <a:buFont typeface="Wingdings" pitchFamily="2" charset="2"/>
              <a:buChar char="Ø"/>
            </a:pPr>
            <a:endParaRPr lang="en-US" sz="2800" dirty="0"/>
          </a:p>
          <a:p>
            <a:pPr>
              <a:buFont typeface="Wingdings" pitchFamily="2" charset="2"/>
              <a:buChar char="Ø"/>
            </a:pPr>
            <a:endParaRPr lang="en-US" sz="2800" dirty="0"/>
          </a:p>
          <a:p>
            <a:pPr>
              <a:buFont typeface="Wingdings" pitchFamily="2" charset="2"/>
              <a:buChar char="Ø"/>
            </a:pPr>
            <a:endParaRPr lang="en-US" sz="2800" dirty="0"/>
          </a:p>
          <a:p>
            <a:pPr>
              <a:buFont typeface="Wingdings" pitchFamily="2" charset="2"/>
              <a:buChar char="Ø"/>
            </a:pPr>
            <a:endParaRPr lang="en-US" sz="2800" dirty="0"/>
          </a:p>
          <a:p>
            <a:pPr>
              <a:buFont typeface="Wingdings" pitchFamily="2" charset="2"/>
              <a:buChar char="Ø"/>
            </a:pPr>
            <a:endParaRPr lang="en-US" dirty="0"/>
          </a:p>
          <a:p>
            <a:endParaRPr lang="en-US" dirty="0"/>
          </a:p>
          <a:p>
            <a:pPr>
              <a:buFont typeface="Wingdings" pitchFamily="2" charset="2"/>
              <a:buChar char="Ø"/>
            </a:pPr>
            <a:endParaRPr lang="en-US" dirty="0"/>
          </a:p>
          <a:p>
            <a:pPr>
              <a:buFont typeface="Wingdings" pitchFamily="2" charset="2"/>
              <a:buChar char="Ø"/>
            </a:pPr>
            <a:endParaRPr lang="en-US" dirty="0"/>
          </a:p>
          <a:p>
            <a:pPr>
              <a:buFont typeface="Wingdings" pitchFamily="2" charset="2"/>
              <a:buChar char="Ø"/>
            </a:pPr>
            <a:endParaRPr lang="en-US" dirty="0"/>
          </a:p>
          <a:p>
            <a:pPr>
              <a:buFont typeface="Wingdings" pitchFamily="2" charset="2"/>
              <a:buChar char="Ø"/>
            </a:pPr>
            <a:endParaRPr lang="en-US" dirty="0"/>
          </a:p>
          <a:p>
            <a:r>
              <a:rPr lang="en-US" dirty="0"/>
              <a:t/>
            </a:r>
            <a:br>
              <a:rPr lang="en-US" dirty="0"/>
            </a:br>
            <a:endParaRPr lang="en-US" dirty="0"/>
          </a:p>
        </p:txBody>
      </p:sp>
      <p:pic>
        <p:nvPicPr>
          <p:cNvPr id="4" name="Picture 3" descr="85e0d5c1fdff10e0d607bec15c4d08623186ac4e.jpg"/>
          <p:cNvPicPr>
            <a:picLocks noChangeAspect="1"/>
          </p:cNvPicPr>
          <p:nvPr/>
        </p:nvPicPr>
        <p:blipFill>
          <a:blip r:embed="rId2" cstate="print"/>
          <a:stretch>
            <a:fillRect/>
          </a:stretch>
        </p:blipFill>
        <p:spPr>
          <a:xfrm>
            <a:off x="4343400" y="4267200"/>
            <a:ext cx="2438400" cy="24384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143000"/>
            <a:ext cx="8077200" cy="6955750"/>
          </a:xfrm>
          <a:prstGeom prst="rect">
            <a:avLst/>
          </a:prstGeom>
        </p:spPr>
        <p:txBody>
          <a:bodyPr wrap="square">
            <a:spAutoFit/>
          </a:bodyPr>
          <a:lstStyle/>
          <a:p>
            <a:pPr>
              <a:buFont typeface="Wingdings" pitchFamily="2" charset="2"/>
              <a:buChar char="Ø"/>
            </a:pPr>
            <a:r>
              <a:rPr lang="en-US" sz="2800" dirty="0"/>
              <a:t>a group of </a:t>
            </a:r>
            <a:r>
              <a:rPr lang="en-US" sz="2800" i="1" dirty="0"/>
              <a:t>culture</a:t>
            </a:r>
            <a:r>
              <a:rPr lang="en-US" sz="2800" dirty="0"/>
              <a:t> traits all interrelated and dominated by one essential trait: Nationalism is a </a:t>
            </a:r>
            <a:r>
              <a:rPr lang="en-US" sz="2800" i="1" dirty="0"/>
              <a:t>culture complex</a:t>
            </a:r>
            <a:r>
              <a:rPr lang="en-US" sz="2800" dirty="0"/>
              <a:t>.</a:t>
            </a:r>
          </a:p>
          <a:p>
            <a:pPr>
              <a:buFont typeface="Wingdings" pitchFamily="2" charset="2"/>
              <a:buChar char="Ø"/>
            </a:pPr>
            <a:endParaRPr lang="en-US" sz="2800" dirty="0"/>
          </a:p>
          <a:p>
            <a:pPr>
              <a:buFont typeface="Wingdings" pitchFamily="2" charset="2"/>
              <a:buChar char="Ø"/>
            </a:pPr>
            <a:endParaRPr lang="en-US" sz="28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3" name="Rectangle 2"/>
          <p:cNvSpPr/>
          <p:nvPr/>
        </p:nvSpPr>
        <p:spPr>
          <a:xfrm>
            <a:off x="152400" y="2456795"/>
            <a:ext cx="7239000" cy="3539430"/>
          </a:xfrm>
          <a:prstGeom prst="rect">
            <a:avLst/>
          </a:prstGeom>
        </p:spPr>
        <p:txBody>
          <a:bodyPr wrap="square">
            <a:spAutoFit/>
          </a:bodyPr>
          <a:lstStyle/>
          <a:p>
            <a:pPr>
              <a:buFont typeface="Wingdings" pitchFamily="2" charset="2"/>
              <a:buChar char="Ø"/>
            </a:pPr>
            <a:r>
              <a:rPr lang="en-US" sz="2800" dirty="0"/>
              <a:t>Culture traits are interrelated with each other, their collective function forms culture complex. </a:t>
            </a:r>
          </a:p>
          <a:p>
            <a:endParaRPr lang="en-US" sz="2800" dirty="0"/>
          </a:p>
          <a:p>
            <a:endParaRPr lang="en-US" sz="2800" dirty="0"/>
          </a:p>
          <a:p>
            <a:endParaRPr lang="en-US" sz="2800" dirty="0"/>
          </a:p>
          <a:p>
            <a:endParaRPr lang="en-US" sz="2800" dirty="0"/>
          </a:p>
          <a:p>
            <a:endParaRPr lang="en-US" sz="2800" dirty="0"/>
          </a:p>
        </p:txBody>
      </p:sp>
      <p:sp>
        <p:nvSpPr>
          <p:cNvPr id="5" name="Rectangle 4"/>
          <p:cNvSpPr/>
          <p:nvPr/>
        </p:nvSpPr>
        <p:spPr>
          <a:xfrm>
            <a:off x="914400" y="381000"/>
            <a:ext cx="4719562" cy="707886"/>
          </a:xfrm>
          <a:prstGeom prst="rect">
            <a:avLst/>
          </a:prstGeom>
        </p:spPr>
        <p:txBody>
          <a:bodyPr wrap="none">
            <a:spAutoFit/>
          </a:bodyPr>
          <a:lstStyle/>
          <a:p>
            <a:pPr>
              <a:buFont typeface="Wingdings" pitchFamily="2" charset="2"/>
              <a:buChar char="Ø"/>
            </a:pPr>
            <a:r>
              <a:rPr lang="en-US" sz="4000" b="1" dirty="0">
                <a:solidFill>
                  <a:schemeClr val="tx2"/>
                </a:solidFill>
              </a:rPr>
              <a:t>Cultural Complex</a:t>
            </a:r>
            <a:endParaRPr lang="en-US" sz="4000" dirty="0">
              <a:solidFill>
                <a:schemeClr val="tx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7848600" cy="7017306"/>
          </a:xfrm>
          <a:prstGeom prst="rect">
            <a:avLst/>
          </a:prstGeom>
        </p:spPr>
        <p:txBody>
          <a:bodyPr wrap="square">
            <a:spAutoFit/>
          </a:bodyPr>
          <a:lstStyle/>
          <a:p>
            <a:pPr>
              <a:buFont typeface="Wingdings" pitchFamily="2" charset="2"/>
              <a:buChar char="Ø"/>
            </a:pPr>
            <a:r>
              <a:rPr lang="en-US" sz="2800" dirty="0"/>
              <a:t>Now, when you talk about culture complex, then patriotism is a culture complex. Even in different countries, people adore different sports say for e.g. football.</a:t>
            </a:r>
          </a:p>
          <a:p>
            <a:endParaRPr lang="en-US" sz="2800" dirty="0"/>
          </a:p>
          <a:p>
            <a:pPr>
              <a:buFont typeface="Wingdings" pitchFamily="2" charset="2"/>
              <a:buChar char="Ø"/>
            </a:pPr>
            <a:r>
              <a:rPr lang="en-US" sz="2800" dirty="0"/>
              <a:t>Now, when different nations plays football. In different countries, they have their own culture around football and they pass it from one generation to another.</a:t>
            </a:r>
          </a:p>
          <a:p>
            <a:pPr>
              <a:buFont typeface="Wingdings" pitchFamily="2" charset="2"/>
              <a:buChar char="Ø"/>
            </a:pPr>
            <a:endParaRPr lang="en-US" dirty="0"/>
          </a:p>
          <a:p>
            <a:pPr>
              <a:buFont typeface="Wingdings" pitchFamily="2" charset="2"/>
              <a:buChar char="Ø"/>
            </a:pPr>
            <a:endParaRPr lang="en-US" dirty="0"/>
          </a:p>
          <a:p>
            <a:pPr>
              <a:buFont typeface="Wingdings" pitchFamily="2" charset="2"/>
              <a:buChar char="Ø"/>
            </a:pPr>
            <a:endParaRPr lang="en-US" dirty="0"/>
          </a:p>
          <a:p>
            <a:pPr>
              <a:buFont typeface="Wingdings" pitchFamily="2" charset="2"/>
              <a:buChar char="Ø"/>
            </a:pPr>
            <a:endParaRPr lang="en-US" dirty="0"/>
          </a:p>
          <a:p>
            <a:pPr>
              <a:buFont typeface="Wingdings" pitchFamily="2" charset="2"/>
              <a:buChar char="Ø"/>
            </a:pPr>
            <a:endParaRPr lang="en-US" dirty="0"/>
          </a:p>
          <a:p>
            <a:pPr>
              <a:buFont typeface="Wingdings" pitchFamily="2" charset="2"/>
              <a:buChar char="Ø"/>
            </a:pPr>
            <a:endParaRPr lang="en-US" dirty="0"/>
          </a:p>
          <a:p>
            <a:pPr>
              <a:buFont typeface="Wingdings" pitchFamily="2" charset="2"/>
              <a:buChar char="Ø"/>
            </a:pPr>
            <a:endParaRPr lang="en-US" dirty="0"/>
          </a:p>
          <a:p>
            <a:pPr>
              <a:buFont typeface="Wingdings" pitchFamily="2" charset="2"/>
              <a:buChar char="Ø"/>
            </a:pPr>
            <a:endParaRPr lang="en-US" dirty="0"/>
          </a:p>
          <a:p>
            <a:pPr>
              <a:buFont typeface="Wingdings" pitchFamily="2" charset="2"/>
              <a:buChar char="Ø"/>
            </a:pPr>
            <a:endParaRPr lang="en-US" dirty="0"/>
          </a:p>
          <a:p>
            <a:pPr>
              <a:buFont typeface="Wingdings" pitchFamily="2" charset="2"/>
              <a:buChar char="Ø"/>
            </a:pPr>
            <a:endParaRPr lang="en-US" dirty="0"/>
          </a:p>
          <a:p>
            <a:pPr>
              <a:buFont typeface="Wingdings" pitchFamily="2" charset="2"/>
              <a:buChar char="Ø"/>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62000"/>
            <a:ext cx="7696200" cy="4185761"/>
          </a:xfrm>
          <a:prstGeom prst="rect">
            <a:avLst/>
          </a:prstGeom>
        </p:spPr>
        <p:txBody>
          <a:bodyPr wrap="square">
            <a:spAutoFit/>
          </a:bodyPr>
          <a:lstStyle/>
          <a:p>
            <a:pPr>
              <a:buFont typeface="Wingdings" pitchFamily="2" charset="2"/>
              <a:buChar char="Ø"/>
            </a:pPr>
            <a:r>
              <a:rPr lang="en-US" sz="2800" dirty="0"/>
              <a:t>Now, when the game of football is played internationally, you find certain rules which every countries follow to play the game of cricket. The rules which is common to all culture traits is a culture complex.</a:t>
            </a:r>
          </a:p>
          <a:p>
            <a:pPr>
              <a:buFont typeface="Wingdings" pitchFamily="2" charset="2"/>
              <a:buChar char="Ø"/>
            </a:pPr>
            <a:endParaRPr lang="en-US" dirty="0"/>
          </a:p>
          <a:p>
            <a:pPr>
              <a:buFont typeface="Wingdings" pitchFamily="2" charset="2"/>
              <a:buChar char="Ø"/>
            </a:pPr>
            <a:endParaRPr lang="en-US" dirty="0"/>
          </a:p>
          <a:p>
            <a:pPr>
              <a:buFont typeface="Wingdings" pitchFamily="2" charset="2"/>
              <a:buChar char="Ø"/>
            </a:pPr>
            <a:endParaRPr lang="en-US" dirty="0"/>
          </a:p>
          <a:p>
            <a:pPr>
              <a:buFont typeface="Wingdings" pitchFamily="2" charset="2"/>
              <a:buChar char="Ø"/>
            </a:pPr>
            <a:endParaRPr lang="en-US" dirty="0"/>
          </a:p>
          <a:p>
            <a:pPr>
              <a:buFont typeface="Wingdings" pitchFamily="2" charset="2"/>
              <a:buChar char="Ø"/>
            </a:pPr>
            <a:endParaRPr lang="en-US" dirty="0"/>
          </a:p>
          <a:p>
            <a:pPr>
              <a:buFont typeface="Wingdings" pitchFamily="2" charset="2"/>
              <a:buChar char="Ø"/>
            </a:pPr>
            <a:endParaRPr lang="en-US" dirty="0"/>
          </a:p>
          <a:p>
            <a:pPr>
              <a:buFont typeface="Wingdings" pitchFamily="2" charset="2"/>
              <a:buChar char="Ø"/>
            </a:pPr>
            <a:endParaRPr lang="en-US" dirty="0"/>
          </a:p>
        </p:txBody>
      </p:sp>
      <p:sp>
        <p:nvSpPr>
          <p:cNvPr id="3" name="Rectangle 2"/>
          <p:cNvSpPr/>
          <p:nvPr/>
        </p:nvSpPr>
        <p:spPr>
          <a:xfrm>
            <a:off x="228600" y="3429000"/>
            <a:ext cx="7086600" cy="954107"/>
          </a:xfrm>
          <a:prstGeom prst="rect">
            <a:avLst/>
          </a:prstGeom>
        </p:spPr>
        <p:txBody>
          <a:bodyPr wrap="square">
            <a:spAutoFit/>
          </a:bodyPr>
          <a:lstStyle/>
          <a:p>
            <a:pPr>
              <a:buFont typeface="Wingdings" pitchFamily="2" charset="2"/>
              <a:buChar char="Ø"/>
            </a:pPr>
            <a:r>
              <a:rPr lang="en-US" sz="2800" dirty="0"/>
              <a:t>Culture complex is a one common traits among all different culture traits.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457200"/>
            <a:ext cx="7772400" cy="3662541"/>
          </a:xfrm>
          <a:prstGeom prst="rect">
            <a:avLst/>
          </a:prstGeom>
        </p:spPr>
        <p:txBody>
          <a:bodyPr wrap="square">
            <a:spAutoFit/>
          </a:bodyPr>
          <a:lstStyle/>
          <a:p>
            <a:pPr>
              <a:buFont typeface="Wingdings" pitchFamily="2" charset="2"/>
              <a:buChar char="Ø"/>
            </a:pPr>
            <a:r>
              <a:rPr lang="en-US" sz="4000" dirty="0">
                <a:solidFill>
                  <a:schemeClr val="tx2"/>
                </a:solidFill>
              </a:rPr>
              <a:t>Cultural Pattern</a:t>
            </a:r>
          </a:p>
          <a:p>
            <a:endParaRPr lang="en-US" dirty="0"/>
          </a:p>
          <a:p>
            <a:pPr>
              <a:buFont typeface="Wingdings" pitchFamily="2" charset="2"/>
              <a:buChar char="Ø"/>
            </a:pPr>
            <a:r>
              <a:rPr lang="en-US" sz="2800" dirty="0"/>
              <a:t>Members of a culture generally have a preferred set of responses to the world.  </a:t>
            </a:r>
          </a:p>
          <a:p>
            <a:endParaRPr lang="en-US" sz="2800" dirty="0"/>
          </a:p>
          <a:p>
            <a:endParaRPr lang="en-US" dirty="0"/>
          </a:p>
          <a:p>
            <a:endParaRPr lang="en-US" dirty="0"/>
          </a:p>
          <a:p>
            <a:endParaRPr lang="en-US" dirty="0"/>
          </a:p>
          <a:p>
            <a:endParaRPr lang="en-US" dirty="0"/>
          </a:p>
          <a:p>
            <a:endParaRPr lang="en-US" dirty="0"/>
          </a:p>
        </p:txBody>
      </p:sp>
      <p:sp>
        <p:nvSpPr>
          <p:cNvPr id="3" name="Rectangle 2"/>
          <p:cNvSpPr/>
          <p:nvPr/>
        </p:nvSpPr>
        <p:spPr>
          <a:xfrm>
            <a:off x="2514600" y="4648200"/>
            <a:ext cx="4572000" cy="369332"/>
          </a:xfrm>
          <a:prstGeom prst="rect">
            <a:avLst/>
          </a:prstGeom>
        </p:spPr>
        <p:txBody>
          <a:bodyPr>
            <a:spAutoFit/>
          </a:bodyPr>
          <a:lstStyle/>
          <a:p>
            <a:r>
              <a:rPr lang="en-US" dirty="0"/>
              <a:t>•</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282</TotalTime>
  <Words>679</Words>
  <Application>Microsoft Office PowerPoint</Application>
  <PresentationFormat>On-screen Show (4:3)</PresentationFormat>
  <Paragraphs>183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Opulent</vt:lpstr>
      <vt:lpstr>Elementary concepts of culture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ISHAQ A MIAN</dc:creator>
  <cp:lastModifiedBy>Windows User</cp:lastModifiedBy>
  <cp:revision>148</cp:revision>
  <dcterms:created xsi:type="dcterms:W3CDTF">2019-09-29T22:31:21Z</dcterms:created>
  <dcterms:modified xsi:type="dcterms:W3CDTF">2020-04-08T12:12:47Z</dcterms:modified>
</cp:coreProperties>
</file>