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6" r:id="rId8"/>
    <p:sldId id="267" r:id="rId9"/>
    <p:sldId id="268" r:id="rId10"/>
    <p:sldId id="271" r:id="rId11"/>
    <p:sldId id="272" r:id="rId12"/>
    <p:sldId id="273" r:id="rId13"/>
    <p:sldId id="274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41CD-B1BE-4BFF-BFF4-4AB3609F4E8D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F30B1B-CF1E-47C0-B941-4B4E3BEAFB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41CD-B1BE-4BFF-BFF4-4AB3609F4E8D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0B1B-CF1E-47C0-B941-4B4E3BEAFB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41CD-B1BE-4BFF-BFF4-4AB3609F4E8D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0B1B-CF1E-47C0-B941-4B4E3BEAFB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41CD-B1BE-4BFF-BFF4-4AB3609F4E8D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F30B1B-CF1E-47C0-B941-4B4E3BEAFB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41CD-B1BE-4BFF-BFF4-4AB3609F4E8D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0B1B-CF1E-47C0-B941-4B4E3BEAFB7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41CD-B1BE-4BFF-BFF4-4AB3609F4E8D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0B1B-CF1E-47C0-B941-4B4E3BEAFB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41CD-B1BE-4BFF-BFF4-4AB3609F4E8D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F30B1B-CF1E-47C0-B941-4B4E3BEAFB7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41CD-B1BE-4BFF-BFF4-4AB3609F4E8D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0B1B-CF1E-47C0-B941-4B4E3BEAFB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41CD-B1BE-4BFF-BFF4-4AB3609F4E8D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0B1B-CF1E-47C0-B941-4B4E3BEAFB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41CD-B1BE-4BFF-BFF4-4AB3609F4E8D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0B1B-CF1E-47C0-B941-4B4E3BEAFB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41CD-B1BE-4BFF-BFF4-4AB3609F4E8D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0B1B-CF1E-47C0-B941-4B4E3BEAFB73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8041CD-B1BE-4BFF-BFF4-4AB3609F4E8D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F30B1B-CF1E-47C0-B941-4B4E3BEAFB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hacton.org/cms/lib/PA01000176/Centricity/Domain/125/Ch.%201%20and%202%20The%20Seven%20Elements%20of%20%20Culture%20updated.ppt" TargetMode="External"/><Relationship Id="rId7" Type="http://schemas.openxmlformats.org/officeDocument/2006/relationships/hyperlink" Target="https://2012books.lardbucket.org/books/sociology-brief-edition-v1.1/s05-02-the-elements-of-culture.html" TargetMode="External"/><Relationship Id="rId2" Type="http://schemas.openxmlformats.org/officeDocument/2006/relationships/hyperlink" Target="https://courses.lumenlearning.com/sociology/chapter/elements-of-cultu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ociologygroup.com/elements-of-culture-basic-elements-of-culture/" TargetMode="External"/><Relationship Id="rId5" Type="http://schemas.openxmlformats.org/officeDocument/2006/relationships/hyperlink" Target="https://www.researchgate.net/publication/259692390_Sociological_concepts_of_culture_and_identity" TargetMode="External"/><Relationship Id="rId4" Type="http://schemas.openxmlformats.org/officeDocument/2006/relationships/hyperlink" Target="http://www.csub.edu/~rmejia3/Culture%20and%20Society.pp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09121"/>
            <a:ext cx="8458200" cy="1872208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Bahnschrift SemiBold Condensed" pitchFamily="34" charset="0"/>
              </a:rPr>
              <a:t>Culture and its elements in a PAKISTANI Community</a:t>
            </a:r>
            <a:endParaRPr lang="en-GB" sz="4000" dirty="0">
              <a:latin typeface="Bahnschrift SemiBold Condense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09120"/>
            <a:ext cx="8458200" cy="1944216"/>
          </a:xfrm>
        </p:spPr>
        <p:txBody>
          <a:bodyPr>
            <a:normAutofit/>
          </a:bodyPr>
          <a:lstStyle/>
          <a:p>
            <a:pPr algn="ctr"/>
            <a:endParaRPr lang="en-GB" b="1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Dresses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Pakistani culture is rich in variety of dresses.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These dresses are colourful, prominent and give attractive  look during national fairs and festivals.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6992"/>
            <a:ext cx="3818384" cy="331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396044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6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Religious festivals</a:t>
            </a:r>
          </a:p>
          <a:p>
            <a:pPr marL="0" indent="0">
              <a:buNone/>
            </a:pPr>
            <a:r>
              <a:rPr lang="en-GB" sz="2800" dirty="0" smtClean="0"/>
              <a:t>Muslim religious festivals are celebrated according to Islamic calendar.</a:t>
            </a:r>
          </a:p>
          <a:p>
            <a:pPr marL="0" indent="0">
              <a:buNone/>
            </a:pPr>
            <a:r>
              <a:rPr lang="en-GB" sz="2800" dirty="0" smtClean="0"/>
              <a:t>Some main festivals celebrated in Pakistan are: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err="1" smtClean="0"/>
              <a:t>Eid.ul.Azha</a:t>
            </a:r>
            <a:endParaRPr lang="en-GB" sz="2800" dirty="0" smtClean="0"/>
          </a:p>
          <a:p>
            <a:pPr>
              <a:buFont typeface="Wingdings" pitchFamily="2" charset="2"/>
              <a:buChar char="§"/>
            </a:pPr>
            <a:r>
              <a:rPr lang="en-GB" sz="2800" dirty="0" err="1" smtClean="0"/>
              <a:t>Eid.ul.Fitr</a:t>
            </a:r>
            <a:endParaRPr lang="en-GB" sz="2800" dirty="0"/>
          </a:p>
          <a:p>
            <a:pPr>
              <a:buFont typeface="Wingdings" pitchFamily="2" charset="2"/>
              <a:buChar char="§"/>
            </a:pPr>
            <a:r>
              <a:rPr lang="en-GB" sz="2800" dirty="0" err="1" smtClean="0"/>
              <a:t>Milad.un.Nabi</a:t>
            </a:r>
            <a:endParaRPr lang="en-GB" sz="2800" dirty="0" smtClean="0"/>
          </a:p>
          <a:p>
            <a:pPr>
              <a:buFont typeface="Wingdings" pitchFamily="2" charset="2"/>
              <a:buChar char="§"/>
            </a:pPr>
            <a:r>
              <a:rPr lang="en-GB" sz="2800" dirty="0" err="1" smtClean="0"/>
              <a:t>Shab.e.Baraat</a:t>
            </a:r>
            <a:endParaRPr lang="en-GB" sz="2800" dirty="0" smtClean="0"/>
          </a:p>
          <a:p>
            <a:pPr>
              <a:buFont typeface="Wingdings" pitchFamily="2" charset="2"/>
              <a:buChar char="§"/>
            </a:pPr>
            <a:r>
              <a:rPr lang="en-GB" sz="2800" dirty="0" err="1" smtClean="0"/>
              <a:t>Shab.e.Qadar</a:t>
            </a:r>
            <a:endParaRPr lang="en-GB" sz="2800" dirty="0" smtClean="0"/>
          </a:p>
          <a:p>
            <a:pPr>
              <a:buFont typeface="Wingdings" pitchFamily="2" charset="2"/>
              <a:buChar char="§"/>
            </a:pPr>
            <a:r>
              <a:rPr lang="en-GB" sz="2800" dirty="0" err="1" smtClean="0"/>
              <a:t>Youm.e.Aashura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National festivals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Independence day (August, 14)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Defence day (September, 6)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Pakistan day (March, 23)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Air force day (September, 7)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err="1" smtClean="0"/>
              <a:t>Iqbal</a:t>
            </a:r>
            <a:r>
              <a:rPr lang="en-GB" sz="2800" dirty="0" smtClean="0"/>
              <a:t> day (November,9)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err="1" smtClean="0"/>
              <a:t>Quaid.e.Azam</a:t>
            </a:r>
            <a:r>
              <a:rPr lang="en-GB" sz="2800" dirty="0" smtClean="0"/>
              <a:t> birthday (</a:t>
            </a:r>
            <a:r>
              <a:rPr lang="en-GB" sz="2800" dirty="0"/>
              <a:t>D</a:t>
            </a:r>
            <a:r>
              <a:rPr lang="en-GB" sz="2800" dirty="0" smtClean="0"/>
              <a:t>ecember, 25)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746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12088" cy="547260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Conclusion</a:t>
            </a:r>
          </a:p>
          <a:p>
            <a:pPr marL="0" indent="0">
              <a:buNone/>
            </a:pPr>
            <a:r>
              <a:rPr lang="en-GB" sz="2800" dirty="0" smtClean="0"/>
              <a:t>Islam has described the rights and duties of every individual even in drinking, eating and dressing.</a:t>
            </a:r>
          </a:p>
          <a:p>
            <a:pPr marL="0" indent="0">
              <a:buNone/>
            </a:pPr>
            <a:r>
              <a:rPr lang="en-GB" sz="2800" dirty="0" smtClean="0"/>
              <a:t>We have to observe certain rules prescribed by Islam.</a:t>
            </a:r>
          </a:p>
          <a:p>
            <a:pPr marL="0" indent="0">
              <a:buNone/>
            </a:pPr>
            <a:r>
              <a:rPr lang="en-GB" sz="2800" dirty="0" smtClean="0"/>
              <a:t>So it may be said that Pakistani culture represents the true picture of Islamic culture.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891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u="sng" dirty="0">
                <a:hlinkClick r:id="rId2"/>
              </a:rPr>
              <a:t>https://</a:t>
            </a:r>
            <a:r>
              <a:rPr lang="en-GB" sz="2400" i="1" u="sng" dirty="0">
                <a:hlinkClick r:id="rId2"/>
              </a:rPr>
              <a:t>courses.lumenlearning</a:t>
            </a:r>
            <a:r>
              <a:rPr lang="en-GB" sz="2400" u="sng" dirty="0">
                <a:hlinkClick r:id="rId2"/>
              </a:rPr>
              <a:t>.com 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u="sng" dirty="0">
                <a:hlinkClick r:id="rId3"/>
              </a:rPr>
              <a:t>www.</a:t>
            </a:r>
            <a:r>
              <a:rPr lang="en-GB" sz="2400" i="1" u="sng" dirty="0">
                <a:hlinkClick r:id="rId3"/>
              </a:rPr>
              <a:t>methacton</a:t>
            </a:r>
            <a:r>
              <a:rPr lang="en-GB" sz="2400" u="sng" dirty="0">
                <a:hlinkClick r:id="rId3"/>
              </a:rPr>
              <a:t>.org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u="sng" dirty="0">
                <a:hlinkClick r:id="rId4"/>
              </a:rPr>
              <a:t>www.</a:t>
            </a:r>
            <a:r>
              <a:rPr lang="en-GB" sz="2400" i="1" u="sng" dirty="0">
                <a:hlinkClick r:id="rId4"/>
              </a:rPr>
              <a:t>csub.</a:t>
            </a:r>
            <a:r>
              <a:rPr lang="en-GB" sz="2400" u="sng" dirty="0">
                <a:hlinkClick r:id="rId4"/>
              </a:rPr>
              <a:t>edu 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u="sng" dirty="0">
                <a:hlinkClick r:id="rId5"/>
              </a:rPr>
              <a:t>https://</a:t>
            </a:r>
            <a:r>
              <a:rPr lang="en-GB" sz="2400" i="1" u="sng" dirty="0">
                <a:hlinkClick r:id="rId5"/>
              </a:rPr>
              <a:t>www.researchgate</a:t>
            </a:r>
            <a:r>
              <a:rPr lang="en-GB" sz="2400" u="sng" dirty="0">
                <a:hlinkClick r:id="rId5"/>
              </a:rPr>
              <a:t>.net 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Spencer-</a:t>
            </a:r>
            <a:r>
              <a:rPr lang="en-GB" sz="2400" dirty="0" err="1"/>
              <a:t>Oatey</a:t>
            </a:r>
            <a:r>
              <a:rPr lang="en-GB" sz="2400" dirty="0"/>
              <a:t>, H. (</a:t>
            </a:r>
            <a:r>
              <a:rPr lang="en-GB" sz="2400" dirty="0" smtClean="0"/>
              <a:t>2012);</a:t>
            </a:r>
            <a:r>
              <a:rPr lang="en-GB" sz="2400" i="1" dirty="0" smtClean="0"/>
              <a:t>What </a:t>
            </a:r>
            <a:r>
              <a:rPr lang="en-GB" sz="2400" i="1" dirty="0"/>
              <a:t>is Culture? A Compilation of Quotations </a:t>
            </a:r>
            <a:endParaRPr lang="en-GB" sz="2400" i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i="1" u="sng" dirty="0">
                <a:solidFill>
                  <a:srgbClr val="006621"/>
                </a:solidFill>
                <a:latin typeface="arial"/>
                <a:hlinkClick r:id="rId6"/>
              </a:rPr>
              <a:t>https://www.sociologygroup.com</a:t>
            </a:r>
            <a:endParaRPr lang="en-GB" sz="2400" i="1" u="sng" dirty="0">
              <a:solidFill>
                <a:srgbClr val="660099"/>
              </a:solidFill>
              <a:latin typeface="arial"/>
              <a:hlinkClick r:id="rId6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i="1" u="sng" dirty="0">
                <a:solidFill>
                  <a:srgbClr val="006621"/>
                </a:solidFill>
                <a:latin typeface="arial"/>
                <a:hlinkClick r:id="rId7"/>
              </a:rPr>
              <a:t>https://2012books.lardbucket.org › books › sociology-brief-edition-v1.1</a:t>
            </a:r>
            <a:endParaRPr lang="en-GB" sz="2400" i="1" u="sng" dirty="0">
              <a:solidFill>
                <a:srgbClr val="660099"/>
              </a:solidFill>
              <a:latin typeface="arial"/>
              <a:hlinkClick r:id="rId7"/>
            </a:endParaRPr>
          </a:p>
          <a:p>
            <a:pPr marL="0" indent="0">
              <a:buNone/>
            </a:pPr>
            <a:r>
              <a:rPr lang="en-GB" sz="2400" i="1" u="sng" dirty="0">
                <a:solidFill>
                  <a:srgbClr val="545454"/>
                </a:solidFill>
                <a:latin typeface="arial"/>
              </a:rPr>
              <a:t/>
            </a:r>
            <a:br>
              <a:rPr lang="en-GB" sz="2400" i="1" u="sng" dirty="0">
                <a:solidFill>
                  <a:srgbClr val="545454"/>
                </a:solidFill>
                <a:latin typeface="arial"/>
              </a:rPr>
            </a:br>
            <a:endParaRPr lang="en-GB" sz="2400" i="1" u="sng" dirty="0"/>
          </a:p>
        </p:txBody>
      </p:sp>
    </p:spTree>
    <p:extLst>
      <p:ext uri="{BB962C8B-B14F-4D97-AF65-F5344CB8AC3E}">
        <p14:creationId xmlns:p14="http://schemas.microsoft.com/office/powerpoint/2010/main" val="31393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0486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8" y="3789040"/>
            <a:ext cx="8764129" cy="28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sz="2800" dirty="0" smtClean="0"/>
              <a:t>Culture is derived from </a:t>
            </a:r>
            <a:r>
              <a:rPr lang="en-GB" sz="2800" dirty="0"/>
              <a:t>L</a:t>
            </a:r>
            <a:r>
              <a:rPr lang="en-GB" sz="2800" dirty="0" smtClean="0"/>
              <a:t>atin word ‘’</a:t>
            </a:r>
            <a:r>
              <a:rPr lang="en-GB" sz="2800" dirty="0" err="1" smtClean="0"/>
              <a:t>Cultura</a:t>
            </a:r>
            <a:r>
              <a:rPr lang="en-GB" sz="2800" dirty="0" smtClean="0"/>
              <a:t>’’ which means to ‘’Grow or to civilize’'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800" dirty="0" smtClean="0"/>
              <a:t>Culture is a system of knowledge shared by relatively a large group of people.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800" dirty="0" smtClean="0"/>
              <a:t>Culture is a learned behaviour of a society or a sub-group.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800" dirty="0" smtClean="0"/>
              <a:t>Reflects the values of a society.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800" dirty="0" smtClean="0"/>
              <a:t>It defines complete behaviour of human beliefs and behaviour.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143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384376" cy="5328592"/>
          </a:xfrm>
        </p:spPr>
      </p:pic>
      <p:sp>
        <p:nvSpPr>
          <p:cNvPr id="5" name="Rectangle 4"/>
          <p:cNvSpPr/>
          <p:nvPr/>
        </p:nvSpPr>
        <p:spPr>
          <a:xfrm>
            <a:off x="3779912" y="1340768"/>
            <a:ext cx="5184576" cy="519213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1700808"/>
            <a:ext cx="3528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According to Edwards Taylor,</a:t>
            </a:r>
          </a:p>
          <a:p>
            <a:r>
              <a:rPr lang="en-GB" sz="2800" b="1" i="1" dirty="0" smtClean="0"/>
              <a:t>Culture is that complex whole that includes knowledge, Beliefs, Law, Art, Customs, and any other capabilities and habits acquired by man as a member of a society.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36659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4E3B30"/>
                </a:solidFill>
              </a:rPr>
              <a:t>ELEMENTS OF PAKISTANI CULTURE</a:t>
            </a:r>
          </a:p>
          <a:p>
            <a:pPr marL="0" indent="0">
              <a:buNone/>
            </a:pPr>
            <a:endParaRPr lang="en-GB" b="1" dirty="0" smtClean="0">
              <a:solidFill>
                <a:srgbClr val="4E3B30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4E3B30"/>
                </a:solidFill>
              </a:rPr>
              <a:t>Pakistani culture has the following characteristics: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4E3B30"/>
                </a:solidFill>
              </a:rPr>
              <a:t>Islamic values 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4E3B30"/>
                </a:solidFill>
              </a:rPr>
              <a:t>Languages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4E3B30"/>
                </a:solidFill>
              </a:rPr>
              <a:t>Mixed culture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4E3B30"/>
                </a:solidFill>
              </a:rPr>
              <a:t>Food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4E3B30"/>
                </a:solidFill>
              </a:rPr>
              <a:t>Variety of dresses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4E3B30"/>
                </a:solidFill>
              </a:rPr>
              <a:t>Religious festivals</a:t>
            </a:r>
          </a:p>
          <a:p>
            <a:pPr marL="0" indent="0">
              <a:buNone/>
            </a:pPr>
            <a:endParaRPr lang="en-GB" sz="2800" dirty="0" smtClean="0">
              <a:solidFill>
                <a:srgbClr val="4E3B30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Islamic values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Majority of population comprises of </a:t>
            </a:r>
            <a:r>
              <a:rPr lang="en-GB" sz="2800" dirty="0" err="1" smtClean="0"/>
              <a:t>muslims</a:t>
            </a:r>
            <a:r>
              <a:rPr lang="en-GB" sz="2800" dirty="0" smtClean="0"/>
              <a:t> and follow teachings of Islam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Belief in one Allah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Prophet hood of </a:t>
            </a:r>
            <a:r>
              <a:rPr lang="en-GB" sz="2800" dirty="0" err="1" smtClean="0"/>
              <a:t>Hazrat</a:t>
            </a:r>
            <a:r>
              <a:rPr lang="en-GB" sz="2800" dirty="0" smtClean="0"/>
              <a:t> Muhammad(P.B.U.H)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Brotherhood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Equality and social justice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Islam is religion of peace and patience.</a:t>
            </a:r>
          </a:p>
          <a:p>
            <a:pPr>
              <a:buFont typeface="Wingdings" pitchFamily="2" charset="2"/>
              <a:buChar char="§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484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National and Regional languages</a:t>
            </a:r>
          </a:p>
          <a:p>
            <a:pPr marL="0" indent="0">
              <a:buNone/>
            </a:pPr>
            <a:r>
              <a:rPr lang="en-GB" sz="2800" dirty="0" smtClean="0"/>
              <a:t>A number of languages are spoken in Pakistan</a:t>
            </a:r>
          </a:p>
          <a:p>
            <a:pPr marL="0" indent="0">
              <a:buNone/>
            </a:pPr>
            <a:r>
              <a:rPr lang="en-GB" sz="2800" dirty="0" smtClean="0"/>
              <a:t>National language: Urdu</a:t>
            </a:r>
          </a:p>
          <a:p>
            <a:pPr marL="0" indent="0">
              <a:buNone/>
            </a:pPr>
            <a:r>
              <a:rPr lang="en-GB" sz="2800" dirty="0" smtClean="0"/>
              <a:t>Regional languages: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Punjabi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/>
              <a:t>P</a:t>
            </a:r>
            <a:r>
              <a:rPr lang="en-GB" sz="2800" dirty="0" smtClean="0"/>
              <a:t>ashto</a:t>
            </a:r>
            <a:endParaRPr lang="en-GB" sz="2800" dirty="0"/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Sindhi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err="1" smtClean="0"/>
              <a:t>Balochi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7030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MIXED CULTURE</a:t>
            </a:r>
          </a:p>
          <a:p>
            <a:pPr marL="0" indent="0">
              <a:buNone/>
            </a:pPr>
            <a:r>
              <a:rPr lang="en-GB" sz="2800" dirty="0" smtClean="0"/>
              <a:t>People entered the sub-continent from Iran, Turkey, Saudi Arabia, Iraq etc. and adopted the sea route to reach the soil of sub-continent.</a:t>
            </a:r>
          </a:p>
          <a:p>
            <a:pPr marL="0" indent="0">
              <a:buNone/>
            </a:pPr>
            <a:r>
              <a:rPr lang="en-GB" sz="2800" dirty="0" smtClean="0"/>
              <a:t>They brought their traditions, customs, festivals and way of life. </a:t>
            </a:r>
          </a:p>
          <a:p>
            <a:pPr marL="0" indent="0">
              <a:buNone/>
            </a:pPr>
            <a:r>
              <a:rPr lang="en-GB" sz="2800" dirty="0" smtClean="0"/>
              <a:t>The local culture mixed with the culture of new arrivals created a multi-coloured culture on the soil of Pakistan.</a:t>
            </a:r>
          </a:p>
        </p:txBody>
      </p:sp>
    </p:spTree>
    <p:extLst>
      <p:ext uri="{BB962C8B-B14F-4D97-AF65-F5344CB8AC3E}">
        <p14:creationId xmlns:p14="http://schemas.microsoft.com/office/powerpoint/2010/main" val="42840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1208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Food</a:t>
            </a:r>
          </a:p>
          <a:p>
            <a:pPr marL="0" indent="0">
              <a:buNone/>
            </a:pPr>
            <a:r>
              <a:rPr lang="en-GB" sz="2800" dirty="0" smtClean="0"/>
              <a:t>Due to regional and climate variations in Pakistan, variety of food is available in Pakistan</a:t>
            </a:r>
          </a:p>
          <a:p>
            <a:pPr>
              <a:buFont typeface="Wingdings" pitchFamily="2" charset="2"/>
              <a:buChar char="§"/>
            </a:pPr>
            <a:r>
              <a:rPr lang="en-GB" sz="2800" b="1" dirty="0" smtClean="0"/>
              <a:t>Punjab</a:t>
            </a:r>
            <a:r>
              <a:rPr lang="en-GB" sz="2800" dirty="0" smtClean="0"/>
              <a:t>: </a:t>
            </a:r>
            <a:r>
              <a:rPr lang="en-GB" sz="2800" dirty="0" err="1" smtClean="0"/>
              <a:t>Paratha</a:t>
            </a:r>
            <a:r>
              <a:rPr lang="en-GB" sz="2800" dirty="0" smtClean="0"/>
              <a:t>, </a:t>
            </a:r>
            <a:r>
              <a:rPr lang="en-GB" sz="2800" dirty="0" err="1" smtClean="0"/>
              <a:t>Makkan</a:t>
            </a:r>
            <a:r>
              <a:rPr lang="en-GB" sz="2800" dirty="0" smtClean="0"/>
              <a:t>, </a:t>
            </a:r>
            <a:r>
              <a:rPr lang="en-GB" sz="2800" dirty="0" err="1" smtClean="0"/>
              <a:t>Lassi</a:t>
            </a:r>
            <a:r>
              <a:rPr lang="en-GB" sz="2800" dirty="0" smtClean="0"/>
              <a:t> etc.</a:t>
            </a:r>
          </a:p>
          <a:p>
            <a:pPr>
              <a:buFont typeface="Wingdings" pitchFamily="2" charset="2"/>
              <a:buChar char="§"/>
            </a:pPr>
            <a:r>
              <a:rPr lang="en-GB" sz="2800" b="1" dirty="0" smtClean="0"/>
              <a:t>Sindh:</a:t>
            </a:r>
            <a:r>
              <a:rPr lang="en-GB" sz="2800" dirty="0" smtClean="0"/>
              <a:t> Fish, Sea foods</a:t>
            </a:r>
          </a:p>
          <a:p>
            <a:pPr>
              <a:buFont typeface="Wingdings" pitchFamily="2" charset="2"/>
              <a:buChar char="§"/>
            </a:pPr>
            <a:r>
              <a:rPr lang="en-GB" sz="2800" b="1" dirty="0" smtClean="0"/>
              <a:t>KP:</a:t>
            </a:r>
            <a:r>
              <a:rPr lang="en-GB" sz="2800" dirty="0" smtClean="0"/>
              <a:t> </a:t>
            </a:r>
            <a:r>
              <a:rPr lang="en-GB" sz="2800" dirty="0" err="1" smtClean="0"/>
              <a:t>Sajji</a:t>
            </a:r>
            <a:r>
              <a:rPr lang="en-GB" sz="2800" dirty="0" smtClean="0"/>
              <a:t>, </a:t>
            </a:r>
            <a:r>
              <a:rPr lang="en-GB" sz="2800" dirty="0" err="1" smtClean="0"/>
              <a:t>Chapli</a:t>
            </a:r>
            <a:r>
              <a:rPr lang="en-GB" sz="2800" dirty="0" smtClean="0"/>
              <a:t> </a:t>
            </a:r>
            <a:r>
              <a:rPr lang="en-GB" sz="2800" dirty="0" err="1" smtClean="0"/>
              <a:t>kabab</a:t>
            </a:r>
            <a:r>
              <a:rPr lang="en-GB" sz="2800" dirty="0" smtClean="0"/>
              <a:t>, </a:t>
            </a:r>
            <a:r>
              <a:rPr lang="en-GB" sz="2800" dirty="0" err="1" smtClean="0"/>
              <a:t>karhaahi</a:t>
            </a:r>
            <a:r>
              <a:rPr lang="en-GB" sz="28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GB" sz="2800" b="1" dirty="0" err="1" smtClean="0"/>
              <a:t>Balochistan</a:t>
            </a:r>
            <a:r>
              <a:rPr lang="en-GB" sz="2800" dirty="0" smtClean="0"/>
              <a:t>: Dry fruits, Dates, Pulses etc.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25144"/>
            <a:ext cx="2808312" cy="1940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91" y="4725144"/>
            <a:ext cx="2863877" cy="195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25144"/>
            <a:ext cx="2664296" cy="19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5544616"/>
          </a:xfrm>
        </p:spPr>
        <p:txBody>
          <a:bodyPr>
            <a:normAutofit/>
          </a:bodyPr>
          <a:lstStyle/>
          <a:p>
            <a:pPr marL="0" lvl="0" indent="0">
              <a:buClr>
                <a:srgbClr val="F0A22E"/>
              </a:buClr>
              <a:buNone/>
            </a:pPr>
            <a:r>
              <a:rPr lang="en-GB" sz="2800" b="1" dirty="0" smtClean="0"/>
              <a:t>Rich Literature</a:t>
            </a:r>
          </a:p>
          <a:p>
            <a:pPr lvl="0">
              <a:buClr>
                <a:srgbClr val="F0A22E"/>
              </a:buClr>
              <a:buFont typeface="Wingdings" pitchFamily="2" charset="2"/>
              <a:buChar char="§"/>
            </a:pPr>
            <a:r>
              <a:rPr lang="en-GB" sz="2800" dirty="0" smtClean="0"/>
              <a:t>Pakistani culture is rich in the literature of</a:t>
            </a:r>
          </a:p>
          <a:p>
            <a:pPr lvl="0">
              <a:buClr>
                <a:srgbClr val="F0A22E"/>
              </a:buClr>
              <a:buFont typeface="Wingdings" pitchFamily="2" charset="2"/>
              <a:buChar char="§"/>
            </a:pPr>
            <a:r>
              <a:rPr lang="en-GB" sz="2800" dirty="0" smtClean="0"/>
              <a:t>Urdu</a:t>
            </a:r>
          </a:p>
          <a:p>
            <a:pPr lvl="0">
              <a:buClr>
                <a:srgbClr val="F0A22E"/>
              </a:buClr>
              <a:buFont typeface="Wingdings" pitchFamily="2" charset="2"/>
              <a:buChar char="§"/>
            </a:pPr>
            <a:r>
              <a:rPr lang="en-GB" sz="2800" dirty="0" err="1" smtClean="0"/>
              <a:t>punjabi</a:t>
            </a:r>
            <a:endParaRPr lang="en-GB" sz="2800" dirty="0" smtClean="0"/>
          </a:p>
          <a:p>
            <a:pPr lvl="0">
              <a:buClr>
                <a:srgbClr val="F0A22E"/>
              </a:buClr>
              <a:buFont typeface="Wingdings" pitchFamily="2" charset="2"/>
              <a:buChar char="§"/>
            </a:pPr>
            <a:r>
              <a:rPr lang="en-GB" sz="2800" dirty="0" smtClean="0"/>
              <a:t>Sindhi</a:t>
            </a:r>
          </a:p>
          <a:p>
            <a:pPr lvl="0">
              <a:buClr>
                <a:srgbClr val="F0A22E"/>
              </a:buClr>
              <a:buFont typeface="Wingdings" pitchFamily="2" charset="2"/>
              <a:buChar char="§"/>
            </a:pPr>
            <a:r>
              <a:rPr lang="en-GB" sz="2800" dirty="0" err="1" smtClean="0"/>
              <a:t>Balochi</a:t>
            </a:r>
            <a:endParaRPr lang="en-GB" sz="2800" dirty="0" smtClean="0"/>
          </a:p>
          <a:p>
            <a:pPr lvl="0">
              <a:buClr>
                <a:srgbClr val="F0A22E"/>
              </a:buClr>
              <a:buFont typeface="Wingdings" pitchFamily="2" charset="2"/>
              <a:buChar char="§"/>
            </a:pPr>
            <a:r>
              <a:rPr lang="en-GB" sz="2800" dirty="0" err="1" smtClean="0"/>
              <a:t>Baruhi</a:t>
            </a:r>
            <a:endParaRPr lang="en-GB" sz="2800" dirty="0" smtClean="0"/>
          </a:p>
          <a:p>
            <a:pPr lvl="0">
              <a:buClr>
                <a:srgbClr val="F0A22E"/>
              </a:buClr>
              <a:buFont typeface="Wingdings" pitchFamily="2" charset="2"/>
              <a:buChar char="§"/>
            </a:pPr>
            <a:r>
              <a:rPr lang="en-GB" sz="2800" dirty="0" smtClean="0"/>
              <a:t>Kashmiri languages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824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5863</TotalTime>
  <Words>464</Words>
  <Application>Microsoft Office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Culture and its elements in a PAKISTANI Community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and elements of a culture</dc:title>
  <dc:creator>Windows User</dc:creator>
  <cp:lastModifiedBy>Windows User</cp:lastModifiedBy>
  <cp:revision>36</cp:revision>
  <dcterms:created xsi:type="dcterms:W3CDTF">2019-09-29T10:46:39Z</dcterms:created>
  <dcterms:modified xsi:type="dcterms:W3CDTF">2020-04-08T12:13:43Z</dcterms:modified>
</cp:coreProperties>
</file>