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9" r:id="rId4"/>
    <p:sldId id="260" r:id="rId5"/>
    <p:sldId id="261" r:id="rId6"/>
    <p:sldId id="262" r:id="rId7"/>
    <p:sldId id="264" r:id="rId8"/>
    <p:sldId id="263" r:id="rId9"/>
    <p:sldId id="265" r:id="rId10"/>
    <p:sldId id="266" r:id="rId11"/>
    <p:sldId id="271" r:id="rId12"/>
    <p:sldId id="267" r:id="rId13"/>
    <p:sldId id="269" r:id="rId14"/>
    <p:sldId id="270" r:id="rId15"/>
    <p:sldId id="273" r:id="rId16"/>
    <p:sldId id="272" r:id="rId17"/>
    <p:sldId id="274" r:id="rId18"/>
    <p:sldId id="275" r:id="rId19"/>
    <p:sldId id="276" r:id="rId20"/>
    <p:sldId id="277" r:id="rId21"/>
    <p:sldId id="278" r:id="rId22"/>
    <p:sldId id="286" r:id="rId23"/>
    <p:sldId id="279" r:id="rId24"/>
    <p:sldId id="287" r:id="rId25"/>
    <p:sldId id="280" r:id="rId26"/>
    <p:sldId id="288" r:id="rId27"/>
    <p:sldId id="289" r:id="rId28"/>
    <p:sldId id="290" r:id="rId29"/>
    <p:sldId id="291" r:id="rId30"/>
    <p:sldId id="281" r:id="rId31"/>
    <p:sldId id="282" r:id="rId32"/>
    <p:sldId id="283" r:id="rId33"/>
    <p:sldId id="284" r:id="rId34"/>
    <p:sldId id="285" r:id="rId35"/>
    <p:sldId id="292" r:id="rId36"/>
    <p:sldId id="268" r:id="rId3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57" d="100"/>
          <a:sy n="57" d="100"/>
        </p:scale>
        <p:origin x="-300"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4/17/2019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4/17/2019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4/17/2019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4/17/2019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4/17/2019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4/17/2019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4/17/2019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4/17/2019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4/17/2019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4/17/2019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4/17/2019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4/17/2019</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1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hyperlink" Target="https://www.slideshare.net/Zorro29/chapter-5-securitymarket-indicator-series"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57200" y="609601"/>
            <a:ext cx="8305800" cy="685799"/>
          </a:xfrm>
        </p:spPr>
        <p:txBody>
          <a:bodyPr>
            <a:normAutofit/>
          </a:bodyPr>
          <a:lstStyle/>
          <a:p>
            <a:r>
              <a:rPr lang="en-US" sz="3600" dirty="0" smtClean="0"/>
              <a:t>“What happened to the market today?”</a:t>
            </a:r>
            <a:endParaRPr lang="en-US" sz="3600" dirty="0"/>
          </a:p>
        </p:txBody>
      </p:sp>
      <p:sp>
        <p:nvSpPr>
          <p:cNvPr id="3" name="Subtitle 2"/>
          <p:cNvSpPr>
            <a:spLocks noGrp="1"/>
          </p:cNvSpPr>
          <p:nvPr>
            <p:ph type="subTitle" idx="1"/>
          </p:nvPr>
        </p:nvSpPr>
        <p:spPr>
          <a:xfrm>
            <a:off x="457200" y="1447800"/>
            <a:ext cx="8382000" cy="4648200"/>
          </a:xfrm>
        </p:spPr>
        <p:txBody>
          <a:bodyPr>
            <a:normAutofit fontScale="85000" lnSpcReduction="20000"/>
          </a:bodyPr>
          <a:lstStyle/>
          <a:p>
            <a:pPr algn="l">
              <a:buFont typeface="Arial" pitchFamily="34" charset="0"/>
              <a:buChar char="•"/>
            </a:pPr>
            <a:r>
              <a:rPr lang="en-US" dirty="0" smtClean="0">
                <a:solidFill>
                  <a:schemeClr val="tx1"/>
                </a:solidFill>
                <a:latin typeface="Times New Roman" pitchFamily="18" charset="0"/>
                <a:cs typeface="Times New Roman" pitchFamily="18" charset="0"/>
              </a:rPr>
              <a:t>Investor owns more than a few stocks or bonds</a:t>
            </a:r>
          </a:p>
          <a:p>
            <a:pPr algn="l">
              <a:buFont typeface="Arial" pitchFamily="34" charset="0"/>
              <a:buChar char="•"/>
            </a:pPr>
            <a:endParaRPr lang="en-US" dirty="0" smtClean="0">
              <a:solidFill>
                <a:schemeClr val="tx1"/>
              </a:solidFill>
              <a:latin typeface="Times New Roman" pitchFamily="18" charset="0"/>
              <a:cs typeface="Times New Roman" pitchFamily="18" charset="0"/>
            </a:endParaRPr>
          </a:p>
          <a:p>
            <a:pPr algn="l">
              <a:buFont typeface="Arial" pitchFamily="34" charset="0"/>
              <a:buChar char="•"/>
            </a:pPr>
            <a:r>
              <a:rPr lang="en-US" dirty="0" smtClean="0">
                <a:solidFill>
                  <a:schemeClr val="tx1"/>
                </a:solidFill>
                <a:latin typeface="Times New Roman" pitchFamily="18" charset="0"/>
                <a:cs typeface="Times New Roman" pitchFamily="18" charset="0"/>
              </a:rPr>
              <a:t>It is cumbersome to follow each stock or bond individually to determine the composite performance of the portfolio. </a:t>
            </a:r>
          </a:p>
          <a:p>
            <a:pPr algn="l">
              <a:buFont typeface="Arial" pitchFamily="34" charset="0"/>
              <a:buChar char="•"/>
            </a:pPr>
            <a:endParaRPr lang="en-US" dirty="0" smtClean="0">
              <a:solidFill>
                <a:schemeClr val="tx1"/>
              </a:solidFill>
              <a:latin typeface="Times New Roman" pitchFamily="18" charset="0"/>
              <a:cs typeface="Times New Roman" pitchFamily="18" charset="0"/>
            </a:endParaRPr>
          </a:p>
          <a:p>
            <a:pPr algn="l">
              <a:buFont typeface="Arial" pitchFamily="34" charset="0"/>
              <a:buChar char="•"/>
            </a:pPr>
            <a:r>
              <a:rPr lang="en-US" dirty="0" smtClean="0">
                <a:solidFill>
                  <a:schemeClr val="tx1"/>
                </a:solidFill>
                <a:latin typeface="Times New Roman" pitchFamily="18" charset="0"/>
                <a:cs typeface="Times New Roman" pitchFamily="18" charset="0"/>
              </a:rPr>
              <a:t>Most individual stocks or bonds move with the aggregate market. </a:t>
            </a:r>
          </a:p>
          <a:p>
            <a:pPr algn="l">
              <a:buFont typeface="Arial" pitchFamily="34" charset="0"/>
              <a:buChar char="•"/>
            </a:pPr>
            <a:endParaRPr lang="en-US" dirty="0" smtClean="0">
              <a:solidFill>
                <a:schemeClr val="tx1"/>
              </a:solidFill>
              <a:latin typeface="Times New Roman" pitchFamily="18" charset="0"/>
              <a:cs typeface="Times New Roman" pitchFamily="18" charset="0"/>
            </a:endParaRPr>
          </a:p>
          <a:p>
            <a:pPr algn="l">
              <a:buFont typeface="Arial" pitchFamily="34" charset="0"/>
              <a:buChar char="•"/>
            </a:pPr>
            <a:r>
              <a:rPr lang="en-US" dirty="0" smtClean="0">
                <a:solidFill>
                  <a:schemeClr val="tx1"/>
                </a:solidFill>
                <a:latin typeface="Times New Roman" pitchFamily="18" charset="0"/>
                <a:cs typeface="Times New Roman" pitchFamily="18" charset="0"/>
              </a:rPr>
              <a:t>If the overall market rose, an individual’s portfolio probably also increased in value. </a:t>
            </a:r>
            <a:br>
              <a:rPr lang="en-US" dirty="0" smtClean="0">
                <a:solidFill>
                  <a:schemeClr val="tx1"/>
                </a:solidFill>
                <a:latin typeface="Times New Roman" pitchFamily="18" charset="0"/>
                <a:cs typeface="Times New Roman" pitchFamily="18" charset="0"/>
              </a:rPr>
            </a:br>
            <a:endParaRPr lang="en-US" dirty="0">
              <a:solidFill>
                <a:schemeClr val="tx1"/>
              </a:solidFill>
              <a:latin typeface="Times New Roman" pitchFamily="18" charset="0"/>
              <a:cs typeface="Times New Roman" pitchFamily="18"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7" name="Picture 1"/>
          <p:cNvPicPr>
            <a:picLocks noChangeAspect="1" noChangeArrowheads="1"/>
          </p:cNvPicPr>
          <p:nvPr/>
        </p:nvPicPr>
        <p:blipFill>
          <a:blip r:embed="rId2"/>
          <a:srcRect/>
          <a:stretch>
            <a:fillRect/>
          </a:stretch>
        </p:blipFill>
        <p:spPr bwMode="auto">
          <a:xfrm>
            <a:off x="609600" y="304800"/>
            <a:ext cx="7848600" cy="4038600"/>
          </a:xfrm>
          <a:prstGeom prst="rect">
            <a:avLst/>
          </a:prstGeom>
          <a:noFill/>
          <a:ln w="9525">
            <a:noFill/>
            <a:miter lim="800000"/>
            <a:headEnd/>
            <a:tailEnd/>
          </a:ln>
          <a:effectLst/>
        </p:spPr>
      </p:pic>
      <p:pic>
        <p:nvPicPr>
          <p:cNvPr id="19458" name="Picture 2"/>
          <p:cNvPicPr>
            <a:picLocks noChangeAspect="1" noChangeArrowheads="1"/>
          </p:cNvPicPr>
          <p:nvPr/>
        </p:nvPicPr>
        <p:blipFill>
          <a:blip r:embed="rId3"/>
          <a:srcRect/>
          <a:stretch>
            <a:fillRect/>
          </a:stretch>
        </p:blipFill>
        <p:spPr bwMode="auto">
          <a:xfrm>
            <a:off x="533400" y="4343400"/>
            <a:ext cx="8229599" cy="1219200"/>
          </a:xfrm>
          <a:prstGeom prst="rect">
            <a:avLst/>
          </a:prstGeom>
          <a:noFill/>
          <a:ln w="9525">
            <a:noFill/>
            <a:miter lim="800000"/>
            <a:headEnd/>
            <a:tailEnd/>
          </a:ln>
          <a:effectLst/>
        </p:spPr>
      </p:pic>
      <p:pic>
        <p:nvPicPr>
          <p:cNvPr id="19459" name="Picture 3"/>
          <p:cNvPicPr>
            <a:picLocks noChangeAspect="1" noChangeArrowheads="1"/>
          </p:cNvPicPr>
          <p:nvPr/>
        </p:nvPicPr>
        <p:blipFill>
          <a:blip r:embed="rId4">
            <a:duotone>
              <a:prstClr val="black"/>
              <a:schemeClr val="accent3">
                <a:tint val="45000"/>
                <a:satMod val="400000"/>
              </a:schemeClr>
            </a:duotone>
          </a:blip>
          <a:srcRect/>
          <a:stretch>
            <a:fillRect/>
          </a:stretch>
        </p:blipFill>
        <p:spPr bwMode="auto">
          <a:xfrm>
            <a:off x="685800" y="5791200"/>
            <a:ext cx="7848600" cy="609600"/>
          </a:xfrm>
          <a:prstGeom prst="rect">
            <a:avLst/>
          </a:prstGeom>
          <a:noFill/>
          <a:ln w="9525">
            <a:noFill/>
            <a:miter lim="800000"/>
            <a:headEnd/>
            <a:tailEnd/>
          </a:ln>
          <a:effectLst/>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
          <p:cNvPicPr>
            <a:picLocks noChangeAspect="1" noChangeArrowheads="1"/>
          </p:cNvPicPr>
          <p:nvPr/>
        </p:nvPicPr>
        <p:blipFill>
          <a:blip r:embed="rId2"/>
          <a:srcRect/>
          <a:stretch>
            <a:fillRect/>
          </a:stretch>
        </p:blipFill>
        <p:spPr bwMode="auto">
          <a:xfrm>
            <a:off x="635926" y="4038600"/>
            <a:ext cx="8381999" cy="1614487"/>
          </a:xfrm>
          <a:prstGeom prst="rect">
            <a:avLst/>
          </a:prstGeom>
          <a:noFill/>
          <a:ln w="9525">
            <a:noFill/>
            <a:miter lim="800000"/>
            <a:headEnd/>
            <a:tailEnd/>
          </a:ln>
          <a:effectLst/>
        </p:spPr>
      </p:pic>
      <p:pic>
        <p:nvPicPr>
          <p:cNvPr id="24579" name="Picture 3"/>
          <p:cNvPicPr>
            <a:picLocks noChangeAspect="1" noChangeArrowheads="1"/>
          </p:cNvPicPr>
          <p:nvPr/>
        </p:nvPicPr>
        <p:blipFill>
          <a:blip r:embed="rId3"/>
          <a:srcRect/>
          <a:stretch>
            <a:fillRect/>
          </a:stretch>
        </p:blipFill>
        <p:spPr bwMode="auto">
          <a:xfrm>
            <a:off x="609600" y="609601"/>
            <a:ext cx="8229600" cy="3428999"/>
          </a:xfrm>
          <a:prstGeom prst="rect">
            <a:avLst/>
          </a:prstGeom>
          <a:noFill/>
          <a:ln w="9525">
            <a:noFill/>
            <a:miter lim="800000"/>
            <a:headEnd/>
            <a:tailEnd/>
          </a:ln>
          <a:effectLst/>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Picture 2" descr="Criticism of the DJIA &lt;ul&gt;&lt;ul&gt;&lt;li&gt;Limited to 30 non-randomly selected blue-chip stocks &lt;/li&gt;&lt;/ul&gt;&lt;/ul&gt;&lt;ul&gt;&lt;ul&gt;&lt;li&gt;Does not..."/>
          <p:cNvPicPr>
            <a:picLocks noChangeAspect="1" noChangeArrowheads="1"/>
          </p:cNvPicPr>
          <p:nvPr/>
        </p:nvPicPr>
        <p:blipFill>
          <a:blip r:embed="rId2"/>
          <a:srcRect/>
          <a:stretch>
            <a:fillRect/>
          </a:stretch>
        </p:blipFill>
        <p:spPr bwMode="auto">
          <a:xfrm>
            <a:off x="304800" y="133349"/>
            <a:ext cx="8534400" cy="6400801"/>
          </a:xfrm>
          <a:prstGeom prst="rect">
            <a:avLst/>
          </a:prstGeom>
          <a:noFill/>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Nikkei-Dow Jones Average &lt;ul&gt;&lt;li&gt;Arithmetic average of prices for 225 stocks on the First Section of the Tokyo Stock Excha..."/>
          <p:cNvPicPr>
            <a:picLocks noChangeAspect="1" noChangeArrowheads="1"/>
          </p:cNvPicPr>
          <p:nvPr/>
        </p:nvPicPr>
        <p:blipFill>
          <a:blip r:embed="rId2"/>
          <a:srcRect/>
          <a:stretch>
            <a:fillRect/>
          </a:stretch>
        </p:blipFill>
        <p:spPr bwMode="auto">
          <a:xfrm>
            <a:off x="102525" y="304800"/>
            <a:ext cx="8915400" cy="5715000"/>
          </a:xfrm>
          <a:prstGeom prst="rect">
            <a:avLst/>
          </a:prstGeom>
          <a:noFill/>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Value-Weighted Series &lt;ul&gt;&lt;li&gt;Derive the initial total market value of all stocks used in the series &lt;/li&gt;&lt;/ul&gt;&lt;ul&gt;&lt;ul&gt;&lt;li..."/>
          <p:cNvPicPr>
            <a:picLocks noChangeAspect="1" noChangeArrowheads="1"/>
          </p:cNvPicPr>
          <p:nvPr/>
        </p:nvPicPr>
        <p:blipFill>
          <a:blip r:embed="rId2"/>
          <a:srcRect/>
          <a:stretch>
            <a:fillRect/>
          </a:stretch>
        </p:blipFill>
        <p:spPr bwMode="auto">
          <a:xfrm>
            <a:off x="381000" y="228600"/>
            <a:ext cx="8534400" cy="5200651"/>
          </a:xfrm>
          <a:prstGeom prst="rect">
            <a:avLst/>
          </a:prstGeom>
          <a:noFill/>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838201"/>
            <a:ext cx="8610600" cy="6001643"/>
          </a:xfrm>
          <a:prstGeom prst="rect">
            <a:avLst/>
          </a:prstGeom>
        </p:spPr>
        <p:txBody>
          <a:bodyPr wrap="square">
            <a:spAutoFit/>
          </a:bodyPr>
          <a:lstStyle/>
          <a:p>
            <a:r>
              <a:rPr lang="en-US" sz="2000" dirty="0" smtClean="0"/>
              <a:t>Generated by deriving the initial total market value of all stocks used in the index (Market Value = Number of Shares Outstanding × Current Market Price). </a:t>
            </a:r>
          </a:p>
          <a:p>
            <a:endParaRPr lang="en-US" sz="2000" dirty="0" smtClean="0"/>
          </a:p>
          <a:p>
            <a:r>
              <a:rPr lang="en-US" sz="2000" dirty="0" smtClean="0"/>
              <a:t>Only considering “freely floating shares” that exclude shares held by insiders. </a:t>
            </a:r>
          </a:p>
          <a:p>
            <a:endParaRPr lang="en-US" sz="2000" dirty="0" smtClean="0"/>
          </a:p>
          <a:p>
            <a:r>
              <a:rPr lang="en-US" sz="2000" dirty="0" smtClean="0"/>
              <a:t>This initial figure is typically established as the base and assigned an index value (typically the beginning index value is 100, but it can vary—say, 10, 50).</a:t>
            </a:r>
          </a:p>
          <a:p>
            <a:endParaRPr lang="en-US" sz="2000" dirty="0" smtClean="0"/>
          </a:p>
          <a:p>
            <a:r>
              <a:rPr lang="en-US" sz="2000" dirty="0" smtClean="0"/>
              <a:t>Subsequently, a new market value is computed for all securities in the index, and the current market value is compared to the initial “base” market value to determine the percentage change, which in turn is applied to the beginning index value.</a:t>
            </a:r>
            <a:br>
              <a:rPr lang="en-US" sz="2000" dirty="0" smtClean="0"/>
            </a:br>
            <a:r>
              <a:rPr lang="en-US" dirty="0" smtClean="0"/>
              <a:t/>
            </a:r>
            <a:br>
              <a:rPr lang="en-US" dirty="0" smtClean="0"/>
            </a:br>
            <a:r>
              <a:rPr lang="en-US" dirty="0" smtClean="0"/>
              <a:t>where:</a:t>
            </a:r>
            <a:br>
              <a:rPr lang="en-US" dirty="0" smtClean="0"/>
            </a:br>
            <a:r>
              <a:rPr lang="en-US" dirty="0" err="1" smtClean="0"/>
              <a:t>Indext</a:t>
            </a:r>
            <a:r>
              <a:rPr lang="en-US" dirty="0" smtClean="0"/>
              <a:t> = index value on day t</a:t>
            </a:r>
            <a:br>
              <a:rPr lang="en-US" dirty="0" smtClean="0"/>
            </a:br>
            <a:r>
              <a:rPr lang="en-US" dirty="0" smtClean="0"/>
              <a:t>Pt = ending prices for stocks on day t</a:t>
            </a:r>
            <a:br>
              <a:rPr lang="en-US" dirty="0" smtClean="0"/>
            </a:br>
            <a:r>
              <a:rPr lang="en-US" dirty="0" smtClean="0"/>
              <a:t>Qt = number of outstanding or freely floating shares on day t</a:t>
            </a:r>
            <a:br>
              <a:rPr lang="en-US" dirty="0" smtClean="0"/>
            </a:br>
            <a:r>
              <a:rPr lang="en-US" dirty="0" err="1" smtClean="0"/>
              <a:t>Pb</a:t>
            </a:r>
            <a:r>
              <a:rPr lang="en-US" dirty="0" smtClean="0"/>
              <a:t> = ending price for stocks on base day</a:t>
            </a:r>
            <a:br>
              <a:rPr lang="en-US" dirty="0" smtClean="0"/>
            </a:br>
            <a:r>
              <a:rPr lang="en-US" dirty="0" err="1" smtClean="0"/>
              <a:t>Qb</a:t>
            </a:r>
            <a:r>
              <a:rPr lang="en-US" dirty="0" smtClean="0"/>
              <a:t> = number of outstanding or freely floating shares on base day </a:t>
            </a:r>
            <a:br>
              <a:rPr lang="en-US" dirty="0" smtClean="0"/>
            </a:br>
            <a:endParaRPr lang="en-US" dirty="0"/>
          </a:p>
        </p:txBody>
      </p:sp>
      <p:pic>
        <p:nvPicPr>
          <p:cNvPr id="31745" name="Picture 1"/>
          <p:cNvPicPr>
            <a:picLocks noChangeAspect="1" noChangeArrowheads="1"/>
          </p:cNvPicPr>
          <p:nvPr/>
        </p:nvPicPr>
        <p:blipFill>
          <a:blip r:embed="rId2"/>
          <a:srcRect/>
          <a:stretch>
            <a:fillRect/>
          </a:stretch>
        </p:blipFill>
        <p:spPr bwMode="auto">
          <a:xfrm>
            <a:off x="5086350" y="4495801"/>
            <a:ext cx="3600450" cy="990599"/>
          </a:xfrm>
          <a:prstGeom prst="rect">
            <a:avLst/>
          </a:prstGeom>
          <a:noFill/>
          <a:ln w="9525">
            <a:noFill/>
            <a:miter lim="800000"/>
            <a:headEnd/>
            <a:tailEnd/>
          </a:ln>
          <a:effectLst/>
        </p:spPr>
      </p:pic>
      <p:sp>
        <p:nvSpPr>
          <p:cNvPr id="4" name="Rectangle 3"/>
          <p:cNvSpPr/>
          <p:nvPr/>
        </p:nvSpPr>
        <p:spPr>
          <a:xfrm>
            <a:off x="2286000" y="228601"/>
            <a:ext cx="4114800" cy="492443"/>
          </a:xfrm>
          <a:prstGeom prst="rect">
            <a:avLst/>
          </a:prstGeom>
        </p:spPr>
        <p:txBody>
          <a:bodyPr wrap="square">
            <a:spAutoFit/>
          </a:bodyPr>
          <a:lstStyle/>
          <a:p>
            <a:r>
              <a:rPr lang="en-US" sz="2600" b="1" dirty="0" smtClean="0"/>
              <a:t>Value-Weighted Index</a:t>
            </a:r>
            <a:endParaRPr lang="en-US" sz="2600" b="1"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2" descr="Value-Weighted Series &lt;ul&gt;&lt;li&gt;where: &lt;/li&gt;&lt;/ul&gt;&lt;ul&gt;&lt;li&gt;Index t  = index value on day  t &lt;/li&gt;&lt;/ul&gt;&lt;ul&gt;&lt;li&gt;P t  = ending pr..."/>
          <p:cNvPicPr>
            <a:picLocks noChangeAspect="1" noChangeArrowheads="1"/>
          </p:cNvPicPr>
          <p:nvPr/>
        </p:nvPicPr>
        <p:blipFill>
          <a:blip r:embed="rId2"/>
          <a:srcRect/>
          <a:stretch>
            <a:fillRect/>
          </a:stretch>
        </p:blipFill>
        <p:spPr bwMode="auto">
          <a:xfrm>
            <a:off x="228600" y="304800"/>
            <a:ext cx="8534400" cy="6096000"/>
          </a:xfrm>
          <a:prstGeom prst="rect">
            <a:avLst/>
          </a:prstGeom>
          <a:noFill/>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1" name="Picture 1"/>
          <p:cNvPicPr>
            <a:picLocks noChangeAspect="1" noChangeArrowheads="1"/>
          </p:cNvPicPr>
          <p:nvPr/>
        </p:nvPicPr>
        <p:blipFill>
          <a:blip r:embed="rId2"/>
          <a:srcRect/>
          <a:stretch>
            <a:fillRect/>
          </a:stretch>
        </p:blipFill>
        <p:spPr bwMode="auto">
          <a:xfrm>
            <a:off x="76200" y="609601"/>
            <a:ext cx="8915400" cy="6095999"/>
          </a:xfrm>
          <a:prstGeom prst="rect">
            <a:avLst/>
          </a:prstGeom>
          <a:noFill/>
          <a:ln w="9525">
            <a:noFill/>
            <a:miter lim="800000"/>
            <a:headEnd/>
            <a:tailEnd/>
          </a:ln>
          <a:effectLst/>
        </p:spPr>
      </p:pic>
      <p:sp>
        <p:nvSpPr>
          <p:cNvPr id="3" name="Rectangle 2"/>
          <p:cNvSpPr/>
          <p:nvPr/>
        </p:nvSpPr>
        <p:spPr>
          <a:xfrm>
            <a:off x="2514600" y="76200"/>
            <a:ext cx="4114800" cy="492443"/>
          </a:xfrm>
          <a:prstGeom prst="rect">
            <a:avLst/>
          </a:prstGeom>
        </p:spPr>
        <p:txBody>
          <a:bodyPr wrap="square">
            <a:spAutoFit/>
          </a:bodyPr>
          <a:lstStyle/>
          <a:p>
            <a:r>
              <a:rPr lang="en-US" sz="2600" b="1" dirty="0" smtClean="0"/>
              <a:t>Value-Weighted Index</a:t>
            </a:r>
            <a:endParaRPr lang="en-US" sz="2600" b="1"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57200" y="657046"/>
            <a:ext cx="8229600" cy="6124754"/>
          </a:xfrm>
          <a:prstGeom prst="rect">
            <a:avLst/>
          </a:prstGeom>
        </p:spPr>
        <p:txBody>
          <a:bodyPr wrap="square">
            <a:spAutoFit/>
          </a:bodyPr>
          <a:lstStyle/>
          <a:p>
            <a:r>
              <a:rPr lang="en-US" sz="2800" dirty="0" smtClean="0"/>
              <a:t>A simple example for a three-stock index in Exhibit 5.3 indicates that there is an automatic adjustment for stock splits and other capital changes with a value-weighted index because the decrease in the stock price is offset by an increase in the number of shares outstanding.</a:t>
            </a:r>
            <a:br>
              <a:rPr lang="en-US" sz="2800" dirty="0" smtClean="0"/>
            </a:br>
            <a:endParaRPr lang="en-US" sz="2800" dirty="0" smtClean="0"/>
          </a:p>
          <a:p>
            <a:endParaRPr lang="en-US" sz="2800" dirty="0" smtClean="0"/>
          </a:p>
          <a:p>
            <a:r>
              <a:rPr lang="en-US" sz="2800" dirty="0" smtClean="0"/>
              <a:t>In a value-weighted index, the importance of individual stocks in the sample depends on the market value of the stocks. Therefore, a specified percentage change in the value of a large company has a greater impact than a comparable percentage change for a small company. </a:t>
            </a:r>
            <a:br>
              <a:rPr lang="en-US" sz="2800" dirty="0" smtClean="0"/>
            </a:br>
            <a:endParaRPr lang="en-US" sz="2800" dirty="0"/>
          </a:p>
        </p:txBody>
      </p:sp>
      <p:sp>
        <p:nvSpPr>
          <p:cNvPr id="3" name="Rectangle 2"/>
          <p:cNvSpPr/>
          <p:nvPr/>
        </p:nvSpPr>
        <p:spPr>
          <a:xfrm>
            <a:off x="2286000" y="152400"/>
            <a:ext cx="4114800" cy="492443"/>
          </a:xfrm>
          <a:prstGeom prst="rect">
            <a:avLst/>
          </a:prstGeom>
        </p:spPr>
        <p:txBody>
          <a:bodyPr wrap="square">
            <a:spAutoFit/>
          </a:bodyPr>
          <a:lstStyle/>
          <a:p>
            <a:r>
              <a:rPr lang="en-US" sz="2600" b="1" dirty="0" smtClean="0"/>
              <a:t>Value-Weighted Index</a:t>
            </a:r>
            <a:endParaRPr lang="en-US" sz="2600" b="1"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3" name="Picture 1"/>
          <p:cNvPicPr>
            <a:picLocks noChangeAspect="1" noChangeArrowheads="1"/>
          </p:cNvPicPr>
          <p:nvPr/>
        </p:nvPicPr>
        <p:blipFill>
          <a:blip r:embed="rId2"/>
          <a:srcRect/>
          <a:stretch>
            <a:fillRect/>
          </a:stretch>
        </p:blipFill>
        <p:spPr bwMode="auto">
          <a:xfrm>
            <a:off x="381000" y="1143000"/>
            <a:ext cx="8382000" cy="5181600"/>
          </a:xfrm>
          <a:prstGeom prst="rect">
            <a:avLst/>
          </a:prstGeom>
          <a:noFill/>
          <a:ln w="9525">
            <a:noFill/>
            <a:miter lim="800000"/>
            <a:headEnd/>
            <a:tailEnd/>
          </a:ln>
          <a:effectLst/>
        </p:spPr>
      </p:pic>
      <p:sp>
        <p:nvSpPr>
          <p:cNvPr id="3" name="Rectangle 2"/>
          <p:cNvSpPr/>
          <p:nvPr/>
        </p:nvSpPr>
        <p:spPr>
          <a:xfrm>
            <a:off x="2286000" y="269557"/>
            <a:ext cx="4114800" cy="492443"/>
          </a:xfrm>
          <a:prstGeom prst="rect">
            <a:avLst/>
          </a:prstGeom>
        </p:spPr>
        <p:txBody>
          <a:bodyPr wrap="square">
            <a:spAutoFit/>
          </a:bodyPr>
          <a:lstStyle/>
          <a:p>
            <a:r>
              <a:rPr lang="en-US" sz="2600" b="1" dirty="0" smtClean="0"/>
              <a:t>Value-Weighted Index</a:t>
            </a:r>
            <a:endParaRPr lang="en-US" sz="2600" b="1"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457200" y="1447800"/>
            <a:ext cx="8382000" cy="4648200"/>
          </a:xfrm>
        </p:spPr>
        <p:txBody>
          <a:bodyPr>
            <a:normAutofit/>
          </a:bodyPr>
          <a:lstStyle/>
          <a:p>
            <a:pPr algn="l"/>
            <a:r>
              <a:rPr lang="en-US" dirty="0" smtClean="0">
                <a:solidFill>
                  <a:schemeClr val="tx1"/>
                </a:solidFill>
              </a:rPr>
              <a:t>A </a:t>
            </a:r>
            <a:r>
              <a:rPr lang="en-US" b="1" dirty="0" smtClean="0">
                <a:solidFill>
                  <a:schemeClr val="tx1"/>
                </a:solidFill>
              </a:rPr>
              <a:t>security market index</a:t>
            </a:r>
            <a:r>
              <a:rPr lang="en-US" dirty="0" smtClean="0">
                <a:solidFill>
                  <a:schemeClr val="tx1"/>
                </a:solidFill>
              </a:rPr>
              <a:t> is a means to measure the growth of value of a set </a:t>
            </a:r>
            <a:r>
              <a:rPr lang="en-US" b="1" dirty="0" smtClean="0">
                <a:solidFill>
                  <a:schemeClr val="tx1"/>
                </a:solidFill>
              </a:rPr>
              <a:t>of securities</a:t>
            </a:r>
            <a:r>
              <a:rPr lang="en-US" dirty="0" smtClean="0">
                <a:solidFill>
                  <a:schemeClr val="tx1"/>
                </a:solidFill>
              </a:rPr>
              <a:t>. Sometimes, an </a:t>
            </a:r>
            <a:r>
              <a:rPr lang="en-US" b="1" dirty="0" smtClean="0">
                <a:solidFill>
                  <a:schemeClr val="tx1"/>
                </a:solidFill>
              </a:rPr>
              <a:t>index</a:t>
            </a:r>
            <a:r>
              <a:rPr lang="en-US" dirty="0" smtClean="0">
                <a:solidFill>
                  <a:schemeClr val="tx1"/>
                </a:solidFill>
              </a:rPr>
              <a:t> is just an arithmetic average, but, usually, it is a ratio where the current </a:t>
            </a:r>
            <a:r>
              <a:rPr lang="en-US" b="1" dirty="0" smtClean="0">
                <a:solidFill>
                  <a:schemeClr val="tx1"/>
                </a:solidFill>
              </a:rPr>
              <a:t>index</a:t>
            </a:r>
            <a:r>
              <a:rPr lang="en-US" dirty="0" smtClean="0">
                <a:solidFill>
                  <a:schemeClr val="tx1"/>
                </a:solidFill>
              </a:rPr>
              <a:t> value is divided by the </a:t>
            </a:r>
            <a:r>
              <a:rPr lang="en-US" b="1" dirty="0" smtClean="0">
                <a:solidFill>
                  <a:schemeClr val="tx1"/>
                </a:solidFill>
              </a:rPr>
              <a:t>index</a:t>
            </a:r>
            <a:r>
              <a:rPr lang="en-US" dirty="0" smtClean="0">
                <a:solidFill>
                  <a:schemeClr val="tx1"/>
                </a:solidFill>
              </a:rPr>
              <a:t> value of some base year—the base </a:t>
            </a:r>
            <a:r>
              <a:rPr lang="en-US" b="1" dirty="0" smtClean="0">
                <a:solidFill>
                  <a:schemeClr val="tx1"/>
                </a:solidFill>
              </a:rPr>
              <a:t>market </a:t>
            </a:r>
            <a:r>
              <a:rPr lang="en-US" dirty="0" smtClean="0">
                <a:solidFill>
                  <a:schemeClr val="tx1"/>
                </a:solidFill>
              </a:rPr>
              <a:t>value.</a:t>
            </a:r>
            <a:endParaRPr lang="en-US" dirty="0">
              <a:solidFill>
                <a:schemeClr val="tx1"/>
              </a:solidFill>
              <a:latin typeface="Times New Roman" pitchFamily="18" charset="0"/>
              <a:cs typeface="Times New Roman" pitchFamily="18" charset="0"/>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8" name="Picture 2"/>
          <p:cNvPicPr>
            <a:picLocks noChangeAspect="1" noChangeArrowheads="1"/>
          </p:cNvPicPr>
          <p:nvPr/>
        </p:nvPicPr>
        <p:blipFill>
          <a:blip r:embed="rId2"/>
          <a:srcRect/>
          <a:stretch>
            <a:fillRect/>
          </a:stretch>
        </p:blipFill>
        <p:spPr bwMode="auto">
          <a:xfrm>
            <a:off x="1743075" y="2552700"/>
            <a:ext cx="5657850" cy="1752600"/>
          </a:xfrm>
          <a:prstGeom prst="rect">
            <a:avLst/>
          </a:prstGeom>
          <a:noFill/>
          <a:ln w="9525">
            <a:noFill/>
            <a:miter lim="800000"/>
            <a:headEnd/>
            <a:tailEnd/>
          </a:ln>
          <a:effectLst/>
        </p:spPr>
      </p:pic>
      <p:pic>
        <p:nvPicPr>
          <p:cNvPr id="34819" name="Picture 3"/>
          <p:cNvPicPr>
            <a:picLocks noChangeAspect="1" noChangeArrowheads="1"/>
          </p:cNvPicPr>
          <p:nvPr/>
        </p:nvPicPr>
        <p:blipFill>
          <a:blip r:embed="rId2"/>
          <a:srcRect/>
          <a:stretch>
            <a:fillRect/>
          </a:stretch>
        </p:blipFill>
        <p:spPr bwMode="auto">
          <a:xfrm>
            <a:off x="1743075" y="2552700"/>
            <a:ext cx="5657850" cy="1752600"/>
          </a:xfrm>
          <a:prstGeom prst="rect">
            <a:avLst/>
          </a:prstGeom>
          <a:noFill/>
          <a:ln w="9525">
            <a:noFill/>
            <a:miter lim="800000"/>
            <a:headEnd/>
            <a:tailEnd/>
          </a:ln>
          <a:effectLst/>
        </p:spPr>
      </p:pic>
      <p:pic>
        <p:nvPicPr>
          <p:cNvPr id="34820" name="Picture 4"/>
          <p:cNvPicPr>
            <a:picLocks noChangeAspect="1" noChangeArrowheads="1"/>
          </p:cNvPicPr>
          <p:nvPr/>
        </p:nvPicPr>
        <p:blipFill>
          <a:blip r:embed="rId2"/>
          <a:srcRect/>
          <a:stretch>
            <a:fillRect/>
          </a:stretch>
        </p:blipFill>
        <p:spPr bwMode="auto">
          <a:xfrm>
            <a:off x="457201" y="1066800"/>
            <a:ext cx="7696200" cy="3733800"/>
          </a:xfrm>
          <a:prstGeom prst="rect">
            <a:avLst/>
          </a:prstGeom>
          <a:noFill/>
          <a:ln w="9525">
            <a:noFill/>
            <a:miter lim="800000"/>
            <a:headEnd/>
            <a:tailEnd/>
          </a:ln>
          <a:effectLst/>
        </p:spPr>
      </p:pic>
      <p:sp>
        <p:nvSpPr>
          <p:cNvPr id="6" name="Rectangle 5"/>
          <p:cNvSpPr/>
          <p:nvPr/>
        </p:nvSpPr>
        <p:spPr>
          <a:xfrm>
            <a:off x="2286000" y="269557"/>
            <a:ext cx="4419600" cy="492443"/>
          </a:xfrm>
          <a:prstGeom prst="rect">
            <a:avLst/>
          </a:prstGeom>
        </p:spPr>
        <p:txBody>
          <a:bodyPr wrap="square">
            <a:spAutoFit/>
          </a:bodyPr>
          <a:lstStyle/>
          <a:p>
            <a:r>
              <a:rPr lang="en-US" sz="2600" b="1" dirty="0" smtClean="0"/>
              <a:t>Equal &amp; Value-Weighted Index</a:t>
            </a:r>
            <a:endParaRPr lang="en-US" sz="2600" b="1" dirty="0"/>
          </a:p>
        </p:txBody>
      </p:sp>
      <p:sp>
        <p:nvSpPr>
          <p:cNvPr id="7" name="Rectangle 6"/>
          <p:cNvSpPr/>
          <p:nvPr/>
        </p:nvSpPr>
        <p:spPr>
          <a:xfrm>
            <a:off x="381000" y="5451157"/>
            <a:ext cx="8458200" cy="892552"/>
          </a:xfrm>
          <a:prstGeom prst="rect">
            <a:avLst/>
          </a:prstGeom>
        </p:spPr>
        <p:txBody>
          <a:bodyPr wrap="square">
            <a:spAutoFit/>
          </a:bodyPr>
          <a:lstStyle/>
          <a:p>
            <a:r>
              <a:rPr lang="en-US" sz="2600" b="1" dirty="0" smtClean="0">
                <a:solidFill>
                  <a:srgbClr val="FF0000"/>
                </a:solidFill>
              </a:rPr>
              <a:t>If any one can explain what is happening in this table?</a:t>
            </a:r>
          </a:p>
          <a:p>
            <a:r>
              <a:rPr lang="en-US" sz="2600" b="1" dirty="0" smtClean="0">
                <a:solidFill>
                  <a:srgbClr val="FF0000"/>
                </a:solidFill>
              </a:rPr>
              <a:t>Also note which index value is higher? What is the reason?</a:t>
            </a:r>
            <a:endParaRPr lang="en-US" sz="2600" b="1" dirty="0">
              <a:solidFill>
                <a:srgbClr val="FF0000"/>
              </a:solidFill>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86" name="Picture 2" descr="Unweighted Price Indicator Series &lt;ul&gt;&lt;li&gt;All stocks carry equal weight regardless of price or market value &lt;/li&gt;&lt;/ul&gt;&lt;ul&gt;..."/>
          <p:cNvPicPr>
            <a:picLocks noChangeAspect="1" noChangeArrowheads="1"/>
          </p:cNvPicPr>
          <p:nvPr/>
        </p:nvPicPr>
        <p:blipFill>
          <a:blip r:embed="rId2"/>
          <a:srcRect/>
          <a:stretch>
            <a:fillRect/>
          </a:stretch>
        </p:blipFill>
        <p:spPr bwMode="auto">
          <a:xfrm>
            <a:off x="152400" y="76200"/>
            <a:ext cx="8915400" cy="6686551"/>
          </a:xfrm>
          <a:prstGeom prst="rect">
            <a:avLst/>
          </a:prstGeom>
          <a:noFill/>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563562"/>
          </a:xfrm>
        </p:spPr>
        <p:txBody>
          <a:bodyPr>
            <a:normAutofit fontScale="90000"/>
          </a:bodyPr>
          <a:lstStyle/>
          <a:p>
            <a:r>
              <a:rPr lang="en-US" b="1" dirty="0" err="1" smtClean="0"/>
              <a:t>Unweighted</a:t>
            </a:r>
            <a:r>
              <a:rPr lang="en-US" b="1" dirty="0" smtClean="0"/>
              <a:t> Index</a:t>
            </a:r>
            <a:endParaRPr lang="en-US" b="1" dirty="0"/>
          </a:p>
        </p:txBody>
      </p:sp>
      <p:sp>
        <p:nvSpPr>
          <p:cNvPr id="4" name="Rectangle 3"/>
          <p:cNvSpPr/>
          <p:nvPr/>
        </p:nvSpPr>
        <p:spPr>
          <a:xfrm>
            <a:off x="152400" y="783134"/>
            <a:ext cx="8915400" cy="4832092"/>
          </a:xfrm>
          <a:prstGeom prst="rect">
            <a:avLst/>
          </a:prstGeom>
        </p:spPr>
        <p:txBody>
          <a:bodyPr wrap="square">
            <a:spAutoFit/>
          </a:bodyPr>
          <a:lstStyle/>
          <a:p>
            <a:r>
              <a:rPr lang="en-US" sz="2800" dirty="0" smtClean="0"/>
              <a:t>Assume that equal dollar amounts are invested in each stock in the portfolio. For example</a:t>
            </a:r>
          </a:p>
          <a:p>
            <a:endParaRPr lang="en-US" sz="2800" dirty="0" smtClean="0"/>
          </a:p>
          <a:p>
            <a:r>
              <a:rPr lang="en-US" sz="2800" dirty="0" smtClean="0"/>
              <a:t>In fact, the actual movements in </a:t>
            </a:r>
          </a:p>
          <a:p>
            <a:r>
              <a:rPr lang="en-US" sz="2800" dirty="0" smtClean="0"/>
              <a:t>the index are typically based on </a:t>
            </a:r>
          </a:p>
          <a:p>
            <a:r>
              <a:rPr lang="en-US" sz="2800" dirty="0" smtClean="0"/>
              <a:t>the arithmetic mean of the </a:t>
            </a:r>
          </a:p>
          <a:p>
            <a:r>
              <a:rPr lang="en-US" sz="2800" dirty="0" smtClean="0"/>
              <a:t>percent changes in price or value for the stocks in the index. </a:t>
            </a:r>
          </a:p>
          <a:p>
            <a:endParaRPr lang="en-US" sz="2800" dirty="0" smtClean="0"/>
          </a:p>
          <a:p>
            <a:r>
              <a:rPr lang="en-US" sz="2800" dirty="0" smtClean="0"/>
              <a:t>The use of percentage price changes means that the price level or the market value of the stock does not make a difference—each percentage change has equal weight. </a:t>
            </a:r>
            <a:endParaRPr lang="en-US" sz="2800" dirty="0"/>
          </a:p>
        </p:txBody>
      </p:sp>
      <p:graphicFrame>
        <p:nvGraphicFramePr>
          <p:cNvPr id="5" name="Table 4"/>
          <p:cNvGraphicFramePr>
            <a:graphicFrameLocks noGrp="1"/>
          </p:cNvGraphicFramePr>
          <p:nvPr/>
        </p:nvGraphicFramePr>
        <p:xfrm>
          <a:off x="5363019" y="1371600"/>
          <a:ext cx="3628581" cy="1981200"/>
        </p:xfrm>
        <a:graphic>
          <a:graphicData uri="http://schemas.openxmlformats.org/drawingml/2006/table">
            <a:tbl>
              <a:tblPr firstRow="1" bandRow="1">
                <a:tableStyleId>{5C22544A-7EE6-4342-B048-85BDC9FD1C3A}</a:tableStyleId>
              </a:tblPr>
              <a:tblGrid>
                <a:gridCol w="772184"/>
                <a:gridCol w="1526854"/>
                <a:gridCol w="1329543"/>
              </a:tblGrid>
              <a:tr h="495300">
                <a:tc>
                  <a:txBody>
                    <a:bodyPr/>
                    <a:lstStyle/>
                    <a:p>
                      <a:r>
                        <a:rPr lang="en-US" dirty="0" smtClean="0"/>
                        <a:t>Price </a:t>
                      </a:r>
                      <a:endParaRPr lang="en-US" dirty="0"/>
                    </a:p>
                  </a:txBody>
                  <a:tcPr/>
                </a:tc>
                <a:tc>
                  <a:txBody>
                    <a:bodyPr/>
                    <a:lstStyle/>
                    <a:p>
                      <a:r>
                        <a:rPr lang="en-US" dirty="0" smtClean="0"/>
                        <a:t>No. of Shares</a:t>
                      </a:r>
                      <a:endParaRPr lang="en-US" dirty="0"/>
                    </a:p>
                  </a:txBody>
                  <a:tcPr/>
                </a:tc>
                <a:tc>
                  <a:txBody>
                    <a:bodyPr/>
                    <a:lstStyle/>
                    <a:p>
                      <a:r>
                        <a:rPr lang="en-US" dirty="0" smtClean="0"/>
                        <a:t>Investment</a:t>
                      </a:r>
                      <a:endParaRPr lang="en-US" dirty="0"/>
                    </a:p>
                  </a:txBody>
                  <a:tcPr/>
                </a:tc>
              </a:tr>
              <a:tr h="495300">
                <a:tc>
                  <a:txBody>
                    <a:bodyPr/>
                    <a:lstStyle/>
                    <a:p>
                      <a:r>
                        <a:rPr lang="en-US" dirty="0" smtClean="0"/>
                        <a:t>20</a:t>
                      </a:r>
                      <a:endParaRPr lang="en-US" dirty="0"/>
                    </a:p>
                  </a:txBody>
                  <a:tcPr/>
                </a:tc>
                <a:tc>
                  <a:txBody>
                    <a:bodyPr/>
                    <a:lstStyle/>
                    <a:p>
                      <a:r>
                        <a:rPr lang="en-US" dirty="0" smtClean="0"/>
                        <a:t>50</a:t>
                      </a:r>
                      <a:endParaRPr lang="en-US" dirty="0"/>
                    </a:p>
                  </a:txBody>
                  <a:tcPr/>
                </a:tc>
                <a:tc>
                  <a:txBody>
                    <a:bodyPr/>
                    <a:lstStyle/>
                    <a:p>
                      <a:r>
                        <a:rPr lang="en-US" dirty="0" smtClean="0"/>
                        <a:t>1000</a:t>
                      </a:r>
                      <a:endParaRPr lang="en-US" dirty="0"/>
                    </a:p>
                  </a:txBody>
                  <a:tcPr/>
                </a:tc>
              </a:tr>
              <a:tr h="495300">
                <a:tc>
                  <a:txBody>
                    <a:bodyPr/>
                    <a:lstStyle/>
                    <a:p>
                      <a:r>
                        <a:rPr lang="en-US" dirty="0" smtClean="0"/>
                        <a:t>10</a:t>
                      </a:r>
                      <a:endParaRPr lang="en-US" dirty="0"/>
                    </a:p>
                  </a:txBody>
                  <a:tcPr/>
                </a:tc>
                <a:tc>
                  <a:txBody>
                    <a:bodyPr/>
                    <a:lstStyle/>
                    <a:p>
                      <a:r>
                        <a:rPr lang="en-US" dirty="0" smtClean="0"/>
                        <a:t>100</a:t>
                      </a:r>
                      <a:endParaRPr lang="en-US" dirty="0"/>
                    </a:p>
                  </a:txBody>
                  <a:tcPr/>
                </a:tc>
                <a:tc>
                  <a:txBody>
                    <a:bodyPr/>
                    <a:lstStyle/>
                    <a:p>
                      <a:r>
                        <a:rPr lang="en-US" dirty="0" smtClean="0"/>
                        <a:t>1000</a:t>
                      </a:r>
                      <a:endParaRPr lang="en-US" dirty="0"/>
                    </a:p>
                  </a:txBody>
                  <a:tcPr/>
                </a:tc>
              </a:tr>
              <a:tr h="495300">
                <a:tc>
                  <a:txBody>
                    <a:bodyPr/>
                    <a:lstStyle/>
                    <a:p>
                      <a:r>
                        <a:rPr lang="en-US" dirty="0" smtClean="0"/>
                        <a:t>100</a:t>
                      </a:r>
                      <a:endParaRPr lang="en-US" dirty="0"/>
                    </a:p>
                  </a:txBody>
                  <a:tcPr/>
                </a:tc>
                <a:tc>
                  <a:txBody>
                    <a:bodyPr/>
                    <a:lstStyle/>
                    <a:p>
                      <a:r>
                        <a:rPr lang="en-US" dirty="0" smtClean="0"/>
                        <a:t>10</a:t>
                      </a:r>
                      <a:endParaRPr lang="en-US" dirty="0"/>
                    </a:p>
                  </a:txBody>
                  <a:tcPr/>
                </a:tc>
                <a:tc>
                  <a:txBody>
                    <a:bodyPr/>
                    <a:lstStyle/>
                    <a:p>
                      <a:r>
                        <a:rPr lang="en-US" dirty="0" smtClean="0"/>
                        <a:t>1000</a:t>
                      </a:r>
                      <a:endParaRPr lang="en-US" dirty="0"/>
                    </a:p>
                  </a:txBody>
                  <a:tcPr/>
                </a:tc>
              </a:tr>
            </a:tbl>
          </a:graphicData>
        </a:graphic>
      </p:graphicFrame>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 y="680621"/>
            <a:ext cx="8610600" cy="5262979"/>
          </a:xfrm>
          <a:prstGeom prst="rect">
            <a:avLst/>
          </a:prstGeom>
        </p:spPr>
        <p:txBody>
          <a:bodyPr wrap="square">
            <a:spAutoFit/>
          </a:bodyPr>
          <a:lstStyle/>
          <a:p>
            <a:r>
              <a:rPr lang="en-US" sz="2800" dirty="0" smtClean="0"/>
              <a:t>In contrast to computing an arithmetic mean of percentage changes, some Indexes compute a geometric mean of the holding period returns and derive the holding period yield from this calculation. </a:t>
            </a:r>
          </a:p>
          <a:p>
            <a:endParaRPr lang="en-US" sz="2800" dirty="0" smtClean="0"/>
          </a:p>
          <a:p>
            <a:r>
              <a:rPr lang="en-US" sz="2800" dirty="0" smtClean="0"/>
              <a:t>Exhibit 5.6, which contains an example of an arithmetic and a geometric mean, demonstrates the downward bias of the geometric calculation. </a:t>
            </a:r>
          </a:p>
          <a:p>
            <a:endParaRPr lang="en-US" sz="2800" dirty="0" smtClean="0"/>
          </a:p>
          <a:p>
            <a:r>
              <a:rPr lang="en-US" sz="2800" dirty="0" smtClean="0"/>
              <a:t>Specifically, the geometric mean of holding period yields (HPY) shows an average change of only 5.3 percent versus the actual change in wealth of 6 percent. </a:t>
            </a:r>
            <a:endParaRPr lang="en-US" sz="2800"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Unweighted Price Indicator Series &lt;ul&gt;&lt;li&gt;Value Line and the Financial Times Ordinary Share Index compute a  geometric mea..."/>
          <p:cNvPicPr>
            <a:picLocks noChangeAspect="1" noChangeArrowheads="1"/>
          </p:cNvPicPr>
          <p:nvPr/>
        </p:nvPicPr>
        <p:blipFill>
          <a:blip r:embed="rId2"/>
          <a:srcRect/>
          <a:stretch>
            <a:fillRect/>
          </a:stretch>
        </p:blipFill>
        <p:spPr bwMode="auto">
          <a:xfrm>
            <a:off x="185650" y="135775"/>
            <a:ext cx="8763000" cy="6572251"/>
          </a:xfrm>
          <a:prstGeom prst="rect">
            <a:avLst/>
          </a:prstGeom>
          <a:noFill/>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7" name="Picture 1"/>
          <p:cNvPicPr>
            <a:picLocks noChangeAspect="1" noChangeArrowheads="1"/>
          </p:cNvPicPr>
          <p:nvPr/>
        </p:nvPicPr>
        <p:blipFill>
          <a:blip r:embed="rId2"/>
          <a:srcRect/>
          <a:stretch>
            <a:fillRect/>
          </a:stretch>
        </p:blipFill>
        <p:spPr bwMode="auto">
          <a:xfrm>
            <a:off x="0" y="152400"/>
            <a:ext cx="9114279" cy="48006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63562"/>
          </a:xfrm>
        </p:spPr>
        <p:txBody>
          <a:bodyPr>
            <a:normAutofit fontScale="90000"/>
          </a:bodyPr>
          <a:lstStyle/>
          <a:p>
            <a:r>
              <a:rPr lang="en-US" dirty="0" smtClean="0"/>
              <a:t>Fundamental Weighted Index</a:t>
            </a:r>
            <a:endParaRPr lang="en-US" dirty="0"/>
          </a:p>
        </p:txBody>
      </p:sp>
      <p:sp>
        <p:nvSpPr>
          <p:cNvPr id="3" name="Content Placeholder 2"/>
          <p:cNvSpPr>
            <a:spLocks noGrp="1"/>
          </p:cNvSpPr>
          <p:nvPr>
            <p:ph idx="1"/>
          </p:nvPr>
        </p:nvSpPr>
        <p:spPr>
          <a:xfrm>
            <a:off x="228600" y="914400"/>
            <a:ext cx="8686800" cy="5211763"/>
          </a:xfrm>
        </p:spPr>
        <p:txBody>
          <a:bodyPr>
            <a:normAutofit/>
          </a:bodyPr>
          <a:lstStyle/>
          <a:p>
            <a:r>
              <a:rPr lang="en-US" dirty="0" smtClean="0"/>
              <a:t>It weights firms based on company fundaments</a:t>
            </a:r>
          </a:p>
          <a:p>
            <a:r>
              <a:rPr lang="en-US" dirty="0" smtClean="0"/>
              <a:t>For example four broad fundamental measures of size: </a:t>
            </a:r>
          </a:p>
          <a:p>
            <a:pPr lvl="1"/>
            <a:r>
              <a:rPr lang="en-US" dirty="0" smtClean="0"/>
              <a:t>(1) sales, </a:t>
            </a:r>
          </a:p>
          <a:p>
            <a:pPr lvl="1"/>
            <a:r>
              <a:rPr lang="en-US" dirty="0" smtClean="0"/>
              <a:t>(2) profits (cash flow), </a:t>
            </a:r>
          </a:p>
          <a:p>
            <a:pPr lvl="1"/>
            <a:r>
              <a:rPr lang="en-US" dirty="0" smtClean="0"/>
              <a:t>(3) net assets (book value), and </a:t>
            </a:r>
          </a:p>
          <a:p>
            <a:pPr lvl="1"/>
            <a:r>
              <a:rPr lang="en-US" dirty="0" smtClean="0"/>
              <a:t>(4) distributions to shareholders (dividends). </a:t>
            </a: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639762"/>
          </a:xfrm>
        </p:spPr>
        <p:txBody>
          <a:bodyPr>
            <a:normAutofit fontScale="90000"/>
          </a:bodyPr>
          <a:lstStyle/>
          <a:p>
            <a:r>
              <a:rPr lang="en-US" dirty="0" smtClean="0"/>
              <a:t>Style Indexes </a:t>
            </a:r>
            <a:endParaRPr lang="en-US" dirty="0"/>
          </a:p>
        </p:txBody>
      </p:sp>
      <p:sp>
        <p:nvSpPr>
          <p:cNvPr id="3" name="Content Placeholder 2"/>
          <p:cNvSpPr>
            <a:spLocks noGrp="1"/>
          </p:cNvSpPr>
          <p:nvPr>
            <p:ph idx="1"/>
          </p:nvPr>
        </p:nvSpPr>
        <p:spPr>
          <a:xfrm>
            <a:off x="228600" y="914400"/>
            <a:ext cx="8686800" cy="5211763"/>
          </a:xfrm>
        </p:spPr>
        <p:txBody>
          <a:bodyPr>
            <a:noAutofit/>
          </a:bodyPr>
          <a:lstStyle/>
          <a:p>
            <a:r>
              <a:rPr lang="en-US" sz="2400" dirty="0" smtClean="0"/>
              <a:t>Financial service firms such as Dow Jones, Moody’s, Standard &amp; Poor’s, Russell, and Wilshire Associates are generally very fast in responding to changes in investment practices. </a:t>
            </a:r>
          </a:p>
          <a:p>
            <a:r>
              <a:rPr lang="en-US" sz="2400" dirty="0" smtClean="0"/>
              <a:t>One example is the growth in popularity of small-cap stocks … it is suggested that over long-term periods, small-cap stocks outperformed large-cap stocks on a risk-adjusted basis. </a:t>
            </a:r>
          </a:p>
          <a:p>
            <a:r>
              <a:rPr lang="en-US" sz="2400" dirty="0" smtClean="0"/>
              <a:t>In response to this, Ibbotson Associates created the first small-cap stock index, and this was followed by small-cap indexes by Frank Russell Associates (the Russell 2000 Index), the Standard &amp; Poor’s 600, the Wilshire 1750, and the Dow Jones Small-Cap Index.</a:t>
            </a:r>
            <a:br>
              <a:rPr lang="en-US" sz="2400" dirty="0" smtClean="0"/>
            </a:br>
            <a:endParaRPr lang="en-US" sz="2400" dirty="0" smtClean="0"/>
          </a:p>
          <a:p>
            <a:r>
              <a:rPr lang="en-US" sz="2400" dirty="0" smtClean="0"/>
              <a:t>This led to sets of size indexes, including large-cap, mid-cap, small-cap, and micro-cap. These new size indexes were used to evaluate the performance of money managers who concentrated in those size sectors. </a:t>
            </a:r>
            <a:br>
              <a:rPr lang="en-US" sz="2400" dirty="0" smtClean="0"/>
            </a:br>
            <a:endParaRPr lang="en-US" sz="2400" dirty="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639762"/>
          </a:xfrm>
        </p:spPr>
        <p:txBody>
          <a:bodyPr>
            <a:normAutofit fontScale="90000"/>
          </a:bodyPr>
          <a:lstStyle/>
          <a:p>
            <a:r>
              <a:rPr lang="en-US" dirty="0" smtClean="0"/>
              <a:t>Style Indexes </a:t>
            </a:r>
            <a:endParaRPr lang="en-US" dirty="0"/>
          </a:p>
        </p:txBody>
      </p:sp>
      <p:sp>
        <p:nvSpPr>
          <p:cNvPr id="3" name="Content Placeholder 2"/>
          <p:cNvSpPr>
            <a:spLocks noGrp="1"/>
          </p:cNvSpPr>
          <p:nvPr>
            <p:ph idx="1"/>
          </p:nvPr>
        </p:nvSpPr>
        <p:spPr>
          <a:xfrm>
            <a:off x="228600" y="914400"/>
            <a:ext cx="8686800" cy="5211763"/>
          </a:xfrm>
        </p:spPr>
        <p:txBody>
          <a:bodyPr>
            <a:noAutofit/>
          </a:bodyPr>
          <a:lstStyle/>
          <a:p>
            <a:r>
              <a:rPr lang="en-US" sz="2400" dirty="0" smtClean="0"/>
              <a:t>The next innovation was for money managers to concentrate in types of stocks—that is, growth stocks or value stocks (</a:t>
            </a:r>
            <a:r>
              <a:rPr lang="en-US" sz="2400" b="1" i="1" dirty="0" smtClean="0">
                <a:solidFill>
                  <a:srgbClr val="FF0000"/>
                </a:solidFill>
              </a:rPr>
              <a:t>learn what does it mean</a:t>
            </a:r>
            <a:r>
              <a:rPr lang="en-US" sz="2400" dirty="0" smtClean="0"/>
              <a:t>). </a:t>
            </a:r>
          </a:p>
          <a:p>
            <a:r>
              <a:rPr lang="en-US" sz="2400" dirty="0" smtClean="0"/>
              <a:t>As this money management innovation evolved, the financial services firms again responded by creating indexes of growth stocks and value stocks based on relative P/E, Market to book value, price to cash flow ratios, and other metrics such as return on equity (ROE) and revenue growth rates.</a:t>
            </a:r>
            <a:br>
              <a:rPr lang="en-US" sz="2400" dirty="0" smtClean="0"/>
            </a:br>
            <a:endParaRPr lang="en-US" sz="2400" dirty="0" smtClean="0"/>
          </a:p>
          <a:p>
            <a:r>
              <a:rPr lang="en-US" sz="2400" dirty="0" smtClean="0"/>
              <a:t>Eventually, these two factors (size and type) were combined into six major style categories:</a:t>
            </a:r>
          </a:p>
          <a:p>
            <a:pPr lvl="1">
              <a:buNone/>
            </a:pPr>
            <a:r>
              <a:rPr lang="en-US" sz="2400" dirty="0" smtClean="0"/>
              <a:t>Small-cap growth ……… Mid-cap growth …….Large-cap growth</a:t>
            </a:r>
          </a:p>
          <a:p>
            <a:pPr lvl="1">
              <a:buNone/>
            </a:pPr>
            <a:r>
              <a:rPr lang="en-US" sz="2400" dirty="0" smtClean="0"/>
              <a:t>Small-cap value ……… Mid-cap value …………. Large-cap value </a:t>
            </a:r>
            <a:br>
              <a:rPr lang="en-US" sz="2400" dirty="0" smtClean="0"/>
            </a:br>
            <a:r>
              <a:rPr lang="en-US" sz="2000" dirty="0" smtClean="0"/>
              <a:t/>
            </a:r>
            <a:br>
              <a:rPr lang="en-US" sz="2000" dirty="0" smtClean="0"/>
            </a:br>
            <a:endParaRPr lang="en-US" sz="2000" dirty="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92500" lnSpcReduction="20000"/>
          </a:bodyPr>
          <a:lstStyle/>
          <a:p>
            <a:r>
              <a:rPr lang="en-US" dirty="0" smtClean="0"/>
              <a:t>Currently, most money managers identify their investment style as one of these.</a:t>
            </a:r>
          </a:p>
          <a:p>
            <a:r>
              <a:rPr lang="en-US" dirty="0" smtClean="0"/>
              <a:t>Consultants generally use these style categories to identify money managers.</a:t>
            </a:r>
            <a:br>
              <a:rPr lang="en-US" dirty="0" smtClean="0"/>
            </a:br>
            <a:endParaRPr lang="en-US" dirty="0" smtClean="0"/>
          </a:p>
          <a:p>
            <a:r>
              <a:rPr lang="en-US" dirty="0" smtClean="0"/>
              <a:t>The most recent style indexes are those created to track ethical funds referred to as socially</a:t>
            </a:r>
            <a:br>
              <a:rPr lang="en-US" dirty="0" smtClean="0"/>
            </a:br>
            <a:r>
              <a:rPr lang="en-US" dirty="0" smtClean="0"/>
              <a:t>responsible investment (SRI) funds. </a:t>
            </a:r>
          </a:p>
          <a:p>
            <a:r>
              <a:rPr lang="en-US" dirty="0" smtClean="0"/>
              <a:t>These SRI indexes are further broken down by country and include a global ethical stock index </a:t>
            </a:r>
            <a:br>
              <a:rPr lang="en-US" dirty="0" smtClean="0"/>
            </a:br>
            <a:endParaRPr lang="en-US" dirty="0"/>
          </a:p>
        </p:txBody>
      </p:sp>
      <p:sp>
        <p:nvSpPr>
          <p:cNvPr id="4" name="Title 1"/>
          <p:cNvSpPr>
            <a:spLocks noGrp="1"/>
          </p:cNvSpPr>
          <p:nvPr>
            <p:ph type="title"/>
          </p:nvPr>
        </p:nvSpPr>
        <p:spPr>
          <a:xfrm>
            <a:off x="457200" y="274638"/>
            <a:ext cx="8229600" cy="639762"/>
          </a:xfrm>
        </p:spPr>
        <p:txBody>
          <a:bodyPr>
            <a:normAutofit fontScale="90000"/>
          </a:bodyPr>
          <a:lstStyle/>
          <a:p>
            <a:r>
              <a:rPr lang="en-US" dirty="0" smtClean="0"/>
              <a:t>Style Indexes </a:t>
            </a:r>
            <a:endParaRPr lang="en-US"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Uses of Security-Market Indexes &lt;ul&gt;&lt;li&gt;As benchmarks to evaluate the performance of professional money managers &lt;/li&gt;&lt;/ul..."/>
          <p:cNvPicPr>
            <a:picLocks noChangeAspect="1" noChangeArrowheads="1"/>
          </p:cNvPicPr>
          <p:nvPr/>
        </p:nvPicPr>
        <p:blipFill>
          <a:blip r:embed="rId2"/>
          <a:srcRect/>
          <a:stretch>
            <a:fillRect/>
          </a:stretch>
        </p:blipFill>
        <p:spPr bwMode="auto">
          <a:xfrm>
            <a:off x="155574" y="381000"/>
            <a:ext cx="8683625" cy="6172199"/>
          </a:xfrm>
          <a:prstGeom prst="rect">
            <a:avLst/>
          </a:prstGeom>
          <a:noFill/>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Global Equity Indexes &lt;ul&gt;&lt;li&gt;There are stock-market indexes available for most individual foreign markets &lt;/li&gt;&lt;/ul&gt;&lt;ul&gt;&lt;..."/>
          <p:cNvPicPr>
            <a:picLocks noChangeAspect="1" noChangeArrowheads="1"/>
          </p:cNvPicPr>
          <p:nvPr/>
        </p:nvPicPr>
        <p:blipFill>
          <a:blip r:embed="rId2"/>
          <a:srcRect/>
          <a:stretch>
            <a:fillRect/>
          </a:stretch>
        </p:blipFill>
        <p:spPr bwMode="auto">
          <a:xfrm>
            <a:off x="211975" y="159674"/>
            <a:ext cx="8763000" cy="6572251"/>
          </a:xfrm>
          <a:prstGeom prst="rect">
            <a:avLst/>
          </a:prstGeom>
          <a:noFill/>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Morgan Stanley Capital International (MSCI) Indexes &lt;ul&gt;&lt;li&gt;Three international, nineteen national, and thirty-eight inter..."/>
          <p:cNvPicPr>
            <a:picLocks noChangeAspect="1" noChangeArrowheads="1"/>
          </p:cNvPicPr>
          <p:nvPr/>
        </p:nvPicPr>
        <p:blipFill>
          <a:blip r:embed="rId2"/>
          <a:srcRect/>
          <a:stretch>
            <a:fillRect/>
          </a:stretch>
        </p:blipFill>
        <p:spPr bwMode="auto">
          <a:xfrm>
            <a:off x="307975" y="133349"/>
            <a:ext cx="8607425" cy="6455570"/>
          </a:xfrm>
          <a:prstGeom prst="rect">
            <a:avLst/>
          </a:prstGeom>
          <a:noFill/>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Morgan Stanley Capital International (MSCI) Indexes &lt;ul&gt;&lt;li&gt;All the indexes are market-value weighted &lt;/li&gt;&lt;/ul&gt;&lt;ul&gt;&lt;li&gt;Re..."/>
          <p:cNvPicPr>
            <a:picLocks noChangeAspect="1" noChangeArrowheads="1"/>
          </p:cNvPicPr>
          <p:nvPr/>
        </p:nvPicPr>
        <p:blipFill>
          <a:blip r:embed="rId2"/>
          <a:srcRect/>
          <a:stretch>
            <a:fillRect/>
          </a:stretch>
        </p:blipFill>
        <p:spPr bwMode="auto">
          <a:xfrm>
            <a:off x="155574" y="209549"/>
            <a:ext cx="8683625" cy="6512720"/>
          </a:xfrm>
          <a:prstGeom prst="rect">
            <a:avLst/>
          </a:prstGeom>
          <a:noFill/>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Dow Jones World Stock Index &lt;ul&gt;&lt;li&gt;Introduced in January 1993 &lt;/li&gt;&lt;/ul&gt;&lt;ul&gt;&lt;li&gt;2,200 companies worldwide &lt;/li&gt;&lt;/ul&gt;&lt;ul&gt;&lt;..."/>
          <p:cNvPicPr>
            <a:picLocks noChangeAspect="1" noChangeArrowheads="1"/>
          </p:cNvPicPr>
          <p:nvPr/>
        </p:nvPicPr>
        <p:blipFill>
          <a:blip r:embed="rId2"/>
          <a:srcRect/>
          <a:stretch>
            <a:fillRect/>
          </a:stretch>
        </p:blipFill>
        <p:spPr bwMode="auto">
          <a:xfrm>
            <a:off x="381000" y="133349"/>
            <a:ext cx="8559800" cy="6419851"/>
          </a:xfrm>
          <a:prstGeom prst="rect">
            <a:avLst/>
          </a:prstGeom>
          <a:noFill/>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Comparison of World Stock Indexes &lt;ul&gt;&lt;li&gt;Correlations between the three series since December 31, 1991 to December 31, 20..."/>
          <p:cNvPicPr>
            <a:picLocks noChangeAspect="1" noChangeArrowheads="1"/>
          </p:cNvPicPr>
          <p:nvPr/>
        </p:nvPicPr>
        <p:blipFill>
          <a:blip r:embed="rId2"/>
          <a:srcRect/>
          <a:stretch>
            <a:fillRect/>
          </a:stretch>
        </p:blipFill>
        <p:spPr bwMode="auto">
          <a:xfrm>
            <a:off x="228600" y="57149"/>
            <a:ext cx="8382000" cy="6286501"/>
          </a:xfrm>
          <a:prstGeom prst="rect">
            <a:avLst/>
          </a:prstGeom>
          <a:noFill/>
        </p:spPr>
      </p:pic>
      <p:pic>
        <p:nvPicPr>
          <p:cNvPr id="4099" name="Picture 3"/>
          <p:cNvPicPr>
            <a:picLocks noChangeAspect="1" noChangeArrowheads="1"/>
          </p:cNvPicPr>
          <p:nvPr/>
        </p:nvPicPr>
        <p:blipFill>
          <a:blip r:embed="rId3"/>
          <a:srcRect/>
          <a:stretch>
            <a:fillRect/>
          </a:stretch>
        </p:blipFill>
        <p:spPr bwMode="auto">
          <a:xfrm>
            <a:off x="228600" y="4267200"/>
            <a:ext cx="8763000" cy="2438400"/>
          </a:xfrm>
          <a:prstGeom prst="rect">
            <a:avLst/>
          </a:prstGeom>
          <a:noFill/>
          <a:ln w="9525">
            <a:noFill/>
            <a:miter lim="800000"/>
            <a:headEnd/>
            <a:tailEnd/>
          </a:ln>
          <a:effectLst/>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154" name="Picture 2" descr="Composite Stock-Bond Indexes &lt;ul&gt;&lt;li&gt;Beyond separate stock indexes and bond indexes for individual countries, a natural st..."/>
          <p:cNvPicPr>
            <a:picLocks noChangeAspect="1" noChangeArrowheads="1"/>
          </p:cNvPicPr>
          <p:nvPr/>
        </p:nvPicPr>
        <p:blipFill>
          <a:blip r:embed="rId2"/>
          <a:srcRect/>
          <a:stretch>
            <a:fillRect/>
          </a:stretch>
        </p:blipFill>
        <p:spPr bwMode="auto">
          <a:xfrm>
            <a:off x="238300" y="133349"/>
            <a:ext cx="8686800" cy="6515101"/>
          </a:xfrm>
          <a:prstGeom prst="rect">
            <a:avLst/>
          </a:prstGeom>
          <a:noFill/>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286000" y="3105835"/>
            <a:ext cx="4572000" cy="1477328"/>
          </a:xfrm>
          <a:prstGeom prst="rect">
            <a:avLst/>
          </a:prstGeom>
        </p:spPr>
        <p:txBody>
          <a:bodyPr>
            <a:spAutoFit/>
          </a:bodyPr>
          <a:lstStyle/>
          <a:p>
            <a:r>
              <a:rPr lang="en-US" dirty="0" smtClean="0">
                <a:hlinkClick r:id="rId2"/>
              </a:rPr>
              <a:t>To be continued </a:t>
            </a:r>
          </a:p>
          <a:p>
            <a:endParaRPr lang="en-US" dirty="0" smtClean="0">
              <a:hlinkClick r:id="rId2"/>
            </a:endParaRPr>
          </a:p>
          <a:p>
            <a:endParaRPr lang="en-US" dirty="0" smtClean="0">
              <a:hlinkClick r:id="rId2"/>
            </a:endParaRPr>
          </a:p>
          <a:p>
            <a:r>
              <a:rPr lang="en-US" dirty="0" smtClean="0">
                <a:hlinkClick r:id="rId2"/>
              </a:rPr>
              <a:t>https://www.slideshare.net/Zorro29/chapter-5-securitymarket-indicator-series</a:t>
            </a:r>
            <a:endParaRPr 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descr="Differentiating Factors in Constructing Market Indexes &lt;ul&gt;&lt;li&gt;The sample &lt;/li&gt;&lt;/ul&gt;&lt;ul&gt;&lt;ul&gt;&lt;li&gt;size &lt;/li&gt;&lt;/ul&gt;&lt;/ul&gt;&lt;ul&gt;&lt;u..."/>
          <p:cNvPicPr>
            <a:picLocks noChangeAspect="1" noChangeArrowheads="1"/>
          </p:cNvPicPr>
          <p:nvPr/>
        </p:nvPicPr>
        <p:blipFill>
          <a:blip r:embed="rId2"/>
          <a:srcRect/>
          <a:stretch>
            <a:fillRect/>
          </a:stretch>
        </p:blipFill>
        <p:spPr bwMode="auto">
          <a:xfrm>
            <a:off x="228600" y="228600"/>
            <a:ext cx="8686800" cy="6324600"/>
          </a:xfrm>
          <a:prstGeom prst="rect">
            <a:avLst/>
          </a:prstGeom>
          <a:noFill/>
        </p:spPr>
      </p:pic>
      <p:pic>
        <p:nvPicPr>
          <p:cNvPr id="17411" name="Picture 3"/>
          <p:cNvPicPr>
            <a:picLocks noChangeAspect="1" noChangeArrowheads="1"/>
          </p:cNvPicPr>
          <p:nvPr/>
        </p:nvPicPr>
        <p:blipFill>
          <a:blip r:embed="rId3"/>
          <a:srcRect/>
          <a:stretch>
            <a:fillRect/>
          </a:stretch>
        </p:blipFill>
        <p:spPr bwMode="auto">
          <a:xfrm>
            <a:off x="228600" y="4572000"/>
            <a:ext cx="8686800" cy="1905000"/>
          </a:xfrm>
          <a:prstGeom prst="rect">
            <a:avLst/>
          </a:prstGeom>
          <a:noFill/>
          <a:ln w="9525">
            <a:noFill/>
            <a:miter lim="800000"/>
            <a:headEnd/>
            <a:tailEnd/>
          </a:ln>
          <a:effectLst/>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descr="Differentiating Factors in Constructing Market Indexes &lt;ul&gt;&lt;li&gt;Weighting of sample members &lt;/li&gt;&lt;/ul&gt;&lt;ul&gt;&lt;ul&gt;&lt;li&gt;price-wei..."/>
          <p:cNvPicPr>
            <a:picLocks noChangeAspect="1" noChangeArrowheads="1"/>
          </p:cNvPicPr>
          <p:nvPr/>
        </p:nvPicPr>
        <p:blipFill>
          <a:blip r:embed="rId2"/>
          <a:srcRect/>
          <a:stretch>
            <a:fillRect/>
          </a:stretch>
        </p:blipFill>
        <p:spPr bwMode="auto">
          <a:xfrm>
            <a:off x="228600" y="76200"/>
            <a:ext cx="8686800" cy="6515101"/>
          </a:xfrm>
          <a:prstGeom prst="rect">
            <a:avLst/>
          </a:prstGeom>
          <a:noFill/>
        </p:spPr>
      </p:pic>
      <p:pic>
        <p:nvPicPr>
          <p:cNvPr id="18435" name="Picture 3"/>
          <p:cNvPicPr>
            <a:picLocks noChangeAspect="1" noChangeArrowheads="1"/>
          </p:cNvPicPr>
          <p:nvPr/>
        </p:nvPicPr>
        <p:blipFill>
          <a:blip r:embed="rId3"/>
          <a:srcRect/>
          <a:stretch>
            <a:fillRect/>
          </a:stretch>
        </p:blipFill>
        <p:spPr bwMode="auto">
          <a:xfrm>
            <a:off x="533400" y="4572000"/>
            <a:ext cx="7924800" cy="1143000"/>
          </a:xfrm>
          <a:prstGeom prst="rect">
            <a:avLst/>
          </a:prstGeom>
          <a:noFill/>
          <a:ln w="9525">
            <a:noFill/>
            <a:miter lim="800000"/>
            <a:headEnd/>
            <a:tailEnd/>
          </a:ln>
          <a:effec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2" descr="Differentiating Factors in Constructing Market Indexes &lt;ul&gt;&lt;li&gt;Computational procedure &lt;/li&gt;&lt;/ul&gt;&lt;ul&gt;&lt;ul&gt;&lt;li&gt;arithmetic av..."/>
          <p:cNvPicPr>
            <a:picLocks noChangeAspect="1" noChangeArrowheads="1"/>
          </p:cNvPicPr>
          <p:nvPr/>
        </p:nvPicPr>
        <p:blipFill>
          <a:blip r:embed="rId2"/>
          <a:srcRect/>
          <a:stretch>
            <a:fillRect/>
          </a:stretch>
        </p:blipFill>
        <p:spPr bwMode="auto">
          <a:xfrm>
            <a:off x="155574" y="133348"/>
            <a:ext cx="8683626" cy="6512721"/>
          </a:xfrm>
          <a:prstGeom prst="rect">
            <a:avLst/>
          </a:prstGeom>
          <a:noFill/>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 descr="Stock-Market Indicator Series &lt;ul&gt;&lt;li&gt;Price Weighted Series &lt;/li&gt;&lt;/ul&gt;&lt;ul&gt;&lt;li&gt;Dow Jones Industrial Average (DJIA) &lt;/li&gt;&lt;/u..."/>
          <p:cNvPicPr>
            <a:picLocks noChangeAspect="1" noChangeArrowheads="1"/>
          </p:cNvPicPr>
          <p:nvPr/>
        </p:nvPicPr>
        <p:blipFill>
          <a:blip r:embed="rId2"/>
          <a:srcRect/>
          <a:stretch>
            <a:fillRect/>
          </a:stretch>
        </p:blipFill>
        <p:spPr bwMode="auto">
          <a:xfrm>
            <a:off x="533400" y="457200"/>
            <a:ext cx="8077200" cy="6057901"/>
          </a:xfrm>
          <a:prstGeom prst="rect">
            <a:avLst/>
          </a:prstGeom>
          <a:noFill/>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2" descr="Dow Jones Industrial Average (DJIA) &lt;ul&gt;&lt;li&gt;Best-known, oldest, most popular series &lt;/li&gt;&lt;/ul&gt;&lt;ul&gt;&lt;li&gt;Price-weighted avera..."/>
          <p:cNvPicPr>
            <a:picLocks noChangeAspect="1" noChangeArrowheads="1"/>
          </p:cNvPicPr>
          <p:nvPr/>
        </p:nvPicPr>
        <p:blipFill>
          <a:blip r:embed="rId2"/>
          <a:srcRect/>
          <a:stretch>
            <a:fillRect/>
          </a:stretch>
        </p:blipFill>
        <p:spPr bwMode="auto">
          <a:xfrm>
            <a:off x="381000" y="914400"/>
            <a:ext cx="8534400" cy="5867400"/>
          </a:xfrm>
          <a:prstGeom prst="rect">
            <a:avLst/>
          </a:prstGeom>
          <a:noFill/>
        </p:spPr>
      </p:pic>
      <p:pic>
        <p:nvPicPr>
          <p:cNvPr id="22531" name="Picture 3"/>
          <p:cNvPicPr>
            <a:picLocks noChangeAspect="1" noChangeArrowheads="1"/>
          </p:cNvPicPr>
          <p:nvPr/>
        </p:nvPicPr>
        <p:blipFill>
          <a:blip r:embed="rId3"/>
          <a:srcRect/>
          <a:stretch>
            <a:fillRect/>
          </a:stretch>
        </p:blipFill>
        <p:spPr bwMode="auto">
          <a:xfrm>
            <a:off x="381000" y="457200"/>
            <a:ext cx="8763000" cy="990600"/>
          </a:xfrm>
          <a:prstGeom prst="rect">
            <a:avLst/>
          </a:prstGeom>
          <a:noFill/>
          <a:ln w="9525">
            <a:noFill/>
            <a:miter lim="800000"/>
            <a:headEnd/>
            <a:tailEnd/>
          </a:ln>
          <a:effectLst/>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p:cNvPicPr>
            <a:picLocks noChangeAspect="1" noChangeArrowheads="1"/>
          </p:cNvPicPr>
          <p:nvPr/>
        </p:nvPicPr>
        <p:blipFill>
          <a:blip r:embed="rId2"/>
          <a:srcRect/>
          <a:stretch>
            <a:fillRect/>
          </a:stretch>
        </p:blipFill>
        <p:spPr bwMode="auto">
          <a:xfrm>
            <a:off x="2514600" y="1143000"/>
            <a:ext cx="3733800" cy="1447800"/>
          </a:xfrm>
          <a:prstGeom prst="rect">
            <a:avLst/>
          </a:prstGeom>
          <a:noFill/>
          <a:ln w="9525">
            <a:noFill/>
            <a:miter lim="800000"/>
            <a:headEnd/>
            <a:tailEnd/>
          </a:ln>
          <a:effectLst/>
        </p:spPr>
      </p:pic>
      <p:pic>
        <p:nvPicPr>
          <p:cNvPr id="20481" name="Picture 1"/>
          <p:cNvPicPr>
            <a:picLocks noChangeAspect="1" noChangeArrowheads="1"/>
          </p:cNvPicPr>
          <p:nvPr/>
        </p:nvPicPr>
        <p:blipFill>
          <a:blip r:embed="rId3"/>
          <a:srcRect/>
          <a:stretch>
            <a:fillRect/>
          </a:stretch>
        </p:blipFill>
        <p:spPr bwMode="auto">
          <a:xfrm>
            <a:off x="1066800" y="2590800"/>
            <a:ext cx="7086599" cy="1200150"/>
          </a:xfrm>
          <a:prstGeom prst="rect">
            <a:avLst/>
          </a:prstGeom>
          <a:noFill/>
          <a:ln w="9525">
            <a:noFill/>
            <a:miter lim="800000"/>
            <a:headEnd/>
            <a:tailEnd/>
          </a:ln>
          <a:effectLst/>
        </p:spPr>
      </p:pic>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1013</TotalTime>
  <Words>724</Words>
  <Application>Microsoft Office PowerPoint</Application>
  <PresentationFormat>On-screen Show (4:3)</PresentationFormat>
  <Paragraphs>79</Paragraphs>
  <Slides>36</Slides>
  <Notes>0</Notes>
  <HiddenSlides>0</HiddenSlides>
  <MMClips>0</MMClips>
  <ScaleCrop>false</ScaleCrop>
  <HeadingPairs>
    <vt:vector size="4" baseType="variant">
      <vt:variant>
        <vt:lpstr>Theme</vt:lpstr>
      </vt:variant>
      <vt:variant>
        <vt:i4>1</vt:i4>
      </vt:variant>
      <vt:variant>
        <vt:lpstr>Slide Titles</vt:lpstr>
      </vt:variant>
      <vt:variant>
        <vt:i4>36</vt:i4>
      </vt:variant>
    </vt:vector>
  </HeadingPairs>
  <TitlesOfParts>
    <vt:vector size="37" baseType="lpstr">
      <vt:lpstr>Office Theme</vt:lpstr>
      <vt:lpstr>“What happened to the market today?”</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Unweighted Index</vt:lpstr>
      <vt:lpstr>Slide 23</vt:lpstr>
      <vt:lpstr>Slide 24</vt:lpstr>
      <vt:lpstr>Slide 25</vt:lpstr>
      <vt:lpstr>Fundamental Weighted Index</vt:lpstr>
      <vt:lpstr>Style Indexes </vt:lpstr>
      <vt:lpstr>Style Indexes </vt:lpstr>
      <vt:lpstr>Style Indexes </vt:lpstr>
      <vt:lpstr>Slide 30</vt:lpstr>
      <vt:lpstr>Slide 31</vt:lpstr>
      <vt:lpstr>Slide 32</vt:lpstr>
      <vt:lpstr>Slide 33</vt:lpstr>
      <vt:lpstr>Slide 34</vt:lpstr>
      <vt:lpstr>Slide 35</vt:lpstr>
      <vt:lpstr>Slide 36</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“What happened to the market today?”</dc:title>
  <dc:creator>classic</dc:creator>
  <cp:lastModifiedBy>classic</cp:lastModifiedBy>
  <cp:revision>17</cp:revision>
  <dcterms:created xsi:type="dcterms:W3CDTF">2006-08-16T00:00:00Z</dcterms:created>
  <dcterms:modified xsi:type="dcterms:W3CDTF">2019-04-18T06:21:57Z</dcterms:modified>
</cp:coreProperties>
</file>