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898B83-75BA-4236-8195-606DF45B9D12}"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3652193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98B83-75BA-4236-8195-606DF45B9D12}"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491143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98B83-75BA-4236-8195-606DF45B9D12}"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240442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98B83-75BA-4236-8195-606DF45B9D12}"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139675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898B83-75BA-4236-8195-606DF45B9D12}"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336536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898B83-75BA-4236-8195-606DF45B9D12}"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665193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898B83-75BA-4236-8195-606DF45B9D12}" type="datetimeFigureOut">
              <a:rPr lang="en-US" smtClean="0"/>
              <a:t>08-Apr-20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28417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898B83-75BA-4236-8195-606DF45B9D12}" type="datetimeFigureOut">
              <a:rPr lang="en-US" smtClean="0"/>
              <a:t>08-Apr-20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303880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98B83-75BA-4236-8195-606DF45B9D12}" type="datetimeFigureOut">
              <a:rPr lang="en-US" smtClean="0"/>
              <a:t>08-Apr-20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4249965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98B83-75BA-4236-8195-606DF45B9D12}"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3703142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98B83-75BA-4236-8195-606DF45B9D12}"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D4ECC-F6A6-4877-970B-5ABE231851C3}" type="slidenum">
              <a:rPr lang="en-US" smtClean="0"/>
              <a:t>‹#›</a:t>
            </a:fld>
            <a:endParaRPr lang="en-US"/>
          </a:p>
        </p:txBody>
      </p:sp>
    </p:spTree>
    <p:extLst>
      <p:ext uri="{BB962C8B-B14F-4D97-AF65-F5344CB8AC3E}">
        <p14:creationId xmlns:p14="http://schemas.microsoft.com/office/powerpoint/2010/main" val="2385757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98B83-75BA-4236-8195-606DF45B9D12}" type="datetimeFigureOut">
              <a:rPr lang="en-US" smtClean="0"/>
              <a:t>08-Apr-20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2D4ECC-F6A6-4877-970B-5ABE231851C3}" type="slidenum">
              <a:rPr lang="en-US" smtClean="0"/>
              <a:t>‹#›</a:t>
            </a:fld>
            <a:endParaRPr lang="en-US"/>
          </a:p>
        </p:txBody>
      </p:sp>
    </p:spTree>
    <p:extLst>
      <p:ext uri="{BB962C8B-B14F-4D97-AF65-F5344CB8AC3E}">
        <p14:creationId xmlns:p14="http://schemas.microsoft.com/office/powerpoint/2010/main" val="3073307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Community Organization</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153400" cy="5181600"/>
          </a:xfrm>
        </p:spPr>
        <p:txBody>
          <a:bodyPr>
            <a:normAutofit lnSpcReduction="10000"/>
          </a:bodyPr>
          <a:lstStyle/>
          <a:p>
            <a:pPr marL="0" indent="0" algn="ctr">
              <a:buNone/>
            </a:pPr>
            <a:r>
              <a:rPr lang="en-US" b="1" u="sng" dirty="0" smtClean="0">
                <a:latin typeface="Times New Roman" pitchFamily="18" charset="0"/>
                <a:cs typeface="Times New Roman" pitchFamily="18" charset="0"/>
              </a:rPr>
              <a:t>History </a:t>
            </a:r>
          </a:p>
          <a:p>
            <a:pPr marL="0" indent="0" algn="just">
              <a:buNone/>
            </a:pPr>
            <a:r>
              <a:rPr lang="en-US" dirty="0" smtClean="0">
                <a:latin typeface="Times New Roman" pitchFamily="18" charset="0"/>
                <a:cs typeface="Times New Roman" pitchFamily="18" charset="0"/>
              </a:rPr>
              <a:t>The concept of community organization was developed in the </a:t>
            </a:r>
            <a:r>
              <a:rPr lang="en-US" u="sng" dirty="0" smtClean="0">
                <a:solidFill>
                  <a:srgbClr val="00B0F0"/>
                </a:solidFill>
                <a:latin typeface="Times New Roman" pitchFamily="18" charset="0"/>
                <a:cs typeface="Times New Roman" pitchFamily="18" charset="0"/>
              </a:rPr>
              <a:t>United States</a:t>
            </a:r>
            <a:r>
              <a:rPr lang="en-US" dirty="0" smtClean="0">
                <a:solidFill>
                  <a:srgbClr val="00B0F0"/>
                </a:solidFill>
                <a:latin typeface="Times New Roman" pitchFamily="18" charset="0"/>
                <a:cs typeface="Times New Roman" pitchFamily="18" charset="0"/>
              </a:rPr>
              <a:t> </a:t>
            </a:r>
            <a:r>
              <a:rPr lang="en-US" dirty="0" smtClean="0">
                <a:latin typeface="Times New Roman" pitchFamily="18" charset="0"/>
                <a:cs typeface="Times New Roman" pitchFamily="18" charset="0"/>
              </a:rPr>
              <a:t>from the experience of evolving organizations and institutions to </a:t>
            </a:r>
            <a:r>
              <a:rPr lang="en-US" u="sng" dirty="0" smtClean="0">
                <a:solidFill>
                  <a:srgbClr val="00B0F0"/>
                </a:solidFill>
                <a:latin typeface="Times New Roman" pitchFamily="18" charset="0"/>
                <a:cs typeface="Times New Roman" pitchFamily="18" charset="0"/>
              </a:rPr>
              <a:t>meet people needs </a:t>
            </a:r>
            <a:r>
              <a:rPr lang="en-US" dirty="0" smtClean="0">
                <a:latin typeface="Times New Roman" pitchFamily="18" charset="0"/>
                <a:cs typeface="Times New Roman" pitchFamily="18" charset="0"/>
              </a:rPr>
              <a:t>in urban areas and to </a:t>
            </a:r>
            <a:r>
              <a:rPr lang="en-US" u="sng" dirty="0" smtClean="0">
                <a:solidFill>
                  <a:srgbClr val="00B0F0"/>
                </a:solidFill>
                <a:latin typeface="Times New Roman" pitchFamily="18" charset="0"/>
                <a:cs typeface="Times New Roman" pitchFamily="18" charset="0"/>
              </a:rPr>
              <a:t>promote citizen participation</a:t>
            </a:r>
            <a:r>
              <a:rPr lang="en-US" dirty="0" smtClean="0">
                <a:latin typeface="Times New Roman" pitchFamily="18" charset="0"/>
                <a:cs typeface="Times New Roman" pitchFamily="18" charset="0"/>
              </a:rPr>
              <a:t>. It came to be associated with the urban environment of North American </a:t>
            </a:r>
            <a:r>
              <a:rPr lang="en-US" u="sng" dirty="0" smtClean="0">
                <a:solidFill>
                  <a:srgbClr val="00B0F0"/>
                </a:solidFill>
                <a:latin typeface="Times New Roman" pitchFamily="18" charset="0"/>
                <a:cs typeface="Times New Roman" pitchFamily="18" charset="0"/>
              </a:rPr>
              <a:t>towns and cities</a:t>
            </a:r>
            <a:r>
              <a:rPr lang="en-US" dirty="0" smtClean="0">
                <a:latin typeface="Times New Roman" pitchFamily="18" charset="0"/>
                <a:cs typeface="Times New Roman" pitchFamily="18" charset="0"/>
              </a:rPr>
              <a:t>. The term is used in Social Work literature as the </a:t>
            </a:r>
            <a:r>
              <a:rPr lang="en-US" u="sng" dirty="0" smtClean="0">
                <a:solidFill>
                  <a:srgbClr val="00B0F0"/>
                </a:solidFill>
                <a:latin typeface="Times New Roman" pitchFamily="18" charset="0"/>
                <a:cs typeface="Times New Roman" pitchFamily="18" charset="0"/>
              </a:rPr>
              <a:t>traditional third setting of Social Work</a:t>
            </a:r>
            <a:r>
              <a:rPr lang="en-US" dirty="0" smtClean="0">
                <a:latin typeface="Times New Roman" pitchFamily="18" charset="0"/>
                <a:cs typeface="Times New Roman" pitchFamily="18" charset="0"/>
              </a:rPr>
              <a:t>, the others being </a:t>
            </a:r>
            <a:r>
              <a:rPr lang="en-US" u="sng" dirty="0" smtClean="0">
                <a:solidFill>
                  <a:srgbClr val="00B0F0"/>
                </a:solidFill>
                <a:latin typeface="Times New Roman" pitchFamily="18" charset="0"/>
                <a:cs typeface="Times New Roman" pitchFamily="18" charset="0"/>
              </a:rPr>
              <a:t>case work and group work</a:t>
            </a:r>
            <a:r>
              <a:rPr lang="en-US" u="sng"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64855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Autofit/>
          </a:bodyPr>
          <a:lstStyle/>
          <a:p>
            <a:r>
              <a:rPr lang="en-US" sz="3600" b="1" dirty="0" smtClean="0">
                <a:latin typeface="Times New Roman" pitchFamily="18" charset="0"/>
                <a:cs typeface="Times New Roman" pitchFamily="18" charset="0"/>
              </a:rPr>
              <a:t>Definition of Community Organization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6019800"/>
          </a:xfrm>
        </p:spPr>
        <p:txBody>
          <a:bodyPr>
            <a:normAutofit lnSpcReduction="10000"/>
          </a:bodyPr>
          <a:lstStyle/>
          <a:p>
            <a:pPr marL="457200" indent="-457200" algn="just">
              <a:buAutoNum type="arabicPeriod"/>
            </a:pPr>
            <a:r>
              <a:rPr lang="en-US" sz="2400" b="1" dirty="0" smtClean="0"/>
              <a:t>Khalid Mohammad </a:t>
            </a:r>
            <a:r>
              <a:rPr lang="en-US" sz="2400" dirty="0" smtClean="0"/>
              <a:t>(1992) opines that community organization refers to the </a:t>
            </a:r>
            <a:r>
              <a:rPr lang="en-US" sz="2400" u="sng" dirty="0" smtClean="0">
                <a:solidFill>
                  <a:srgbClr val="00B0F0"/>
                </a:solidFill>
              </a:rPr>
              <a:t>adjustment between the needs and resources of a community</a:t>
            </a:r>
            <a:r>
              <a:rPr lang="en-US" sz="2400" dirty="0" smtClean="0"/>
              <a:t>. As a process, community organization implies those welfare measures which are undertaken by the members of a community in accordance to their needs and resources. </a:t>
            </a:r>
            <a:endParaRPr lang="en-US" sz="2400" dirty="0"/>
          </a:p>
          <a:p>
            <a:pPr marL="457200" indent="-457200" algn="just">
              <a:buAutoNum type="arabicPeriod"/>
            </a:pPr>
            <a:r>
              <a:rPr lang="en-US" sz="2400" b="1" dirty="0" smtClean="0"/>
              <a:t>Mildred Barry </a:t>
            </a:r>
            <a:r>
              <a:rPr lang="en-US" sz="2400" dirty="0" smtClean="0"/>
              <a:t>(1992) says that community organization in Social Work is the process of creating and maintaining a progressively more </a:t>
            </a:r>
            <a:r>
              <a:rPr lang="en-US" sz="2400" u="sng" dirty="0" smtClean="0">
                <a:solidFill>
                  <a:srgbClr val="00B0F0"/>
                </a:solidFill>
              </a:rPr>
              <a:t>effective adjustment between community resources and community welfare needs</a:t>
            </a:r>
            <a:r>
              <a:rPr lang="en-US" sz="2400" dirty="0" smtClean="0"/>
              <a:t>. This adjustment is achieved through the help of the </a:t>
            </a:r>
            <a:r>
              <a:rPr lang="en-US" sz="2400" u="sng" dirty="0" smtClean="0">
                <a:solidFill>
                  <a:srgbClr val="00B0F0"/>
                </a:solidFill>
              </a:rPr>
              <a:t>professional worker and the participation of individuals and groups </a:t>
            </a:r>
            <a:r>
              <a:rPr lang="en-US" sz="2400" dirty="0" smtClean="0"/>
              <a:t>in the community. </a:t>
            </a:r>
          </a:p>
          <a:p>
            <a:pPr marL="457200" indent="-457200" algn="just">
              <a:buAutoNum type="arabicPeriod"/>
            </a:pPr>
            <a:r>
              <a:rPr lang="en-US" sz="2400" b="1" dirty="0" smtClean="0"/>
              <a:t>Rubin Herbert and Rubin Irene </a:t>
            </a:r>
            <a:r>
              <a:rPr lang="en-US" sz="2400" dirty="0" smtClean="0"/>
              <a:t>(1986) suggests that community organization is </a:t>
            </a:r>
            <a:r>
              <a:rPr lang="en-US" sz="2400" u="sng" dirty="0" smtClean="0">
                <a:solidFill>
                  <a:srgbClr val="00B0F0"/>
                </a:solidFill>
              </a:rPr>
              <a:t>brining people together </a:t>
            </a:r>
            <a:r>
              <a:rPr lang="en-US" sz="2400" dirty="0" smtClean="0"/>
              <a:t>to </a:t>
            </a:r>
            <a:r>
              <a:rPr lang="en-US" sz="2400" u="sng" dirty="0" smtClean="0">
                <a:solidFill>
                  <a:srgbClr val="00B0F0"/>
                </a:solidFill>
              </a:rPr>
              <a:t>combat shared problems</a:t>
            </a:r>
            <a:r>
              <a:rPr lang="en-US" sz="2400" dirty="0" smtClean="0"/>
              <a:t>. Community organizing is a </a:t>
            </a:r>
            <a:r>
              <a:rPr lang="en-US" sz="2400" u="sng" dirty="0" smtClean="0">
                <a:solidFill>
                  <a:srgbClr val="00B0F0"/>
                </a:solidFill>
              </a:rPr>
              <a:t>political process</a:t>
            </a:r>
            <a:r>
              <a:rPr lang="en-US" sz="2400" dirty="0" smtClean="0"/>
              <a:t> to determine who decides what about which issues, and it increases the power of those who currently have little say about decisions that affect their lives. </a:t>
            </a:r>
          </a:p>
          <a:p>
            <a:pPr marL="457200" indent="-457200" algn="just">
              <a:buAutoNum type="arabicPeriod"/>
            </a:pPr>
            <a:endParaRPr lang="en-US" sz="2400" b="1" dirty="0" smtClean="0"/>
          </a:p>
        </p:txBody>
      </p:sp>
    </p:spTree>
    <p:extLst>
      <p:ext uri="{BB962C8B-B14F-4D97-AF65-F5344CB8AC3E}">
        <p14:creationId xmlns:p14="http://schemas.microsoft.com/office/powerpoint/2010/main" val="774338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US" sz="3600" b="1" dirty="0" smtClean="0">
                <a:latin typeface="Times New Roman" pitchFamily="18" charset="0"/>
                <a:cs typeface="Times New Roman" pitchFamily="18" charset="0"/>
              </a:rPr>
              <a:t>Types of Community Organization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762000"/>
            <a:ext cx="8763000" cy="5791200"/>
          </a:xfrm>
        </p:spPr>
        <p:txBody>
          <a:bodyPr>
            <a:normAutofit fontScale="85000" lnSpcReduction="20000"/>
          </a:bodyPr>
          <a:lstStyle/>
          <a:p>
            <a:pPr marL="0" indent="0">
              <a:buNone/>
            </a:pPr>
            <a:r>
              <a:rPr lang="en-US" dirty="0" smtClean="0">
                <a:latin typeface="Times New Roman" pitchFamily="18" charset="0"/>
                <a:cs typeface="Times New Roman" pitchFamily="18" charset="0"/>
              </a:rPr>
              <a:t>There are five types of community organizations i.e. self-help, partnership, co-production, pressure and protest organizations. </a:t>
            </a:r>
          </a:p>
          <a:p>
            <a:pPr marL="514350" indent="-514350">
              <a:buAutoNum type="arabicPeriod"/>
            </a:pPr>
            <a:r>
              <a:rPr lang="en-US" b="1" dirty="0" smtClean="0">
                <a:latin typeface="Times New Roman" pitchFamily="18" charset="0"/>
                <a:cs typeface="Times New Roman" pitchFamily="18" charset="0"/>
              </a:rPr>
              <a:t>Self-help Organization</a:t>
            </a:r>
          </a:p>
          <a:p>
            <a:pPr marL="0" indent="0" algn="just">
              <a:buNone/>
            </a:pPr>
            <a:r>
              <a:rPr lang="en-US" dirty="0">
                <a:latin typeface="Times New Roman" pitchFamily="18" charset="0"/>
                <a:cs typeface="Times New Roman" pitchFamily="18" charset="0"/>
              </a:rPr>
              <a:t>Self-help organizations are </a:t>
            </a:r>
            <a:r>
              <a:rPr lang="en-US" u="sng" dirty="0">
                <a:solidFill>
                  <a:srgbClr val="00B0F0"/>
                </a:solidFill>
                <a:latin typeface="Times New Roman" pitchFamily="18" charset="0"/>
                <a:cs typeface="Times New Roman" pitchFamily="18" charset="0"/>
              </a:rPr>
              <a:t>groups of people </a:t>
            </a:r>
            <a:r>
              <a:rPr lang="en-US" dirty="0">
                <a:latin typeface="Times New Roman" pitchFamily="18" charset="0"/>
                <a:cs typeface="Times New Roman" pitchFamily="18" charset="0"/>
              </a:rPr>
              <a:t>who provide </a:t>
            </a:r>
            <a:r>
              <a:rPr lang="en-US" u="sng" dirty="0">
                <a:solidFill>
                  <a:srgbClr val="00B0F0"/>
                </a:solidFill>
                <a:latin typeface="Times New Roman" pitchFamily="18" charset="0"/>
                <a:cs typeface="Times New Roman" pitchFamily="18" charset="0"/>
              </a:rPr>
              <a:t>mutual support and assistance </a:t>
            </a:r>
            <a:r>
              <a:rPr lang="en-US" dirty="0">
                <a:latin typeface="Times New Roman" pitchFamily="18" charset="0"/>
                <a:cs typeface="Times New Roman" pitchFamily="18" charset="0"/>
              </a:rPr>
              <a:t>to each other for the purpose to </a:t>
            </a:r>
            <a:r>
              <a:rPr lang="en-US" u="sng" dirty="0">
                <a:solidFill>
                  <a:srgbClr val="00B0F0"/>
                </a:solidFill>
                <a:latin typeface="Times New Roman" pitchFamily="18" charset="0"/>
                <a:cs typeface="Times New Roman" pitchFamily="18" charset="0"/>
              </a:rPr>
              <a:t>meet a need or to pursue collective goals</a:t>
            </a:r>
            <a:r>
              <a:rPr lang="en-US" dirty="0">
                <a:latin typeface="Times New Roman" pitchFamily="18" charset="0"/>
                <a:cs typeface="Times New Roman" pitchFamily="18" charset="0"/>
              </a:rPr>
              <a:t>. They offer a vehicle for people with a common problem to gain support and recognition, obtain information on, advocate on behalf of, address issues associated with, and take control of the circumstances that bring about, perpetuate, and provide solutions to their shared problems. Self-help groups may be </a:t>
            </a:r>
            <a:r>
              <a:rPr lang="en-US" u="sng" dirty="0">
                <a:solidFill>
                  <a:srgbClr val="00B0F0"/>
                </a:solidFill>
                <a:latin typeface="Times New Roman" pitchFamily="18" charset="0"/>
                <a:cs typeface="Times New Roman" pitchFamily="18" charset="0"/>
              </a:rPr>
              <a:t>small informal groups</a:t>
            </a:r>
            <a:r>
              <a:rPr lang="en-US" dirty="0">
                <a:latin typeface="Times New Roman" pitchFamily="18" charset="0"/>
                <a:cs typeface="Times New Roman" pitchFamily="18" charset="0"/>
              </a:rPr>
              <a:t>, confined to interactive support for their members. In self-help organizations, the members </a:t>
            </a:r>
            <a:r>
              <a:rPr lang="en-US" u="sng" dirty="0">
                <a:solidFill>
                  <a:srgbClr val="00B0F0"/>
                </a:solidFill>
                <a:latin typeface="Times New Roman" pitchFamily="18" charset="0"/>
                <a:cs typeface="Times New Roman" pitchFamily="18" charset="0"/>
              </a:rPr>
              <a:t>identify and prioritize </a:t>
            </a:r>
            <a:r>
              <a:rPr lang="en-US" dirty="0">
                <a:latin typeface="Times New Roman" pitchFamily="18" charset="0"/>
                <a:cs typeface="Times New Roman" pitchFamily="18" charset="0"/>
              </a:rPr>
              <a:t>their problems and find out solution to the problems with </a:t>
            </a:r>
            <a:r>
              <a:rPr lang="en-US" u="sng" dirty="0">
                <a:solidFill>
                  <a:srgbClr val="00B0F0"/>
                </a:solidFill>
                <a:latin typeface="Times New Roman" pitchFamily="18" charset="0"/>
                <a:cs typeface="Times New Roman" pitchFamily="18" charset="0"/>
              </a:rPr>
              <a:t>minimal help</a:t>
            </a:r>
            <a:r>
              <a:rPr lang="en-US" dirty="0">
                <a:latin typeface="Times New Roman" pitchFamily="18" charset="0"/>
                <a:cs typeface="Times New Roman" pitchFamily="18" charset="0"/>
              </a:rPr>
              <a:t> or interaction from </a:t>
            </a:r>
            <a:r>
              <a:rPr lang="en-US" u="sng" dirty="0">
                <a:solidFill>
                  <a:srgbClr val="00B0F0"/>
                </a:solidFill>
                <a:latin typeface="Times New Roman" pitchFamily="18" charset="0"/>
                <a:cs typeface="Times New Roman" pitchFamily="18" charset="0"/>
              </a:rPr>
              <a:t>outside agencies.</a:t>
            </a:r>
            <a:r>
              <a:rPr lang="en-US" dirty="0">
                <a:latin typeface="Times New Roman" pitchFamily="18" charset="0"/>
                <a:cs typeface="Times New Roman" pitchFamily="18" charset="0"/>
              </a:rPr>
              <a:t> </a:t>
            </a:r>
          </a:p>
          <a:p>
            <a:pPr marL="0" indent="0">
              <a:buNone/>
            </a:pPr>
            <a:endParaRPr lang="en-US"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970450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2. Partnership Organization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just">
              <a:buNone/>
            </a:pPr>
            <a:r>
              <a:rPr lang="en-US" dirty="0">
                <a:latin typeface="Times New Roman" pitchFamily="18" charset="0"/>
                <a:cs typeface="Times New Roman" pitchFamily="18" charset="0"/>
              </a:rPr>
              <a:t>Partnership organizations are </a:t>
            </a:r>
            <a:r>
              <a:rPr lang="en-US" u="sng" dirty="0">
                <a:solidFill>
                  <a:srgbClr val="00B0F0"/>
                </a:solidFill>
                <a:latin typeface="Times New Roman" pitchFamily="18" charset="0"/>
                <a:cs typeface="Times New Roman" pitchFamily="18" charset="0"/>
              </a:rPr>
              <a:t>developed by community members </a:t>
            </a:r>
            <a:r>
              <a:rPr lang="en-US" dirty="0">
                <a:latin typeface="Times New Roman" pitchFamily="18" charset="0"/>
                <a:cs typeface="Times New Roman" pitchFamily="18" charset="0"/>
              </a:rPr>
              <a:t>who </a:t>
            </a:r>
            <a:r>
              <a:rPr lang="en-US" u="sng" dirty="0">
                <a:solidFill>
                  <a:srgbClr val="00B0F0"/>
                </a:solidFill>
                <a:latin typeface="Times New Roman" pitchFamily="18" charset="0"/>
                <a:cs typeface="Times New Roman" pitchFamily="18" charset="0"/>
              </a:rPr>
              <a:t>themselves define which problems to work on</a:t>
            </a:r>
            <a:r>
              <a:rPr lang="en-US" dirty="0">
                <a:latin typeface="Times New Roman" pitchFamily="18" charset="0"/>
                <a:cs typeface="Times New Roman" pitchFamily="18" charset="0"/>
              </a:rPr>
              <a:t>, but often </a:t>
            </a:r>
            <a:r>
              <a:rPr lang="en-US" u="sng" dirty="0">
                <a:solidFill>
                  <a:srgbClr val="00B0F0"/>
                </a:solidFill>
                <a:latin typeface="Times New Roman" pitchFamily="18" charset="0"/>
                <a:cs typeface="Times New Roman" pitchFamily="18" charset="0"/>
              </a:rPr>
              <a:t>rely upon outside financial assistance</a:t>
            </a:r>
            <a:r>
              <a:rPr lang="en-US" dirty="0">
                <a:latin typeface="Times New Roman" pitchFamily="18" charset="0"/>
                <a:cs typeface="Times New Roman" pitchFamily="18" charset="0"/>
              </a:rPr>
              <a:t>. In partnership organizations, the people unite with each other to identify and prioritize their needs and get resources from other agencies for the purpose to develop their community.</a:t>
            </a:r>
          </a:p>
          <a:p>
            <a:pPr marL="0" indent="0">
              <a:buNone/>
            </a:pPr>
            <a:endParaRPr lang="en-US" dirty="0"/>
          </a:p>
        </p:txBody>
      </p:sp>
    </p:spTree>
    <p:extLst>
      <p:ext uri="{BB962C8B-B14F-4D97-AF65-F5344CB8AC3E}">
        <p14:creationId xmlns:p14="http://schemas.microsoft.com/office/powerpoint/2010/main" val="435274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a:bodyPr>
          <a:lstStyle/>
          <a:p>
            <a:r>
              <a:rPr lang="en-US" b="1" dirty="0" smtClean="0">
                <a:latin typeface="Times New Roman" pitchFamily="18" charset="0"/>
                <a:cs typeface="Times New Roman" pitchFamily="18" charset="0"/>
              </a:rPr>
              <a:t>3. Co-production Organization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686800" cy="5410200"/>
          </a:xfrm>
        </p:spPr>
        <p:txBody>
          <a:bodyPr>
            <a:normAutofit fontScale="92500"/>
          </a:bodyPr>
          <a:lstStyle/>
          <a:p>
            <a:pPr marL="0" indent="0" algn="just">
              <a:buNone/>
            </a:pPr>
            <a:r>
              <a:rPr lang="en-US" sz="3500" dirty="0">
                <a:latin typeface="Times New Roman" pitchFamily="18" charset="0"/>
                <a:cs typeface="Times New Roman" pitchFamily="18" charset="0"/>
              </a:rPr>
              <a:t>Co-production means that </a:t>
            </a:r>
            <a:r>
              <a:rPr lang="en-US" sz="3500" u="sng" dirty="0">
                <a:solidFill>
                  <a:srgbClr val="00B0F0"/>
                </a:solidFill>
                <a:latin typeface="Times New Roman" pitchFamily="18" charset="0"/>
                <a:cs typeface="Times New Roman" pitchFamily="18" charset="0"/>
              </a:rPr>
              <a:t>community organizations undertake activities with government </a:t>
            </a:r>
            <a:r>
              <a:rPr lang="en-US" sz="3500" dirty="0">
                <a:latin typeface="Times New Roman" pitchFamily="18" charset="0"/>
                <a:cs typeface="Times New Roman" pitchFamily="18" charset="0"/>
              </a:rPr>
              <a:t>which in the </a:t>
            </a:r>
            <a:r>
              <a:rPr lang="en-US" sz="3500" u="sng" dirty="0">
                <a:solidFill>
                  <a:srgbClr val="00B0F0"/>
                </a:solidFill>
                <a:latin typeface="Times New Roman" pitchFamily="18" charset="0"/>
                <a:cs typeface="Times New Roman" pitchFamily="18" charset="0"/>
              </a:rPr>
              <a:t>past were carried out only by government agencies</a:t>
            </a:r>
            <a:r>
              <a:rPr lang="en-US" sz="3500" dirty="0">
                <a:latin typeface="Times New Roman" pitchFamily="18" charset="0"/>
                <a:cs typeface="Times New Roman" pitchFamily="18" charset="0"/>
              </a:rPr>
              <a:t>. These organizations are </a:t>
            </a:r>
            <a:r>
              <a:rPr lang="en-US" sz="3500" u="sng" dirty="0">
                <a:solidFill>
                  <a:srgbClr val="00B0F0"/>
                </a:solidFill>
                <a:latin typeface="Times New Roman" pitchFamily="18" charset="0"/>
                <a:cs typeface="Times New Roman" pitchFamily="18" charset="0"/>
              </a:rPr>
              <a:t>staffed wholly or in part </a:t>
            </a:r>
            <a:r>
              <a:rPr lang="en-US" sz="3500" dirty="0">
                <a:latin typeface="Times New Roman" pitchFamily="18" charset="0"/>
                <a:cs typeface="Times New Roman" pitchFamily="18" charset="0"/>
              </a:rPr>
              <a:t>by </a:t>
            </a:r>
            <a:r>
              <a:rPr lang="en-US" sz="3500" u="sng" dirty="0">
                <a:solidFill>
                  <a:srgbClr val="00B0F0"/>
                </a:solidFill>
                <a:latin typeface="Times New Roman" pitchFamily="18" charset="0"/>
                <a:cs typeface="Times New Roman" pitchFamily="18" charset="0"/>
              </a:rPr>
              <a:t>organizational members</a:t>
            </a:r>
            <a:r>
              <a:rPr lang="en-US" sz="3500" dirty="0">
                <a:latin typeface="Times New Roman" pitchFamily="18" charset="0"/>
                <a:cs typeface="Times New Roman" pitchFamily="18" charset="0"/>
              </a:rPr>
              <a:t>. Usually some </a:t>
            </a:r>
            <a:r>
              <a:rPr lang="en-US" sz="3500" u="sng" dirty="0">
                <a:solidFill>
                  <a:srgbClr val="00B0F0"/>
                </a:solidFill>
                <a:latin typeface="Times New Roman" pitchFamily="18" charset="0"/>
                <a:cs typeface="Times New Roman" pitchFamily="18" charset="0"/>
              </a:rPr>
              <a:t>decision-making responsibility devolves to community members.</a:t>
            </a:r>
            <a:r>
              <a:rPr lang="en-US" sz="3500" dirty="0">
                <a:latin typeface="Times New Roman" pitchFamily="18" charset="0"/>
                <a:cs typeface="Times New Roman" pitchFamily="18" charset="0"/>
              </a:rPr>
              <a:t> Examples of co-production organizations are; PTC (parents teacher council), </a:t>
            </a:r>
            <a:r>
              <a:rPr lang="en-US" sz="3500" dirty="0" smtClean="0">
                <a:latin typeface="Times New Roman" pitchFamily="18" charset="0"/>
                <a:cs typeface="Times New Roman" pitchFamily="18" charset="0"/>
              </a:rPr>
              <a:t>SMC </a:t>
            </a:r>
            <a:r>
              <a:rPr lang="en-US" sz="3500" dirty="0">
                <a:latin typeface="Times New Roman" pitchFamily="18" charset="0"/>
                <a:cs typeface="Times New Roman" pitchFamily="18" charset="0"/>
              </a:rPr>
              <a:t>(school management committee) and HMC (health management committee) etc. </a:t>
            </a:r>
          </a:p>
          <a:p>
            <a:pPr marL="0" indent="0">
              <a:buNone/>
            </a:pPr>
            <a:endParaRPr lang="en-US" dirty="0"/>
          </a:p>
        </p:txBody>
      </p:sp>
    </p:spTree>
    <p:extLst>
      <p:ext uri="{BB962C8B-B14F-4D97-AF65-F5344CB8AC3E}">
        <p14:creationId xmlns:p14="http://schemas.microsoft.com/office/powerpoint/2010/main" val="2176947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US" sz="3000" b="1" dirty="0" smtClean="0"/>
              <a:t>4. Pressure Organization             </a:t>
            </a:r>
            <a:r>
              <a:rPr lang="en-US" sz="200" b="1" dirty="0" smtClean="0"/>
              <a:t>.     .    .                                                                                          .                                                 .                    .                      .           /                                                                                                          .                                                                .                                               .                                  .    .          .</a:t>
            </a:r>
            <a:endParaRPr lang="en-US" b="1" dirty="0"/>
          </a:p>
        </p:txBody>
      </p:sp>
      <p:sp>
        <p:nvSpPr>
          <p:cNvPr id="3" name="Content Placeholder 2"/>
          <p:cNvSpPr>
            <a:spLocks noGrp="1"/>
          </p:cNvSpPr>
          <p:nvPr>
            <p:ph idx="1"/>
          </p:nvPr>
        </p:nvSpPr>
        <p:spPr>
          <a:xfrm>
            <a:off x="457200" y="762000"/>
            <a:ext cx="8229600" cy="5715000"/>
          </a:xfrm>
        </p:spPr>
        <p:txBody>
          <a:bodyPr>
            <a:normAutofit fontScale="92500" lnSpcReduction="20000"/>
          </a:bodyPr>
          <a:lstStyle/>
          <a:p>
            <a:pPr marL="0" indent="0" algn="just">
              <a:buNone/>
            </a:pPr>
            <a:r>
              <a:rPr lang="en-US" dirty="0">
                <a:latin typeface="Times New Roman" pitchFamily="18" charset="0"/>
                <a:cs typeface="Times New Roman" pitchFamily="18" charset="0"/>
              </a:rPr>
              <a:t>Pressure organization is </a:t>
            </a:r>
            <a:r>
              <a:rPr lang="en-US" u="sng" dirty="0">
                <a:solidFill>
                  <a:srgbClr val="00B0F0"/>
                </a:solidFill>
                <a:latin typeface="Times New Roman" pitchFamily="18" charset="0"/>
                <a:cs typeface="Times New Roman" pitchFamily="18" charset="0"/>
              </a:rPr>
              <a:t>a group of people </a:t>
            </a:r>
            <a:r>
              <a:rPr lang="en-US" dirty="0">
                <a:latin typeface="Times New Roman" pitchFamily="18" charset="0"/>
                <a:cs typeface="Times New Roman" pitchFamily="18" charset="0"/>
              </a:rPr>
              <a:t>who </a:t>
            </a:r>
            <a:r>
              <a:rPr lang="en-US" u="sng" dirty="0">
                <a:solidFill>
                  <a:srgbClr val="00B0F0"/>
                </a:solidFill>
                <a:latin typeface="Times New Roman" pitchFamily="18" charset="0"/>
                <a:cs typeface="Times New Roman" pitchFamily="18" charset="0"/>
              </a:rPr>
              <a:t>choose their own issues </a:t>
            </a:r>
            <a:r>
              <a:rPr lang="en-US" dirty="0">
                <a:latin typeface="Times New Roman" pitchFamily="18" charset="0"/>
                <a:cs typeface="Times New Roman" pitchFamily="18" charset="0"/>
              </a:rPr>
              <a:t>but try to </a:t>
            </a:r>
            <a:r>
              <a:rPr lang="en-US" u="sng" dirty="0">
                <a:solidFill>
                  <a:srgbClr val="00B0F0"/>
                </a:solidFill>
                <a:latin typeface="Times New Roman" pitchFamily="18" charset="0"/>
                <a:cs typeface="Times New Roman" pitchFamily="18" charset="0"/>
              </a:rPr>
              <a:t>work within the conventional rules of government </a:t>
            </a:r>
            <a:r>
              <a:rPr lang="en-US" dirty="0">
                <a:latin typeface="Times New Roman" pitchFamily="18" charset="0"/>
                <a:cs typeface="Times New Roman" pitchFamily="18" charset="0"/>
              </a:rPr>
              <a:t>to </a:t>
            </a:r>
            <a:r>
              <a:rPr lang="en-US" u="sng" dirty="0">
                <a:solidFill>
                  <a:srgbClr val="00B0F0"/>
                </a:solidFill>
                <a:latin typeface="Times New Roman" pitchFamily="18" charset="0"/>
                <a:cs typeface="Times New Roman" pitchFamily="18" charset="0"/>
              </a:rPr>
              <a:t>persuade politicians and bureaucrats</a:t>
            </a:r>
            <a:r>
              <a:rPr lang="en-US" dirty="0">
                <a:latin typeface="Times New Roman" pitchFamily="18" charset="0"/>
                <a:cs typeface="Times New Roman" pitchFamily="18" charset="0"/>
              </a:rPr>
              <a:t> to </a:t>
            </a:r>
            <a:r>
              <a:rPr lang="en-US" u="sng" dirty="0">
                <a:solidFill>
                  <a:srgbClr val="00B0F0"/>
                </a:solidFill>
                <a:latin typeface="Times New Roman" pitchFamily="18" charset="0"/>
                <a:cs typeface="Times New Roman" pitchFamily="18" charset="0"/>
              </a:rPr>
              <a:t>change policies</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5. Protest Organization </a:t>
            </a:r>
          </a:p>
          <a:p>
            <a:pPr marL="0" indent="0" algn="just">
              <a:buNone/>
            </a:pPr>
            <a:r>
              <a:rPr lang="en-US" u="sng" dirty="0">
                <a:solidFill>
                  <a:srgbClr val="00B0F0"/>
                </a:solidFill>
                <a:latin typeface="Times New Roman" pitchFamily="18" charset="0"/>
                <a:cs typeface="Times New Roman" pitchFamily="18" charset="0"/>
              </a:rPr>
              <a:t>Protest organizations </a:t>
            </a:r>
            <a:r>
              <a:rPr lang="en-US" dirty="0">
                <a:latin typeface="Times New Roman" pitchFamily="18" charset="0"/>
                <a:cs typeface="Times New Roman" pitchFamily="18" charset="0"/>
              </a:rPr>
              <a:t>usually want to </a:t>
            </a:r>
            <a:r>
              <a:rPr lang="en-US" u="sng" dirty="0">
                <a:solidFill>
                  <a:srgbClr val="00B0F0"/>
                </a:solidFill>
                <a:latin typeface="Times New Roman" pitchFamily="18" charset="0"/>
                <a:cs typeface="Times New Roman" pitchFamily="18" charset="0"/>
              </a:rPr>
              <a:t>bring a change </a:t>
            </a:r>
            <a:r>
              <a:rPr lang="en-US" dirty="0">
                <a:latin typeface="Times New Roman" pitchFamily="18" charset="0"/>
                <a:cs typeface="Times New Roman" pitchFamily="18" charset="0"/>
              </a:rPr>
              <a:t>in the </a:t>
            </a:r>
            <a:r>
              <a:rPr lang="en-US" u="sng" dirty="0">
                <a:solidFill>
                  <a:srgbClr val="00B0F0"/>
                </a:solidFill>
                <a:latin typeface="Times New Roman" pitchFamily="18" charset="0"/>
                <a:cs typeface="Times New Roman" pitchFamily="18" charset="0"/>
              </a:rPr>
              <a:t>economic or political system </a:t>
            </a:r>
            <a:r>
              <a:rPr lang="en-US" dirty="0">
                <a:latin typeface="Times New Roman" pitchFamily="18" charset="0"/>
                <a:cs typeface="Times New Roman" pitchFamily="18" charset="0"/>
              </a:rPr>
              <a:t>and often </a:t>
            </a:r>
            <a:r>
              <a:rPr lang="en-US" u="sng" dirty="0">
                <a:solidFill>
                  <a:srgbClr val="00B0F0"/>
                </a:solidFill>
                <a:latin typeface="Times New Roman" pitchFamily="18" charset="0"/>
                <a:cs typeface="Times New Roman" pitchFamily="18" charset="0"/>
              </a:rPr>
              <a:t>work outside of the conventional rules</a:t>
            </a:r>
            <a:r>
              <a:rPr lang="en-US" dirty="0">
                <a:latin typeface="Times New Roman" pitchFamily="18" charset="0"/>
                <a:cs typeface="Times New Roman" pitchFamily="18" charset="0"/>
              </a:rPr>
              <a:t>. They adopt all kinds of </a:t>
            </a:r>
            <a:r>
              <a:rPr lang="en-US" u="sng" dirty="0">
                <a:solidFill>
                  <a:srgbClr val="00B0F0"/>
                </a:solidFill>
                <a:latin typeface="Times New Roman" pitchFamily="18" charset="0"/>
                <a:cs typeface="Times New Roman" pitchFamily="18" charset="0"/>
              </a:rPr>
              <a:t>tactics including humor and disruption</a:t>
            </a:r>
            <a:r>
              <a:rPr lang="en-US" dirty="0">
                <a:latin typeface="Times New Roman" pitchFamily="18" charset="0"/>
                <a:cs typeface="Times New Roman" pitchFamily="18" charset="0"/>
              </a:rPr>
              <a:t>, to </a:t>
            </a:r>
            <a:r>
              <a:rPr lang="en-US" u="sng" dirty="0">
                <a:solidFill>
                  <a:srgbClr val="00B0F0"/>
                </a:solidFill>
                <a:latin typeface="Times New Roman" pitchFamily="18" charset="0"/>
                <a:cs typeface="Times New Roman" pitchFamily="18" charset="0"/>
              </a:rPr>
              <a:t>force their opponents inside and outside government to satisfy community demands</a:t>
            </a:r>
            <a:r>
              <a:rPr lang="en-US" dirty="0">
                <a:latin typeface="Times New Roman" pitchFamily="18" charset="0"/>
                <a:cs typeface="Times New Roman" pitchFamily="18" charset="0"/>
              </a:rPr>
              <a:t>. Civil rights protesters who </a:t>
            </a:r>
            <a:r>
              <a:rPr lang="en-US" u="sng" dirty="0">
                <a:solidFill>
                  <a:srgbClr val="00B0F0"/>
                </a:solidFill>
                <a:latin typeface="Times New Roman" pitchFamily="18" charset="0"/>
                <a:cs typeface="Times New Roman" pitchFamily="18" charset="0"/>
              </a:rPr>
              <a:t>engage in marches, sit-ins</a:t>
            </a:r>
            <a:r>
              <a:rPr lang="en-US" dirty="0">
                <a:latin typeface="Times New Roman" pitchFamily="18" charset="0"/>
                <a:cs typeface="Times New Roman" pitchFamily="18" charset="0"/>
              </a:rPr>
              <a:t> and demonstrations exemplify more issue- oriented protest groups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87760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915400" cy="762000"/>
          </a:xfrm>
        </p:spPr>
        <p:txBody>
          <a:bodyPr>
            <a:noAutofit/>
          </a:bodyPr>
          <a:lstStyle/>
          <a:p>
            <a:r>
              <a:rPr lang="en-US" sz="2800" b="1" dirty="0">
                <a:latin typeface="Times New Roman" pitchFamily="18" charset="0"/>
                <a:cs typeface="Times New Roman" pitchFamily="18" charset="0"/>
              </a:rPr>
              <a:t>How to form a community-based organization at a street (</a:t>
            </a:r>
            <a:r>
              <a:rPr lang="en-US" sz="2800" b="1" i="1" dirty="0" err="1">
                <a:latin typeface="Times New Roman" pitchFamily="18" charset="0"/>
                <a:cs typeface="Times New Roman" pitchFamily="18" charset="0"/>
              </a:rPr>
              <a:t>muhalla</a:t>
            </a:r>
            <a:r>
              <a:rPr lang="en-US" sz="2800" b="1" dirty="0">
                <a:latin typeface="Times New Roman" pitchFamily="18" charset="0"/>
                <a:cs typeface="Times New Roman" pitchFamily="18" charset="0"/>
              </a:rPr>
              <a:t>) level</a:t>
            </a:r>
            <a:r>
              <a:rPr lang="en-US" sz="2800" b="1"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990600"/>
            <a:ext cx="8458200" cy="5638800"/>
          </a:xfrm>
        </p:spPr>
        <p:txBody>
          <a:bodyPr>
            <a:normAutofit fontScale="55000" lnSpcReduction="20000"/>
          </a:bodyPr>
          <a:lstStyle/>
          <a:p>
            <a:pPr marL="0" indent="0" algn="just">
              <a:buNone/>
            </a:pPr>
            <a:r>
              <a:rPr lang="en-US" sz="3400" dirty="0" smtClean="0">
                <a:latin typeface="Times New Roman" pitchFamily="18" charset="0"/>
                <a:cs typeface="Times New Roman" pitchFamily="18" charset="0"/>
              </a:rPr>
              <a:t>Primarily, </a:t>
            </a:r>
            <a:r>
              <a:rPr lang="en-US" sz="3400" dirty="0">
                <a:latin typeface="Times New Roman" pitchFamily="18" charset="0"/>
                <a:cs typeface="Times New Roman" pitchFamily="18" charset="0"/>
              </a:rPr>
              <a:t>following steps are needed to form a community-based organization at a street level.  </a:t>
            </a:r>
          </a:p>
          <a:p>
            <a:pPr marL="0" indent="0" algn="just">
              <a:buNone/>
            </a:pPr>
            <a:r>
              <a:rPr lang="en-US" sz="3400" b="1" dirty="0">
                <a:latin typeface="Times New Roman" pitchFamily="18" charset="0"/>
                <a:cs typeface="Times New Roman" pitchFamily="18" charset="0"/>
              </a:rPr>
              <a:t>Step-1. </a:t>
            </a:r>
            <a:r>
              <a:rPr lang="en-US" sz="3400" dirty="0">
                <a:latin typeface="Times New Roman" pitchFamily="18" charset="0"/>
                <a:cs typeface="Times New Roman" pitchFamily="18" charset="0"/>
              </a:rPr>
              <a:t>I</a:t>
            </a:r>
            <a:r>
              <a:rPr lang="en-US" sz="3400" dirty="0" smtClean="0">
                <a:latin typeface="Times New Roman" pitchFamily="18" charset="0"/>
                <a:cs typeface="Times New Roman" pitchFamily="18" charset="0"/>
              </a:rPr>
              <a:t>dentification </a:t>
            </a:r>
            <a:r>
              <a:rPr lang="en-US" sz="3400" dirty="0">
                <a:latin typeface="Times New Roman" pitchFamily="18" charset="0"/>
                <a:cs typeface="Times New Roman" pitchFamily="18" charset="0"/>
              </a:rPr>
              <a:t>and selection of the </a:t>
            </a:r>
            <a:r>
              <a:rPr lang="en-US" sz="3400" dirty="0" smtClean="0">
                <a:latin typeface="Times New Roman" pitchFamily="18" charset="0"/>
                <a:cs typeface="Times New Roman" pitchFamily="18" charset="0"/>
              </a:rPr>
              <a:t>area</a:t>
            </a:r>
            <a:endParaRPr lang="en-US" sz="3400" dirty="0">
              <a:latin typeface="Times New Roman" pitchFamily="18" charset="0"/>
              <a:cs typeface="Times New Roman" pitchFamily="18" charset="0"/>
            </a:endParaRPr>
          </a:p>
          <a:p>
            <a:pPr marL="0" indent="0" algn="just">
              <a:buNone/>
            </a:pPr>
            <a:r>
              <a:rPr lang="en-US" sz="3400" b="1" dirty="0">
                <a:latin typeface="Times New Roman" pitchFamily="18" charset="0"/>
                <a:cs typeface="Times New Roman" pitchFamily="18" charset="0"/>
              </a:rPr>
              <a:t>Step-2. </a:t>
            </a:r>
            <a:r>
              <a:rPr lang="en-US" sz="3400" dirty="0">
                <a:latin typeface="Times New Roman" pitchFamily="18" charset="0"/>
                <a:cs typeface="Times New Roman" pitchFamily="18" charset="0"/>
              </a:rPr>
              <a:t>Identification of contact persons and </a:t>
            </a:r>
            <a:r>
              <a:rPr lang="en-US" sz="3400" dirty="0" smtClean="0">
                <a:latin typeface="Times New Roman" pitchFamily="18" charset="0"/>
                <a:cs typeface="Times New Roman" pitchFamily="18" charset="0"/>
              </a:rPr>
              <a:t>activists (CRPs-Community Resource Persons) </a:t>
            </a:r>
            <a:endParaRPr lang="en-US" sz="3400" dirty="0">
              <a:latin typeface="Times New Roman" pitchFamily="18" charset="0"/>
              <a:cs typeface="Times New Roman" pitchFamily="18" charset="0"/>
            </a:endParaRPr>
          </a:p>
          <a:p>
            <a:pPr marL="0" indent="0" algn="just">
              <a:buNone/>
            </a:pPr>
            <a:r>
              <a:rPr lang="en-US" sz="3400" b="1" dirty="0">
                <a:latin typeface="Times New Roman" pitchFamily="18" charset="0"/>
                <a:cs typeface="Times New Roman" pitchFamily="18" charset="0"/>
              </a:rPr>
              <a:t>Step-3. </a:t>
            </a:r>
            <a:r>
              <a:rPr lang="en-US" sz="3400" dirty="0">
                <a:latin typeface="Times New Roman" pitchFamily="18" charset="0"/>
                <a:cs typeface="Times New Roman" pitchFamily="18" charset="0"/>
              </a:rPr>
              <a:t>Problems need assessment (community profiling) </a:t>
            </a:r>
          </a:p>
          <a:p>
            <a:pPr marL="0" indent="0" algn="just">
              <a:buNone/>
            </a:pPr>
            <a:r>
              <a:rPr lang="en-US" sz="3400" b="1" dirty="0">
                <a:latin typeface="Times New Roman" pitchFamily="18" charset="0"/>
                <a:cs typeface="Times New Roman" pitchFamily="18" charset="0"/>
              </a:rPr>
              <a:t>Step-4. </a:t>
            </a:r>
            <a:r>
              <a:rPr lang="en-US" sz="3400" dirty="0" smtClean="0">
                <a:latin typeface="Times New Roman" pitchFamily="18" charset="0"/>
                <a:cs typeface="Times New Roman" pitchFamily="18" charset="0"/>
              </a:rPr>
              <a:t>Identification of </a:t>
            </a:r>
            <a:r>
              <a:rPr lang="en-US" sz="3400" dirty="0">
                <a:latin typeface="Times New Roman" pitchFamily="18" charset="0"/>
                <a:cs typeface="Times New Roman" pitchFamily="18" charset="0"/>
              </a:rPr>
              <a:t>the entry point/common </a:t>
            </a:r>
            <a:r>
              <a:rPr lang="en-US" sz="3400" dirty="0" smtClean="0">
                <a:latin typeface="Times New Roman" pitchFamily="18" charset="0"/>
                <a:cs typeface="Times New Roman" pitchFamily="18" charset="0"/>
              </a:rPr>
              <a:t>interests of the people </a:t>
            </a:r>
            <a:endParaRPr lang="en-US" sz="3400" dirty="0">
              <a:latin typeface="Times New Roman" pitchFamily="18" charset="0"/>
              <a:cs typeface="Times New Roman" pitchFamily="18" charset="0"/>
            </a:endParaRPr>
          </a:p>
          <a:p>
            <a:pPr marL="0" indent="0" algn="just">
              <a:buNone/>
            </a:pPr>
            <a:r>
              <a:rPr lang="en-US" sz="3400" b="1" dirty="0">
                <a:latin typeface="Times New Roman" pitchFamily="18" charset="0"/>
                <a:cs typeface="Times New Roman" pitchFamily="18" charset="0"/>
              </a:rPr>
              <a:t>Step-5. </a:t>
            </a:r>
            <a:r>
              <a:rPr lang="en-US" sz="3400" dirty="0">
                <a:latin typeface="Times New Roman" pitchFamily="18" charset="0"/>
                <a:cs typeface="Times New Roman" pitchFamily="18" charset="0"/>
              </a:rPr>
              <a:t>Series of </a:t>
            </a:r>
            <a:r>
              <a:rPr lang="en-US" sz="3400" dirty="0" smtClean="0">
                <a:latin typeface="Times New Roman" pitchFamily="18" charset="0"/>
                <a:cs typeface="Times New Roman" pitchFamily="18" charset="0"/>
              </a:rPr>
              <a:t>dialogues </a:t>
            </a:r>
            <a:r>
              <a:rPr lang="en-US" sz="3400" dirty="0">
                <a:latin typeface="Times New Roman" pitchFamily="18" charset="0"/>
                <a:cs typeface="Times New Roman" pitchFamily="18" charset="0"/>
              </a:rPr>
              <a:t>and completion of baseline data </a:t>
            </a:r>
          </a:p>
          <a:p>
            <a:pPr marL="0" indent="0" algn="just">
              <a:buNone/>
            </a:pPr>
            <a:r>
              <a:rPr lang="en-US" sz="3400" b="1" dirty="0">
                <a:latin typeface="Times New Roman" pitchFamily="18" charset="0"/>
                <a:cs typeface="Times New Roman" pitchFamily="18" charset="0"/>
              </a:rPr>
              <a:t>Step-6. </a:t>
            </a:r>
            <a:r>
              <a:rPr lang="en-US" sz="3400" dirty="0" smtClean="0">
                <a:latin typeface="Times New Roman" pitchFamily="18" charset="0"/>
                <a:cs typeface="Times New Roman" pitchFamily="18" charset="0"/>
              </a:rPr>
              <a:t>Organization of the community people (community based organization-CBO</a:t>
            </a:r>
            <a:r>
              <a:rPr lang="en-US" sz="3400" dirty="0">
                <a:latin typeface="Times New Roman" pitchFamily="18" charset="0"/>
                <a:cs typeface="Times New Roman" pitchFamily="18" charset="0"/>
              </a:rPr>
              <a:t>)</a:t>
            </a:r>
          </a:p>
          <a:p>
            <a:pPr marL="0" indent="0" algn="just">
              <a:buNone/>
            </a:pPr>
            <a:r>
              <a:rPr lang="en-US" sz="3400" b="1" dirty="0">
                <a:latin typeface="Times New Roman" pitchFamily="18" charset="0"/>
                <a:cs typeface="Times New Roman" pitchFamily="18" charset="0"/>
              </a:rPr>
              <a:t>Step-7. </a:t>
            </a:r>
            <a:r>
              <a:rPr lang="en-US" sz="3400" dirty="0" smtClean="0">
                <a:latin typeface="Times New Roman" pitchFamily="18" charset="0"/>
                <a:cs typeface="Times New Roman" pitchFamily="18" charset="0"/>
              </a:rPr>
              <a:t>Developing </a:t>
            </a:r>
            <a:r>
              <a:rPr lang="en-US" sz="3400" dirty="0">
                <a:latin typeface="Times New Roman" pitchFamily="18" charset="0"/>
                <a:cs typeface="Times New Roman" pitchFamily="18" charset="0"/>
              </a:rPr>
              <a:t>objectives of the </a:t>
            </a:r>
            <a:r>
              <a:rPr lang="en-US" sz="3400" dirty="0" smtClean="0">
                <a:latin typeface="Times New Roman" pitchFamily="18" charset="0"/>
                <a:cs typeface="Times New Roman" pitchFamily="18" charset="0"/>
              </a:rPr>
              <a:t>CBO through </a:t>
            </a:r>
            <a:r>
              <a:rPr lang="en-US" sz="3400" dirty="0">
                <a:latin typeface="Times New Roman" pitchFamily="18" charset="0"/>
                <a:cs typeface="Times New Roman" pitchFamily="18" charset="0"/>
              </a:rPr>
              <a:t>community members</a:t>
            </a:r>
          </a:p>
          <a:p>
            <a:pPr marL="0" indent="0" algn="just">
              <a:buNone/>
            </a:pPr>
            <a:r>
              <a:rPr lang="en-US" sz="3400" b="1" dirty="0">
                <a:latin typeface="Times New Roman" pitchFamily="18" charset="0"/>
                <a:cs typeface="Times New Roman" pitchFamily="18" charset="0"/>
              </a:rPr>
              <a:t>Step-8. </a:t>
            </a:r>
            <a:r>
              <a:rPr lang="en-US" sz="3400" dirty="0" smtClean="0">
                <a:latin typeface="Times New Roman" pitchFamily="18" charset="0"/>
                <a:cs typeface="Times New Roman" pitchFamily="18" charset="0"/>
              </a:rPr>
              <a:t>Election of </a:t>
            </a:r>
            <a:r>
              <a:rPr lang="en-US" sz="3400" dirty="0">
                <a:latin typeface="Times New Roman" pitchFamily="18" charset="0"/>
                <a:cs typeface="Times New Roman" pitchFamily="18" charset="0"/>
              </a:rPr>
              <a:t>office bearers or representatives </a:t>
            </a:r>
            <a:r>
              <a:rPr lang="en-US" sz="3400" dirty="0" smtClean="0">
                <a:latin typeface="Times New Roman" pitchFamily="18" charset="0"/>
                <a:cs typeface="Times New Roman" pitchFamily="18" charset="0"/>
              </a:rPr>
              <a:t>of the community based    organization </a:t>
            </a:r>
          </a:p>
          <a:p>
            <a:pPr marL="0" indent="0" algn="just">
              <a:buNone/>
            </a:pPr>
            <a:r>
              <a:rPr lang="en-US" sz="3400" b="1" dirty="0" smtClean="0">
                <a:latin typeface="Times New Roman" pitchFamily="18" charset="0"/>
                <a:cs typeface="Times New Roman" pitchFamily="18" charset="0"/>
              </a:rPr>
              <a:t>Step-9. </a:t>
            </a:r>
            <a:r>
              <a:rPr lang="en-US" sz="3400" dirty="0" smtClean="0">
                <a:latin typeface="Times New Roman" pitchFamily="18" charset="0"/>
                <a:cs typeface="Times New Roman" pitchFamily="18" charset="0"/>
              </a:rPr>
              <a:t>Opening a joint bank account with the name of CBO</a:t>
            </a:r>
            <a:endParaRPr lang="en-US" sz="3400" b="1" dirty="0">
              <a:latin typeface="Times New Roman" pitchFamily="18" charset="0"/>
              <a:cs typeface="Times New Roman" pitchFamily="18" charset="0"/>
            </a:endParaRPr>
          </a:p>
          <a:p>
            <a:pPr marL="0" indent="0" algn="just">
              <a:buNone/>
            </a:pPr>
            <a:r>
              <a:rPr lang="en-US" sz="3400" b="1" dirty="0" smtClean="0">
                <a:latin typeface="Times New Roman" pitchFamily="18" charset="0"/>
                <a:cs typeface="Times New Roman" pitchFamily="18" charset="0"/>
              </a:rPr>
              <a:t>Step-10. </a:t>
            </a:r>
            <a:r>
              <a:rPr lang="en-US" sz="3400" dirty="0" smtClean="0">
                <a:latin typeface="Times New Roman" pitchFamily="18" charset="0"/>
                <a:cs typeface="Times New Roman" pitchFamily="18" charset="0"/>
              </a:rPr>
              <a:t>Orientation of CBO members regarding </a:t>
            </a:r>
            <a:r>
              <a:rPr lang="en-US" sz="3400" dirty="0">
                <a:latin typeface="Times New Roman" pitchFamily="18" charset="0"/>
                <a:cs typeface="Times New Roman" pitchFamily="18" charset="0"/>
              </a:rPr>
              <a:t>their roles and </a:t>
            </a:r>
            <a:r>
              <a:rPr lang="en-US" sz="3400" dirty="0" smtClean="0">
                <a:latin typeface="Times New Roman" pitchFamily="18" charset="0"/>
                <a:cs typeface="Times New Roman" pitchFamily="18" charset="0"/>
              </a:rPr>
              <a:t>responsibilities and necessary </a:t>
            </a:r>
            <a:r>
              <a:rPr lang="en-US" sz="3400" dirty="0">
                <a:latin typeface="Times New Roman" pitchFamily="18" charset="0"/>
                <a:cs typeface="Times New Roman" pitchFamily="18" charset="0"/>
              </a:rPr>
              <a:t>record keeping </a:t>
            </a:r>
          </a:p>
          <a:p>
            <a:pPr marL="0" indent="0" algn="just">
              <a:buNone/>
            </a:pPr>
            <a:r>
              <a:rPr lang="en-US" sz="3400" b="1" dirty="0" smtClean="0">
                <a:latin typeface="Times New Roman" pitchFamily="18" charset="0"/>
                <a:cs typeface="Times New Roman" pitchFamily="18" charset="0"/>
              </a:rPr>
              <a:t>Step-11. </a:t>
            </a:r>
            <a:r>
              <a:rPr lang="en-US" sz="3400" dirty="0" smtClean="0">
                <a:latin typeface="Times New Roman" pitchFamily="18" charset="0"/>
                <a:cs typeface="Times New Roman" pitchFamily="18" charset="0"/>
              </a:rPr>
              <a:t>Identification and prioritization of </a:t>
            </a:r>
            <a:r>
              <a:rPr lang="en-US" sz="3400" dirty="0">
                <a:latin typeface="Times New Roman" pitchFamily="18" charset="0"/>
                <a:cs typeface="Times New Roman" pitchFamily="18" charset="0"/>
              </a:rPr>
              <a:t>needs of the community </a:t>
            </a:r>
          </a:p>
          <a:p>
            <a:pPr marL="0" indent="0" algn="just">
              <a:buNone/>
            </a:pPr>
            <a:r>
              <a:rPr lang="en-US" sz="3400" b="1" dirty="0" smtClean="0">
                <a:latin typeface="Times New Roman" pitchFamily="18" charset="0"/>
                <a:cs typeface="Times New Roman" pitchFamily="18" charset="0"/>
              </a:rPr>
              <a:t>Step-12. </a:t>
            </a:r>
            <a:r>
              <a:rPr lang="en-US" sz="3400" dirty="0" smtClean="0">
                <a:latin typeface="Times New Roman" pitchFamily="18" charset="0"/>
                <a:cs typeface="Times New Roman" pitchFamily="18" charset="0"/>
              </a:rPr>
              <a:t>Preparation of </a:t>
            </a:r>
            <a:r>
              <a:rPr lang="en-US" sz="3400" dirty="0">
                <a:latin typeface="Times New Roman" pitchFamily="18" charset="0"/>
                <a:cs typeface="Times New Roman" pitchFamily="18" charset="0"/>
              </a:rPr>
              <a:t>community action </a:t>
            </a:r>
            <a:r>
              <a:rPr lang="en-US" sz="3400" dirty="0" smtClean="0">
                <a:latin typeface="Times New Roman" pitchFamily="18" charset="0"/>
                <a:cs typeface="Times New Roman" pitchFamily="18" charset="0"/>
              </a:rPr>
              <a:t>plan                   </a:t>
            </a:r>
            <a:endParaRPr lang="en-US" sz="3400" dirty="0">
              <a:latin typeface="Times New Roman" pitchFamily="18" charset="0"/>
              <a:cs typeface="Times New Roman" pitchFamily="18" charset="0"/>
            </a:endParaRPr>
          </a:p>
          <a:p>
            <a:pPr marL="0" indent="0" algn="just">
              <a:buNone/>
            </a:pPr>
            <a:r>
              <a:rPr lang="en-US" sz="3400" b="1" dirty="0" smtClean="0">
                <a:latin typeface="Times New Roman" pitchFamily="18" charset="0"/>
                <a:cs typeface="Times New Roman" pitchFamily="18" charset="0"/>
              </a:rPr>
              <a:t>Step-13. </a:t>
            </a:r>
            <a:r>
              <a:rPr lang="en-US" sz="3400" dirty="0" smtClean="0">
                <a:latin typeface="Times New Roman" pitchFamily="18" charset="0"/>
                <a:cs typeface="Times New Roman" pitchFamily="18" charset="0"/>
              </a:rPr>
              <a:t>Facilitation of the people for </a:t>
            </a:r>
            <a:r>
              <a:rPr lang="en-US" sz="3400" dirty="0">
                <a:latin typeface="Times New Roman" pitchFamily="18" charset="0"/>
                <a:cs typeface="Times New Roman" pitchFamily="18" charset="0"/>
              </a:rPr>
              <a:t>developing linkages with other governmental and non-governmental support services organizations </a:t>
            </a:r>
          </a:p>
          <a:p>
            <a:pPr marL="0" indent="0" algn="just">
              <a:buNone/>
            </a:pPr>
            <a:r>
              <a:rPr lang="en-US" sz="3400" b="1" dirty="0" smtClean="0">
                <a:latin typeface="Times New Roman" pitchFamily="18" charset="0"/>
                <a:cs typeface="Times New Roman" pitchFamily="18" charset="0"/>
              </a:rPr>
              <a:t>Step-14. </a:t>
            </a:r>
            <a:r>
              <a:rPr lang="en-US" sz="3400" dirty="0">
                <a:latin typeface="Times New Roman" pitchFamily="18" charset="0"/>
                <a:cs typeface="Times New Roman" pitchFamily="18" charset="0"/>
              </a:rPr>
              <a:t>Capacity building of the members of the community </a:t>
            </a:r>
            <a:r>
              <a:rPr lang="en-US" sz="3400" dirty="0" smtClean="0">
                <a:latin typeface="Times New Roman" pitchFamily="18" charset="0"/>
                <a:cs typeface="Times New Roman" pitchFamily="18" charset="0"/>
              </a:rPr>
              <a:t>based organization</a:t>
            </a:r>
            <a:endParaRPr lang="en-US" sz="3400" dirty="0">
              <a:latin typeface="Times New Roman" pitchFamily="18" charset="0"/>
              <a:cs typeface="Times New Roman" pitchFamily="18" charset="0"/>
            </a:endParaRPr>
          </a:p>
          <a:p>
            <a:pPr marL="0" indent="0">
              <a:buNone/>
            </a:pPr>
            <a:endParaRPr lang="en-US" dirty="0" smtClean="0"/>
          </a:p>
        </p:txBody>
      </p:sp>
    </p:spTree>
    <p:extLst>
      <p:ext uri="{BB962C8B-B14F-4D97-AF65-F5344CB8AC3E}">
        <p14:creationId xmlns:p14="http://schemas.microsoft.com/office/powerpoint/2010/main" val="15478973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824</Words>
  <Application>Microsoft Office PowerPoint</Application>
  <PresentationFormat>On-screen Show (4:3)</PresentationFormat>
  <Paragraphs>38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Community Organization</vt:lpstr>
      <vt:lpstr>Definition of Community Organization</vt:lpstr>
      <vt:lpstr>Types of Community Organization</vt:lpstr>
      <vt:lpstr>2. Partnership Organization  </vt:lpstr>
      <vt:lpstr>3. Co-production Organization</vt:lpstr>
      <vt:lpstr>4. Pressure Organization             .     .    .                                                                                          .                                                 .                    .                      .           /                                                                                                          .                                                                .                                               .                                  .    .          .</vt:lpstr>
      <vt:lpstr>How to form a community-based organization at a street (muhalla) level?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Organization</dc:title>
  <dc:creator>Liaquat Ali</dc:creator>
  <cp:lastModifiedBy>Liaquat Ali</cp:lastModifiedBy>
  <cp:revision>1</cp:revision>
  <dcterms:created xsi:type="dcterms:W3CDTF">2020-04-08T11:26:51Z</dcterms:created>
  <dcterms:modified xsi:type="dcterms:W3CDTF">2020-04-08T11:28:01Z</dcterms:modified>
</cp:coreProperties>
</file>