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9" r:id="rId21"/>
    <p:sldId id="310" r:id="rId22"/>
    <p:sldId id="311" r:id="rId23"/>
    <p:sldId id="312" r:id="rId24"/>
    <p:sldId id="366"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303" r:id="rId38"/>
    <p:sldId id="304" r:id="rId39"/>
    <p:sldId id="305" r:id="rId40"/>
    <p:sldId id="306" r:id="rId41"/>
    <p:sldId id="307" r:id="rId42"/>
    <p:sldId id="308" r:id="rId43"/>
    <p:sldId id="334" r:id="rId44"/>
    <p:sldId id="313" r:id="rId45"/>
    <p:sldId id="314" r:id="rId46"/>
    <p:sldId id="315" r:id="rId47"/>
    <p:sldId id="316" r:id="rId48"/>
    <p:sldId id="317" r:id="rId49"/>
    <p:sldId id="318" r:id="rId50"/>
    <p:sldId id="319" r:id="rId51"/>
    <p:sldId id="320" r:id="rId52"/>
    <p:sldId id="400" r:id="rId53"/>
    <p:sldId id="321" r:id="rId54"/>
    <p:sldId id="322" r:id="rId55"/>
    <p:sldId id="401" r:id="rId56"/>
    <p:sldId id="323" r:id="rId57"/>
    <p:sldId id="324" r:id="rId58"/>
    <p:sldId id="325" r:id="rId59"/>
    <p:sldId id="326" r:id="rId60"/>
    <p:sldId id="327" r:id="rId61"/>
    <p:sldId id="402" r:id="rId62"/>
    <p:sldId id="328" r:id="rId63"/>
    <p:sldId id="329" r:id="rId64"/>
    <p:sldId id="365" r:id="rId65"/>
    <p:sldId id="330" r:id="rId66"/>
    <p:sldId id="331" r:id="rId67"/>
    <p:sldId id="332" r:id="rId68"/>
    <p:sldId id="333" r:id="rId69"/>
    <p:sldId id="335" r:id="rId70"/>
    <p:sldId id="409" r:id="rId71"/>
    <p:sldId id="336" r:id="rId72"/>
    <p:sldId id="337" r:id="rId73"/>
    <p:sldId id="338" r:id="rId74"/>
    <p:sldId id="339" r:id="rId75"/>
    <p:sldId id="340" r:id="rId76"/>
    <p:sldId id="341" r:id="rId77"/>
    <p:sldId id="342" r:id="rId78"/>
    <p:sldId id="343" r:id="rId79"/>
    <p:sldId id="344" r:id="rId80"/>
    <p:sldId id="345" r:id="rId81"/>
    <p:sldId id="346" r:id="rId82"/>
    <p:sldId id="411" r:id="rId83"/>
    <p:sldId id="347" r:id="rId84"/>
    <p:sldId id="348" r:id="rId85"/>
    <p:sldId id="349" r:id="rId86"/>
    <p:sldId id="350" r:id="rId87"/>
    <p:sldId id="351" r:id="rId88"/>
    <p:sldId id="352" r:id="rId89"/>
    <p:sldId id="353" r:id="rId90"/>
    <p:sldId id="354" r:id="rId91"/>
    <p:sldId id="355" r:id="rId92"/>
    <p:sldId id="412" r:id="rId93"/>
    <p:sldId id="356" r:id="rId94"/>
    <p:sldId id="357" r:id="rId95"/>
    <p:sldId id="358" r:id="rId96"/>
    <p:sldId id="359" r:id="rId97"/>
    <p:sldId id="360" r:id="rId98"/>
    <p:sldId id="361" r:id="rId99"/>
    <p:sldId id="362" r:id="rId100"/>
    <p:sldId id="363" r:id="rId101"/>
    <p:sldId id="379" r:id="rId102"/>
    <p:sldId id="380" r:id="rId103"/>
    <p:sldId id="381" r:id="rId104"/>
    <p:sldId id="413" r:id="rId105"/>
    <p:sldId id="414" r:id="rId106"/>
    <p:sldId id="415" r:id="rId107"/>
    <p:sldId id="416" r:id="rId108"/>
    <p:sldId id="417" r:id="rId109"/>
    <p:sldId id="418" r:id="rId110"/>
    <p:sldId id="419" r:id="rId111"/>
    <p:sldId id="420" r:id="rId112"/>
    <p:sldId id="421" r:id="rId113"/>
    <p:sldId id="422" r:id="rId114"/>
    <p:sldId id="428" r:id="rId115"/>
    <p:sldId id="424" r:id="rId116"/>
    <p:sldId id="425" r:id="rId117"/>
    <p:sldId id="426" r:id="rId118"/>
    <p:sldId id="427" r:id="rId119"/>
    <p:sldId id="382" r:id="rId120"/>
    <p:sldId id="383" r:id="rId121"/>
    <p:sldId id="384" r:id="rId122"/>
    <p:sldId id="385" r:id="rId123"/>
    <p:sldId id="386" r:id="rId124"/>
    <p:sldId id="387" r:id="rId125"/>
    <p:sldId id="388" r:id="rId126"/>
    <p:sldId id="389" r:id="rId127"/>
    <p:sldId id="390" r:id="rId1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varScale="1">
        <p:scale>
          <a:sx n="73" d="100"/>
          <a:sy n="73" d="100"/>
        </p:scale>
        <p:origin x="6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B025EC-B6C6-4A86-A349-8596D8B49A08}"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5882D-B67B-4833-BBAC-B5DEB3CBE68B}" type="slidenum">
              <a:rPr lang="en-US" smtClean="0"/>
              <a:t>‹#›</a:t>
            </a:fld>
            <a:endParaRPr lang="en-US"/>
          </a:p>
        </p:txBody>
      </p:sp>
    </p:spTree>
    <p:extLst>
      <p:ext uri="{BB962C8B-B14F-4D97-AF65-F5344CB8AC3E}">
        <p14:creationId xmlns:p14="http://schemas.microsoft.com/office/powerpoint/2010/main" val="2102784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B025EC-B6C6-4A86-A349-8596D8B49A08}"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5882D-B67B-4833-BBAC-B5DEB3CBE68B}" type="slidenum">
              <a:rPr lang="en-US" smtClean="0"/>
              <a:t>‹#›</a:t>
            </a:fld>
            <a:endParaRPr lang="en-US"/>
          </a:p>
        </p:txBody>
      </p:sp>
    </p:spTree>
    <p:extLst>
      <p:ext uri="{BB962C8B-B14F-4D97-AF65-F5344CB8AC3E}">
        <p14:creationId xmlns:p14="http://schemas.microsoft.com/office/powerpoint/2010/main" val="240354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B025EC-B6C6-4A86-A349-8596D8B49A08}"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5882D-B67B-4833-BBAC-B5DEB3CBE68B}" type="slidenum">
              <a:rPr lang="en-US" smtClean="0"/>
              <a:t>‹#›</a:t>
            </a:fld>
            <a:endParaRPr lang="en-US"/>
          </a:p>
        </p:txBody>
      </p:sp>
    </p:spTree>
    <p:extLst>
      <p:ext uri="{BB962C8B-B14F-4D97-AF65-F5344CB8AC3E}">
        <p14:creationId xmlns:p14="http://schemas.microsoft.com/office/powerpoint/2010/main" val="425018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B025EC-B6C6-4A86-A349-8596D8B49A08}"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5882D-B67B-4833-BBAC-B5DEB3CBE68B}" type="slidenum">
              <a:rPr lang="en-US" smtClean="0"/>
              <a:t>‹#›</a:t>
            </a:fld>
            <a:endParaRPr lang="en-US"/>
          </a:p>
        </p:txBody>
      </p:sp>
    </p:spTree>
    <p:extLst>
      <p:ext uri="{BB962C8B-B14F-4D97-AF65-F5344CB8AC3E}">
        <p14:creationId xmlns:p14="http://schemas.microsoft.com/office/powerpoint/2010/main" val="146488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B025EC-B6C6-4A86-A349-8596D8B49A08}"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5882D-B67B-4833-BBAC-B5DEB3CBE68B}" type="slidenum">
              <a:rPr lang="en-US" smtClean="0"/>
              <a:t>‹#›</a:t>
            </a:fld>
            <a:endParaRPr lang="en-US"/>
          </a:p>
        </p:txBody>
      </p:sp>
    </p:spTree>
    <p:extLst>
      <p:ext uri="{BB962C8B-B14F-4D97-AF65-F5344CB8AC3E}">
        <p14:creationId xmlns:p14="http://schemas.microsoft.com/office/powerpoint/2010/main" val="116737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B025EC-B6C6-4A86-A349-8596D8B49A08}"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5882D-B67B-4833-BBAC-B5DEB3CBE68B}" type="slidenum">
              <a:rPr lang="en-US" smtClean="0"/>
              <a:t>‹#›</a:t>
            </a:fld>
            <a:endParaRPr lang="en-US"/>
          </a:p>
        </p:txBody>
      </p:sp>
    </p:spTree>
    <p:extLst>
      <p:ext uri="{BB962C8B-B14F-4D97-AF65-F5344CB8AC3E}">
        <p14:creationId xmlns:p14="http://schemas.microsoft.com/office/powerpoint/2010/main" val="60562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B025EC-B6C6-4A86-A349-8596D8B49A08}"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25882D-B67B-4833-BBAC-B5DEB3CBE68B}" type="slidenum">
              <a:rPr lang="en-US" smtClean="0"/>
              <a:t>‹#›</a:t>
            </a:fld>
            <a:endParaRPr lang="en-US"/>
          </a:p>
        </p:txBody>
      </p:sp>
    </p:spTree>
    <p:extLst>
      <p:ext uri="{BB962C8B-B14F-4D97-AF65-F5344CB8AC3E}">
        <p14:creationId xmlns:p14="http://schemas.microsoft.com/office/powerpoint/2010/main" val="1345805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B025EC-B6C6-4A86-A349-8596D8B49A08}"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25882D-B67B-4833-BBAC-B5DEB3CBE68B}" type="slidenum">
              <a:rPr lang="en-US" smtClean="0"/>
              <a:t>‹#›</a:t>
            </a:fld>
            <a:endParaRPr lang="en-US"/>
          </a:p>
        </p:txBody>
      </p:sp>
    </p:spTree>
    <p:extLst>
      <p:ext uri="{BB962C8B-B14F-4D97-AF65-F5344CB8AC3E}">
        <p14:creationId xmlns:p14="http://schemas.microsoft.com/office/powerpoint/2010/main" val="129950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025EC-B6C6-4A86-A349-8596D8B49A08}"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25882D-B67B-4833-BBAC-B5DEB3CBE68B}" type="slidenum">
              <a:rPr lang="en-US" smtClean="0"/>
              <a:t>‹#›</a:t>
            </a:fld>
            <a:endParaRPr lang="en-US"/>
          </a:p>
        </p:txBody>
      </p:sp>
    </p:spTree>
    <p:extLst>
      <p:ext uri="{BB962C8B-B14F-4D97-AF65-F5344CB8AC3E}">
        <p14:creationId xmlns:p14="http://schemas.microsoft.com/office/powerpoint/2010/main" val="112606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B025EC-B6C6-4A86-A349-8596D8B49A08}"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5882D-B67B-4833-BBAC-B5DEB3CBE68B}" type="slidenum">
              <a:rPr lang="en-US" smtClean="0"/>
              <a:t>‹#›</a:t>
            </a:fld>
            <a:endParaRPr lang="en-US"/>
          </a:p>
        </p:txBody>
      </p:sp>
    </p:spTree>
    <p:extLst>
      <p:ext uri="{BB962C8B-B14F-4D97-AF65-F5344CB8AC3E}">
        <p14:creationId xmlns:p14="http://schemas.microsoft.com/office/powerpoint/2010/main" val="22086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B025EC-B6C6-4A86-A349-8596D8B49A08}"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5882D-B67B-4833-BBAC-B5DEB3CBE68B}" type="slidenum">
              <a:rPr lang="en-US" smtClean="0"/>
              <a:t>‹#›</a:t>
            </a:fld>
            <a:endParaRPr lang="en-US"/>
          </a:p>
        </p:txBody>
      </p:sp>
    </p:spTree>
    <p:extLst>
      <p:ext uri="{BB962C8B-B14F-4D97-AF65-F5344CB8AC3E}">
        <p14:creationId xmlns:p14="http://schemas.microsoft.com/office/powerpoint/2010/main" val="54623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025EC-B6C6-4A86-A349-8596D8B49A08}" type="datetimeFigureOut">
              <a:rPr lang="en-US" smtClean="0"/>
              <a:t>1/29/2020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5882D-B67B-4833-BBAC-B5DEB3CBE68B}" type="slidenum">
              <a:rPr lang="en-US" smtClean="0"/>
              <a:t>‹#›</a:t>
            </a:fld>
            <a:endParaRPr lang="en-US"/>
          </a:p>
        </p:txBody>
      </p:sp>
    </p:spTree>
    <p:extLst>
      <p:ext uri="{BB962C8B-B14F-4D97-AF65-F5344CB8AC3E}">
        <p14:creationId xmlns:p14="http://schemas.microsoft.com/office/powerpoint/2010/main" val="2428533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18011"/>
            <a:ext cx="9144000" cy="5812972"/>
          </a:xfrm>
        </p:spPr>
        <p:txBody>
          <a:bodyPr>
            <a:normAutofit/>
          </a:bodyPr>
          <a:lstStyle/>
          <a:p>
            <a:pPr algn="just"/>
            <a:r>
              <a:rPr lang="en-US" sz="3200" b="1" dirty="0" smtClean="0">
                <a:latin typeface="Times New Roman" panose="02020603050405020304" pitchFamily="18" charset="0"/>
                <a:cs typeface="Times New Roman" panose="02020603050405020304" pitchFamily="18" charset="0"/>
              </a:rPr>
              <a:t>Colloids</a:t>
            </a:r>
            <a:r>
              <a:rPr lang="en-US" sz="3200" dirty="0" smtClean="0">
                <a:latin typeface="Times New Roman" panose="02020603050405020304" pitchFamily="18" charset="0"/>
                <a:cs typeface="Times New Roman" panose="02020603050405020304" pitchFamily="18" charset="0"/>
              </a:rPr>
              <a:t> </a:t>
            </a:r>
          </a:p>
          <a:p>
            <a:pPr algn="just"/>
            <a:r>
              <a:rPr lang="en-US" sz="3200" dirty="0" smtClean="0">
                <a:latin typeface="Times New Roman" panose="02020603050405020304" pitchFamily="18" charset="0"/>
                <a:cs typeface="Times New Roman" panose="02020603050405020304" pitchFamily="18" charset="0"/>
              </a:rPr>
              <a:t>There are three types of dispersed systems namely molecular, colloidal, and coarse dispersions. Molecular dispersions are homogeneous in character and form true solutions. </a:t>
            </a:r>
          </a:p>
          <a:p>
            <a:pPr algn="just"/>
            <a:r>
              <a:rPr lang="en-US" sz="3200" dirty="0" smtClean="0">
                <a:latin typeface="Times New Roman" panose="02020603050405020304" pitchFamily="18" charset="0"/>
                <a:cs typeface="Times New Roman" panose="02020603050405020304" pitchFamily="18" charset="0"/>
              </a:rPr>
              <a:t> It is important to know that the only difference between molecular, colloidal, and coarse dispersions is </a:t>
            </a:r>
            <a:r>
              <a:rPr lang="en-US" sz="3200" b="1" dirty="0" smtClean="0">
                <a:latin typeface="Times New Roman" panose="02020603050405020304" pitchFamily="18" charset="0"/>
                <a:cs typeface="Times New Roman" panose="02020603050405020304" pitchFamily="18" charset="0"/>
              </a:rPr>
              <a:t>the size of the dispersed phase </a:t>
            </a:r>
            <a:r>
              <a:rPr lang="en-US" sz="3200" dirty="0" smtClean="0">
                <a:latin typeface="Times New Roman" panose="02020603050405020304" pitchFamily="18" charset="0"/>
                <a:cs typeface="Times New Roman" panose="02020603050405020304" pitchFamily="18" charset="0"/>
              </a:rPr>
              <a:t>and not its composition.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025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Particulate dispersions: </a:t>
            </a: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Solids that </a:t>
            </a:r>
            <a:r>
              <a:rPr lang="en-US" sz="3200" dirty="0">
                <a:latin typeface="Times New Roman" panose="02020603050405020304" pitchFamily="18" charset="0"/>
                <a:cs typeface="Times New Roman" panose="02020603050405020304" pitchFamily="18" charset="0"/>
              </a:rPr>
              <a:t>do not form molecular solutions but remain as discrete though minute particles (e.g., bentonite and microcrystalline cellulose</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6255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Flocs are formed when several particles become connected through polymer molecules that are adsorbed jointly </a:t>
            </a:r>
            <a:r>
              <a:rPr lang="en-US" sz="3200" b="1" dirty="0">
                <a:latin typeface="Times New Roman" panose="02020603050405020304" pitchFamily="18" charset="0"/>
                <a:cs typeface="Times New Roman" panose="02020603050405020304" pitchFamily="18" charset="0"/>
              </a:rPr>
              <a:t>onto two or possibly even three particles</a:t>
            </a:r>
            <a:r>
              <a:rPr lang="en-US" sz="3200" dirty="0">
                <a:latin typeface="Times New Roman" panose="02020603050405020304" pitchFamily="18" charset="0"/>
                <a:cs typeface="Times New Roman" panose="02020603050405020304" pitchFamily="18" charset="0"/>
              </a:rPr>
              <a:t>. Such flocculation usually occurs over a narrow range and </a:t>
            </a:r>
            <a:r>
              <a:rPr lang="en-US" sz="3200" b="1" dirty="0">
                <a:latin typeface="Times New Roman" panose="02020603050405020304" pitchFamily="18" charset="0"/>
                <a:cs typeface="Times New Roman" panose="02020603050405020304" pitchFamily="18" charset="0"/>
              </a:rPr>
              <a:t>at very low polymer concentrations</a:t>
            </a:r>
            <a:r>
              <a:rPr lang="en-US" sz="3200" b="1" dirty="0" smtClean="0">
                <a:latin typeface="Times New Roman" panose="02020603050405020304" pitchFamily="18" charset="0"/>
                <a:cs typeface="Times New Roman" panose="02020603050405020304" pitchFamily="18" charset="0"/>
              </a:rPr>
              <a:t>.</a:t>
            </a:r>
          </a:p>
          <a:p>
            <a:pPr marL="0" indent="0" algn="just">
              <a:buNone/>
            </a:pPr>
            <a:r>
              <a:rPr lang="en-US" sz="3200" dirty="0">
                <a:latin typeface="Times New Roman" panose="02020603050405020304" pitchFamily="18" charset="0"/>
                <a:cs typeface="Times New Roman" panose="02020603050405020304" pitchFamily="18" charset="0"/>
              </a:rPr>
              <a:t>If the </a:t>
            </a:r>
            <a:r>
              <a:rPr lang="en-US" sz="3200" b="1" dirty="0">
                <a:latin typeface="Times New Roman" panose="02020603050405020304" pitchFamily="18" charset="0"/>
                <a:cs typeface="Times New Roman" panose="02020603050405020304" pitchFamily="18" charset="0"/>
              </a:rPr>
              <a:t>polymer contains ionic groups of charge opposite </a:t>
            </a:r>
            <a:r>
              <a:rPr lang="en-US" sz="3200" dirty="0">
                <a:latin typeface="Times New Roman" panose="02020603050405020304" pitchFamily="18" charset="0"/>
                <a:cs typeface="Times New Roman" panose="02020603050405020304" pitchFamily="18" charset="0"/>
              </a:rPr>
              <a:t>to that of the sol particles, a limited amount of polymer adsorption </a:t>
            </a:r>
            <a:r>
              <a:rPr lang="en-US" sz="3200" b="1" dirty="0">
                <a:latin typeface="Times New Roman" panose="02020603050405020304" pitchFamily="18" charset="0"/>
                <a:cs typeface="Times New Roman" panose="02020603050405020304" pitchFamily="18" charset="0"/>
              </a:rPr>
              <a:t>neutralizes the charge of the particles and reduces their zeta potential to nearly zero</a:t>
            </a:r>
            <a:r>
              <a:rPr lang="en-US" sz="3200" dirty="0">
                <a:latin typeface="Times New Roman" panose="02020603050405020304" pitchFamily="18" charset="0"/>
                <a:cs typeface="Times New Roman" panose="02020603050405020304" pitchFamily="18" charset="0"/>
              </a:rPr>
              <a:t>. This eliminates stabilization by electrostatic repulsion.</a:t>
            </a:r>
          </a:p>
          <a:p>
            <a:pPr marL="0" indent="0" algn="just">
              <a:buNone/>
            </a:pPr>
            <a:r>
              <a:rPr lang="en-US" sz="32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561744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At </a:t>
            </a:r>
            <a:r>
              <a:rPr lang="en-US" sz="3200" b="1" dirty="0">
                <a:latin typeface="Times New Roman" panose="02020603050405020304" pitchFamily="18" charset="0"/>
                <a:cs typeface="Times New Roman" panose="02020603050405020304" pitchFamily="18" charset="0"/>
              </a:rPr>
              <a:t>higher concentrations bridging is unlikely to occur</a:t>
            </a:r>
            <a:r>
              <a:rPr lang="en-US" sz="3200" dirty="0">
                <a:latin typeface="Times New Roman" panose="02020603050405020304" pitchFamily="18" charset="0"/>
                <a:cs typeface="Times New Roman" panose="02020603050405020304" pitchFamily="18" charset="0"/>
              </a:rPr>
              <a:t>, because there is enough polymer to completely cover all of the particles and the adsorbed polymer stabilizes or peptizes the sol.</a:t>
            </a:r>
          </a:p>
          <a:p>
            <a:pPr marL="0" indent="0" algn="just">
              <a:buNone/>
            </a:pPr>
            <a:r>
              <a:rPr lang="en-US" sz="3200" b="1" dirty="0">
                <a:latin typeface="Times New Roman" panose="02020603050405020304" pitchFamily="18" charset="0"/>
                <a:cs typeface="Times New Roman" panose="02020603050405020304" pitchFamily="18" charset="0"/>
              </a:rPr>
              <a:t>This phenomenon is known as protection, and the added hydrophilic sol is known as a protective colloid</a:t>
            </a:r>
            <a:r>
              <a:rPr lang="en-US" sz="3200" b="1" dirty="0" smtClean="0">
                <a:latin typeface="Times New Roman" panose="02020603050405020304" pitchFamily="18" charset="0"/>
                <a:cs typeface="Times New Roman" panose="02020603050405020304" pitchFamily="18" charset="0"/>
              </a:rPr>
              <a:t>.</a:t>
            </a:r>
          </a:p>
          <a:p>
            <a:pPr marL="0" indent="0" algn="jus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8253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The protective property is expressed most frequently in terms of the gold number.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gold number is the </a:t>
            </a:r>
            <a:r>
              <a:rPr lang="en-US" sz="3200" b="1" dirty="0">
                <a:latin typeface="Times New Roman" panose="02020603050405020304" pitchFamily="18" charset="0"/>
                <a:cs typeface="Times New Roman" panose="02020603050405020304" pitchFamily="18" charset="0"/>
              </a:rPr>
              <a:t>minimum weight in milligrams of the protective colloid</a:t>
            </a:r>
            <a:r>
              <a:rPr lang="en-US" sz="3200" dirty="0">
                <a:latin typeface="Times New Roman" panose="02020603050405020304" pitchFamily="18" charset="0"/>
                <a:cs typeface="Times New Roman" panose="02020603050405020304" pitchFamily="18" charset="0"/>
              </a:rPr>
              <a:t> (dry weight of dispersed phase) required to prevent a color change </a:t>
            </a:r>
            <a:r>
              <a:rPr lang="en-US" sz="3200" b="1" dirty="0">
                <a:latin typeface="Times New Roman" panose="02020603050405020304" pitchFamily="18" charset="0"/>
                <a:cs typeface="Times New Roman" panose="02020603050405020304" pitchFamily="18" charset="0"/>
              </a:rPr>
              <a:t>from red to violet in 10 mL of a gold sol on the addition of 1 mL of a 10% solution of sodium chloride.</a:t>
            </a:r>
          </a:p>
        </p:txBody>
      </p:sp>
    </p:spTree>
    <p:extLst>
      <p:ext uri="{BB962C8B-B14F-4D97-AF65-F5344CB8AC3E}">
        <p14:creationId xmlns:p14="http://schemas.microsoft.com/office/powerpoint/2010/main" val="6764496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907177" y="968374"/>
            <a:ext cx="8190412" cy="5523865"/>
          </a:xfrm>
          <a:prstGeom prst="rect">
            <a:avLst/>
          </a:prstGeom>
        </p:spPr>
      </p:pic>
    </p:spTree>
    <p:extLst>
      <p:ext uri="{BB962C8B-B14F-4D97-AF65-F5344CB8AC3E}">
        <p14:creationId xmlns:p14="http://schemas.microsoft.com/office/powerpoint/2010/main" val="27322672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Dialysis and artificial kidney</a:t>
            </a:r>
          </a:p>
          <a:p>
            <a:pPr marL="0" indent="0" algn="just">
              <a:buNone/>
            </a:pPr>
            <a:r>
              <a:rPr lang="en-US" sz="3200" dirty="0">
                <a:latin typeface="Times New Roman" panose="02020603050405020304" pitchFamily="18" charset="0"/>
                <a:cs typeface="Times New Roman" panose="02020603050405020304" pitchFamily="18" charset="0"/>
              </a:rPr>
              <a:t>Dialysis is separation of substances from one another in solution by taking advantage of </a:t>
            </a:r>
            <a:r>
              <a:rPr lang="en-US" sz="3200" b="1" dirty="0">
                <a:latin typeface="Times New Roman" panose="02020603050405020304" pitchFamily="18" charset="0"/>
                <a:cs typeface="Times New Roman" panose="02020603050405020304" pitchFamily="18" charset="0"/>
              </a:rPr>
              <a:t>their differing diffusibility through membranes.</a:t>
            </a:r>
          </a:p>
          <a:p>
            <a:pPr marL="0" indent="0" algn="just">
              <a:buNone/>
            </a:pPr>
            <a:r>
              <a:rPr lang="en-US" sz="3200" dirty="0" smtClean="0">
                <a:latin typeface="Times New Roman" panose="02020603050405020304" pitchFamily="18" charset="0"/>
                <a:cs typeface="Times New Roman" panose="02020603050405020304" pitchFamily="18" charset="0"/>
              </a:rPr>
              <a:t>In </a:t>
            </a:r>
            <a:r>
              <a:rPr lang="en-US" sz="3200" dirty="0">
                <a:latin typeface="Times New Roman" panose="02020603050405020304" pitchFamily="18" charset="0"/>
                <a:cs typeface="Times New Roman" panose="02020603050405020304" pitchFamily="18" charset="0"/>
              </a:rPr>
              <a:t>cases of poisoning or kidney failure, or in patients awaiting renal transplants, </a:t>
            </a:r>
            <a:r>
              <a:rPr lang="en-US" sz="3200" b="1" dirty="0">
                <a:latin typeface="Times New Roman" panose="02020603050405020304" pitchFamily="18" charset="0"/>
                <a:cs typeface="Times New Roman" panose="02020603050405020304" pitchFamily="18" charset="0"/>
              </a:rPr>
              <a:t>dialysis is an emergency </a:t>
            </a:r>
            <a:r>
              <a:rPr lang="en-US" sz="3200" b="1" dirty="0" smtClean="0">
                <a:latin typeface="Times New Roman" panose="02020603050405020304" pitchFamily="18" charset="0"/>
                <a:cs typeface="Times New Roman" panose="02020603050405020304" pitchFamily="18" charset="0"/>
              </a:rPr>
              <a:t>life saving </a:t>
            </a:r>
            <a:r>
              <a:rPr lang="en-US" sz="3200" b="1" dirty="0">
                <a:latin typeface="Times New Roman" panose="02020603050405020304" pitchFamily="18" charset="0"/>
                <a:cs typeface="Times New Roman" panose="02020603050405020304" pitchFamily="18" charset="0"/>
              </a:rPr>
              <a:t>procedure.</a:t>
            </a:r>
          </a:p>
        </p:txBody>
      </p:sp>
    </p:spTree>
    <p:extLst>
      <p:ext uri="{BB962C8B-B14F-4D97-AF65-F5344CB8AC3E}">
        <p14:creationId xmlns:p14="http://schemas.microsoft.com/office/powerpoint/2010/main" val="1858719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6388"/>
            <a:ext cx="10515600" cy="5654449"/>
          </a:xfrm>
        </p:spPr>
        <p:txBody>
          <a:bodyPr>
            <a:normAutofit/>
          </a:bodyPr>
          <a:lstStyle/>
          <a:p>
            <a:pPr marL="0" indent="0" algn="just">
              <a:buNone/>
            </a:pPr>
            <a:r>
              <a:rPr lang="en-US" sz="3200" dirty="0" smtClean="0">
                <a:latin typeface="Times New Roman" panose="02020603050405020304" pitchFamily="18" charset="0"/>
                <a:cs typeface="Times New Roman" panose="02020603050405020304" pitchFamily="18" charset="0"/>
              </a:rPr>
              <a:t>Low molecular weight impurities i.e. electrolytes can be separated from colloidal particles by dialysis.</a:t>
            </a:r>
          </a:p>
          <a:p>
            <a:pPr marL="0" indent="0" algn="just">
              <a:buNone/>
            </a:pPr>
            <a:r>
              <a:rPr lang="en-US" sz="3200" dirty="0" smtClean="0">
                <a:latin typeface="Times New Roman" panose="02020603050405020304" pitchFamily="18" charset="0"/>
                <a:cs typeface="Times New Roman" panose="02020603050405020304" pitchFamily="18" charset="0"/>
              </a:rPr>
              <a:t>The process is more simply carried out by enclosing the </a:t>
            </a:r>
            <a:r>
              <a:rPr lang="en-US" sz="3200" b="1" dirty="0" smtClean="0">
                <a:latin typeface="Times New Roman" panose="02020603050405020304" pitchFamily="18" charset="0"/>
                <a:cs typeface="Times New Roman" panose="02020603050405020304" pitchFamily="18" charset="0"/>
              </a:rPr>
              <a:t>solution in a cellophane sac (</a:t>
            </a:r>
            <a:r>
              <a:rPr lang="en-US" sz="1600" dirty="0">
                <a:latin typeface="Times New Roman" panose="02020603050405020304" pitchFamily="18" charset="0"/>
                <a:cs typeface="Times New Roman" panose="02020603050405020304" pitchFamily="18" charset="0"/>
              </a:rPr>
              <a:t>a transparent paper-like product made of regenerated cellulose</a:t>
            </a:r>
            <a:r>
              <a:rPr lang="en-US" sz="3200" b="1" dirty="0" smtClean="0">
                <a:latin typeface="Times New Roman" panose="02020603050405020304" pitchFamily="18" charset="0"/>
                <a:cs typeface="Times New Roman" panose="02020603050405020304" pitchFamily="18" charset="0"/>
              </a:rPr>
              <a:t>) which is immersed in a large vessel of water.</a:t>
            </a:r>
          </a:p>
          <a:p>
            <a:pPr marL="0" indent="0" algn="just">
              <a:buNone/>
            </a:pPr>
            <a:r>
              <a:rPr lang="en-US" sz="3200" dirty="0" smtClean="0">
                <a:latin typeface="Times New Roman" panose="02020603050405020304" pitchFamily="18" charset="0"/>
                <a:cs typeface="Times New Roman" panose="02020603050405020304" pitchFamily="18" charset="0"/>
              </a:rPr>
              <a:t>Cellophane tubing tied off at each end is usually used.</a:t>
            </a:r>
          </a:p>
          <a:p>
            <a:pPr marL="0" indent="0" algn="just">
              <a:buNone/>
            </a:pPr>
            <a:r>
              <a:rPr lang="en-US" sz="3200" dirty="0" smtClean="0">
                <a:latin typeface="Times New Roman" panose="02020603050405020304" pitchFamily="18" charset="0"/>
                <a:cs typeface="Times New Roman" panose="02020603050405020304" pitchFamily="18" charset="0"/>
              </a:rPr>
              <a:t>The pores in cellophane membranes are sufficiently large for </a:t>
            </a:r>
            <a:r>
              <a:rPr lang="en-US" sz="3200" b="1" dirty="0" smtClean="0">
                <a:latin typeface="Times New Roman" panose="02020603050405020304" pitchFamily="18" charset="0"/>
                <a:cs typeface="Times New Roman" panose="02020603050405020304" pitchFamily="18" charset="0"/>
              </a:rPr>
              <a:t>low molecular weight solutes to pass through while retaining the large colloidal particles.</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03710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smtClean="0">
                <a:latin typeface="Times New Roman" panose="02020603050405020304" pitchFamily="18" charset="0"/>
                <a:cs typeface="Times New Roman" panose="02020603050405020304" pitchFamily="18" charset="0"/>
              </a:rPr>
              <a:t>Other membranes that are suitable for aqueous sols include </a:t>
            </a:r>
            <a:r>
              <a:rPr lang="en-US" sz="3200" b="1" dirty="0" smtClean="0">
                <a:latin typeface="Times New Roman" panose="02020603050405020304" pitchFamily="18" charset="0"/>
                <a:cs typeface="Times New Roman" panose="02020603050405020304" pitchFamily="18" charset="0"/>
              </a:rPr>
              <a:t>parchment (sheep skin) , collodian, and cellulose acetate</a:t>
            </a:r>
            <a:r>
              <a:rPr lang="en-US" sz="3200" dirty="0" smtClean="0">
                <a:latin typeface="Times New Roman" panose="02020603050405020304" pitchFamily="18" charset="0"/>
                <a:cs typeface="Times New Roman" panose="02020603050405020304" pitchFamily="18" charset="0"/>
              </a:rPr>
              <a:t>.</a:t>
            </a:r>
          </a:p>
          <a:p>
            <a:pPr marL="0" indent="0" algn="just">
              <a:buNone/>
            </a:pPr>
            <a:r>
              <a:rPr lang="en-US" sz="3200" dirty="0" smtClean="0">
                <a:latin typeface="Times New Roman" panose="02020603050405020304" pitchFamily="18" charset="0"/>
                <a:cs typeface="Times New Roman" panose="02020603050405020304" pitchFamily="18" charset="0"/>
              </a:rPr>
              <a:t>If electrolytes are present in the colloidal sol it diffuses through the pores of the membrane and, </a:t>
            </a:r>
            <a:r>
              <a:rPr lang="en-US" sz="3200" b="1" dirty="0" smtClean="0">
                <a:latin typeface="Times New Roman" panose="02020603050405020304" pitchFamily="18" charset="0"/>
                <a:cs typeface="Times New Roman" panose="02020603050405020304" pitchFamily="18" charset="0"/>
              </a:rPr>
              <a:t>by repeatedly changing the water</a:t>
            </a:r>
            <a:r>
              <a:rPr lang="en-US" sz="3200" dirty="0" smtClean="0">
                <a:latin typeface="Times New Roman" panose="02020603050405020304" pitchFamily="18" charset="0"/>
                <a:cs typeface="Times New Roman" panose="02020603050405020304" pitchFamily="18" charset="0"/>
              </a:rPr>
              <a:t>, diffusion will continue until the dialysate remaining is substantially free from electrolytes. </a:t>
            </a:r>
          </a:p>
          <a:p>
            <a:pPr marL="0" indent="0" algn="just">
              <a:buNone/>
            </a:pPr>
            <a:r>
              <a:rPr lang="en-US" sz="3200" dirty="0" smtClean="0">
                <a:latin typeface="Times New Roman" panose="02020603050405020304" pitchFamily="18" charset="0"/>
                <a:cs typeface="Times New Roman" panose="02020603050405020304" pitchFamily="18" charset="0"/>
              </a:rPr>
              <a:t>This process is relatively slow and </a:t>
            </a:r>
            <a:r>
              <a:rPr lang="en-US" sz="3200" b="1" dirty="0" smtClean="0">
                <a:latin typeface="Times New Roman" panose="02020603050405020304" pitchFamily="18" charset="0"/>
                <a:cs typeface="Times New Roman" panose="02020603050405020304" pitchFamily="18" charset="0"/>
              </a:rPr>
              <a:t>the dialysis of electrolytes can be greatly facilitated by the application of a direct current.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7627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Electrodialysis</a:t>
            </a:r>
          </a:p>
          <a:p>
            <a:pPr marL="0" indent="0" algn="just">
              <a:buNone/>
            </a:pPr>
            <a:r>
              <a:rPr lang="en-US" sz="3200" dirty="0" smtClean="0">
                <a:latin typeface="Times New Roman" panose="02020603050405020304" pitchFamily="18" charset="0"/>
                <a:cs typeface="Times New Roman" panose="02020603050405020304" pitchFamily="18" charset="0"/>
              </a:rPr>
              <a:t>This is a combination of </a:t>
            </a:r>
            <a:r>
              <a:rPr lang="en-US" sz="3200" b="1" dirty="0" smtClean="0">
                <a:latin typeface="Times New Roman" panose="02020603050405020304" pitchFamily="18" charset="0"/>
                <a:cs typeface="Times New Roman" panose="02020603050405020304" pitchFamily="18" charset="0"/>
              </a:rPr>
              <a:t>dialysis and electrolysis. </a:t>
            </a:r>
            <a:endParaRPr lang="en-US" sz="3200" b="1" dirty="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The colloid to be purified is introduced </a:t>
            </a:r>
            <a:r>
              <a:rPr lang="en-US" sz="3200" b="1" dirty="0" smtClean="0">
                <a:latin typeface="Times New Roman" panose="02020603050405020304" pitchFamily="18" charset="0"/>
                <a:cs typeface="Times New Roman" panose="02020603050405020304" pitchFamily="18" charset="0"/>
              </a:rPr>
              <a:t>into the middle section </a:t>
            </a:r>
            <a:r>
              <a:rPr lang="en-US" sz="3200" dirty="0" smtClean="0">
                <a:latin typeface="Times New Roman" panose="02020603050405020304" pitchFamily="18" charset="0"/>
                <a:cs typeface="Times New Roman" panose="02020603050405020304" pitchFamily="18" charset="0"/>
              </a:rPr>
              <a:t>which is separated from the right and middle sections by dialysis membrane. </a:t>
            </a:r>
          </a:p>
          <a:p>
            <a:pPr marL="0" indent="0" algn="just">
              <a:buNone/>
            </a:pPr>
            <a:r>
              <a:rPr lang="en-US" sz="3200" dirty="0" smtClean="0">
                <a:latin typeface="Times New Roman" panose="02020603050405020304" pitchFamily="18" charset="0"/>
                <a:cs typeface="Times New Roman" panose="02020603050405020304" pitchFamily="18" charset="0"/>
              </a:rPr>
              <a:t>Provision is usually made for circulation of water on both sides of the colloid and the removal of the electrolyte is achieved by the direct current applied by means of electrodes.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3085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smtClean="0">
                <a:latin typeface="Times New Roman" panose="02020603050405020304" pitchFamily="18" charset="0"/>
                <a:cs typeface="Times New Roman" panose="02020603050405020304" pitchFamily="18" charset="0"/>
              </a:rPr>
              <a:t>Electrodialysis can be used for desalination of water.</a:t>
            </a:r>
          </a:p>
          <a:p>
            <a:pPr marL="0" indent="0" algn="just">
              <a:buNone/>
            </a:pPr>
            <a:r>
              <a:rPr lang="en-US" sz="3200" b="1" dirty="0" smtClean="0">
                <a:latin typeface="Times New Roman" panose="02020603050405020304" pitchFamily="18" charset="0"/>
                <a:cs typeface="Times New Roman" panose="02020603050405020304" pitchFamily="18" charset="0"/>
              </a:rPr>
              <a:t>There is a multi-compartment cell having two types of membranes</a:t>
            </a:r>
            <a:r>
              <a:rPr lang="en-US" sz="3200" dirty="0" smtClean="0">
                <a:latin typeface="Times New Roman" panose="02020603050405020304" pitchFamily="18" charset="0"/>
                <a:cs typeface="Times New Roman" panose="02020603050405020304" pitchFamily="18" charset="0"/>
              </a:rPr>
              <a:t>.</a:t>
            </a:r>
          </a:p>
          <a:p>
            <a:pPr marL="0" indent="0" algn="just">
              <a:buNone/>
            </a:pPr>
            <a:r>
              <a:rPr lang="en-US" sz="3200" dirty="0" smtClean="0">
                <a:latin typeface="Times New Roman" panose="02020603050405020304" pitchFamily="18" charset="0"/>
                <a:cs typeface="Times New Roman" panose="02020603050405020304" pitchFamily="18" charset="0"/>
              </a:rPr>
              <a:t>The </a:t>
            </a:r>
            <a:r>
              <a:rPr lang="en-US" sz="3200" b="1" dirty="0" smtClean="0">
                <a:latin typeface="Times New Roman" panose="02020603050405020304" pitchFamily="18" charset="0"/>
                <a:cs typeface="Times New Roman" panose="02020603050405020304" pitchFamily="18" charset="0"/>
              </a:rPr>
              <a:t>cationic membrane </a:t>
            </a:r>
            <a:r>
              <a:rPr lang="en-US" sz="3200" dirty="0" smtClean="0">
                <a:latin typeface="Times New Roman" panose="02020603050405020304" pitchFamily="18" charset="0"/>
                <a:cs typeface="Times New Roman" panose="02020603050405020304" pitchFamily="18" charset="0"/>
              </a:rPr>
              <a:t>is only permeable to cations while the </a:t>
            </a:r>
            <a:r>
              <a:rPr lang="en-US" sz="3200" b="1" dirty="0" smtClean="0">
                <a:latin typeface="Times New Roman" panose="02020603050405020304" pitchFamily="18" charset="0"/>
                <a:cs typeface="Times New Roman" panose="02020603050405020304" pitchFamily="18" charset="0"/>
              </a:rPr>
              <a:t>anionic membrane </a:t>
            </a:r>
            <a:r>
              <a:rPr lang="en-US" sz="3200" dirty="0" smtClean="0">
                <a:latin typeface="Times New Roman" panose="02020603050405020304" pitchFamily="18" charset="0"/>
                <a:cs typeface="Times New Roman" panose="02020603050405020304" pitchFamily="18" charset="0"/>
              </a:rPr>
              <a:t>is permeable to anion.</a:t>
            </a:r>
          </a:p>
          <a:p>
            <a:pPr marL="0" indent="0" algn="just">
              <a:buNone/>
            </a:pPr>
            <a:r>
              <a:rPr lang="en-US" sz="3200" dirty="0" smtClean="0">
                <a:latin typeface="Times New Roman" panose="02020603050405020304" pitchFamily="18" charset="0"/>
                <a:cs typeface="Times New Roman" panose="02020603050405020304" pitchFamily="18" charset="0"/>
              </a:rPr>
              <a:t>The migration of anions and cations to the relative cell compartment enables deionized water to be collected in the alternate compartments.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98970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79714" y="418011"/>
            <a:ext cx="10175965" cy="5852160"/>
          </a:xfrm>
          <a:prstGeom prst="rect">
            <a:avLst/>
          </a:prstGeom>
        </p:spPr>
      </p:pic>
    </p:spTree>
    <p:extLst>
      <p:ext uri="{BB962C8B-B14F-4D97-AF65-F5344CB8AC3E}">
        <p14:creationId xmlns:p14="http://schemas.microsoft.com/office/powerpoint/2010/main" val="2282868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Lipophilic or oleophilic</a:t>
            </a:r>
            <a:r>
              <a:rPr lang="en-US" sz="3200" dirty="0">
                <a:latin typeface="Times New Roman" panose="02020603050405020304" pitchFamily="18" charset="0"/>
                <a:cs typeface="Times New Roman" panose="02020603050405020304" pitchFamily="18" charset="0"/>
              </a:rPr>
              <a:t> substances have a strong affinity for </a:t>
            </a:r>
            <a:r>
              <a:rPr lang="en-US" sz="3200" dirty="0" smtClean="0">
                <a:latin typeface="Times New Roman" panose="02020603050405020304" pitchFamily="18" charset="0"/>
                <a:cs typeface="Times New Roman" panose="02020603050405020304" pitchFamily="18" charset="0"/>
              </a:rPr>
              <a:t>oils i.e., mineral </a:t>
            </a:r>
            <a:r>
              <a:rPr lang="en-US" sz="3200" dirty="0">
                <a:latin typeface="Times New Roman" panose="02020603050405020304" pitchFamily="18" charset="0"/>
                <a:cs typeface="Times New Roman" panose="02020603050405020304" pitchFamily="18" charset="0"/>
              </a:rPr>
              <a:t>oil, benzene, carbon tetrachloride, vegetable oils (e.g., cottonseed or peanut oil), and essential oils (e.g., lemon or peppermint oil).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Oleophilic </a:t>
            </a:r>
            <a:r>
              <a:rPr lang="en-US" sz="3200" b="1" dirty="0">
                <a:latin typeface="Times New Roman" panose="02020603050405020304" pitchFamily="18" charset="0"/>
                <a:cs typeface="Times New Roman" panose="02020603050405020304" pitchFamily="18" charset="0"/>
              </a:rPr>
              <a:t>colloidal dispersions </a:t>
            </a:r>
            <a:r>
              <a:rPr lang="en-US" sz="3200" dirty="0">
                <a:latin typeface="Times New Roman" panose="02020603050405020304" pitchFamily="18" charset="0"/>
                <a:cs typeface="Times New Roman" panose="02020603050405020304" pitchFamily="18" charset="0"/>
              </a:rPr>
              <a:t>include </a:t>
            </a:r>
            <a:r>
              <a:rPr lang="en-US" sz="3200" b="1" dirty="0">
                <a:latin typeface="Times New Roman" panose="02020603050405020304" pitchFamily="18" charset="0"/>
                <a:cs typeface="Times New Roman" panose="02020603050405020304" pitchFamily="18" charset="0"/>
              </a:rPr>
              <a:t>polymers such as polystyrene and </a:t>
            </a:r>
            <a:r>
              <a:rPr lang="en-US" sz="3200" b="1" dirty="0" smtClean="0">
                <a:latin typeface="Times New Roman" panose="02020603050405020304" pitchFamily="18" charset="0"/>
                <a:cs typeface="Times New Roman" panose="02020603050405020304" pitchFamily="18" charset="0"/>
              </a:rPr>
              <a:t>gum </a:t>
            </a:r>
            <a:r>
              <a:rPr lang="en-US" sz="3200" b="1" dirty="0">
                <a:latin typeface="Times New Roman" panose="02020603050405020304" pitchFamily="18" charset="0"/>
                <a:cs typeface="Times New Roman" panose="02020603050405020304" pitchFamily="18" charset="0"/>
              </a:rPr>
              <a:t>rubber dissolved in benzene, magnesium, or aluminum stearate dissolved or dispersed in cottonseed oil, and activated charcoal</a:t>
            </a:r>
            <a:r>
              <a:rPr lang="en-US" sz="3200" dirty="0">
                <a:latin typeface="Times New Roman" panose="02020603050405020304" pitchFamily="18" charset="0"/>
                <a:cs typeface="Times New Roman" panose="02020603050405020304" pitchFamily="18" charset="0"/>
              </a:rPr>
              <a:t>, which forms sols or particulate dispersions in all oils. </a:t>
            </a:r>
          </a:p>
        </p:txBody>
      </p:sp>
    </p:spTree>
    <p:extLst>
      <p:ext uri="{BB962C8B-B14F-4D97-AF65-F5344CB8AC3E}">
        <p14:creationId xmlns:p14="http://schemas.microsoft.com/office/powerpoint/2010/main" val="30980626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Electrodecantation</a:t>
            </a:r>
          </a:p>
          <a:p>
            <a:pPr marL="0" indent="0" algn="just">
              <a:buNone/>
            </a:pPr>
            <a:r>
              <a:rPr lang="en-US" sz="3200" dirty="0" smtClean="0">
                <a:latin typeface="Times New Roman" panose="02020603050405020304" pitchFamily="18" charset="0"/>
                <a:cs typeface="Times New Roman" panose="02020603050405020304" pitchFamily="18" charset="0"/>
              </a:rPr>
              <a:t>This</a:t>
            </a:r>
            <a:r>
              <a:rPr lang="en-US" sz="3200" b="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technique is a modification of Electrodialysis. </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The colloid is not stirred and because of its charge will be pulled towards one of the membranes and hence </a:t>
            </a:r>
            <a:r>
              <a:rPr lang="en-US" sz="3200" b="1" dirty="0" smtClean="0">
                <a:latin typeface="Times New Roman" panose="02020603050405020304" pitchFamily="18" charset="0"/>
                <a:cs typeface="Times New Roman" panose="02020603050405020304" pitchFamily="18" charset="0"/>
              </a:rPr>
              <a:t>the density near the membrane is increased and the dense solution sinks to the bottom. </a:t>
            </a:r>
          </a:p>
          <a:p>
            <a:pPr marL="0" indent="0" algn="just">
              <a:buNone/>
            </a:pPr>
            <a:r>
              <a:rPr lang="en-US" sz="3200" dirty="0" smtClean="0">
                <a:latin typeface="Times New Roman" panose="02020603050405020304" pitchFamily="18" charset="0"/>
                <a:cs typeface="Times New Roman" panose="02020603050405020304" pitchFamily="18" charset="0"/>
              </a:rPr>
              <a:t>This provides </a:t>
            </a:r>
            <a:r>
              <a:rPr lang="en-US" sz="3200" b="1" dirty="0" smtClean="0">
                <a:latin typeface="Times New Roman" panose="02020603050405020304" pitchFamily="18" charset="0"/>
                <a:cs typeface="Times New Roman" panose="02020603050405020304" pitchFamily="18" charset="0"/>
              </a:rPr>
              <a:t>a method of preparing concentrated colloids </a:t>
            </a:r>
            <a:r>
              <a:rPr lang="en-US" sz="3200" dirty="0" smtClean="0">
                <a:latin typeface="Times New Roman" panose="02020603050405020304" pitchFamily="18" charset="0"/>
                <a:cs typeface="Times New Roman" panose="02020603050405020304" pitchFamily="18" charset="0"/>
              </a:rPr>
              <a:t>as the dense lower layer can be removed and more fresh solution supplied to the cell.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71790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Electrophoresis convection</a:t>
            </a:r>
          </a:p>
          <a:p>
            <a:pPr marL="0" indent="0" algn="just">
              <a:buNone/>
            </a:pPr>
            <a:r>
              <a:rPr lang="en-US" sz="3200" dirty="0" smtClean="0">
                <a:latin typeface="Times New Roman" panose="02020603050405020304" pitchFamily="18" charset="0"/>
                <a:cs typeface="Times New Roman" panose="02020603050405020304" pitchFamily="18" charset="0"/>
              </a:rPr>
              <a:t>It is an extension of electrodecantation and is </a:t>
            </a:r>
            <a:r>
              <a:rPr lang="en-US" sz="3200" b="1" dirty="0" smtClean="0">
                <a:latin typeface="Times New Roman" panose="02020603050405020304" pitchFamily="18" charset="0"/>
                <a:cs typeface="Times New Roman" panose="02020603050405020304" pitchFamily="18" charset="0"/>
              </a:rPr>
              <a:t>used to fractionate mixtures containing colloids of different mobilities.</a:t>
            </a:r>
          </a:p>
          <a:p>
            <a:pPr marL="0" indent="0" algn="just">
              <a:buNone/>
            </a:pPr>
            <a:r>
              <a:rPr lang="en-US" sz="3200" dirty="0" smtClean="0">
                <a:latin typeface="Times New Roman" panose="02020603050405020304" pitchFamily="18" charset="0"/>
                <a:cs typeface="Times New Roman" panose="02020603050405020304" pitchFamily="18" charset="0"/>
              </a:rPr>
              <a:t>The component with the highest mobility will reach the membrane first, sink and become concentrated in the bottom of the cell while the less mobile will be enriched in the top of the cell. </a:t>
            </a:r>
          </a:p>
          <a:p>
            <a:pPr marL="0" indent="0" algn="just">
              <a:buNone/>
            </a:pPr>
            <a:r>
              <a:rPr lang="en-US" sz="3200" dirty="0" smtClean="0">
                <a:latin typeface="Times New Roman" panose="02020603050405020304" pitchFamily="18" charset="0"/>
                <a:cs typeface="Times New Roman" panose="02020603050405020304" pitchFamily="18" charset="0"/>
              </a:rPr>
              <a:t>Suitably designed cells have been used to separate proteins into pure fractions i.e. </a:t>
            </a:r>
            <a:r>
              <a:rPr lang="el-GR" sz="3200" dirty="0" smtClean="0">
                <a:latin typeface="Times New Roman" panose="02020603050405020304" pitchFamily="18" charset="0"/>
                <a:cs typeface="Times New Roman" panose="02020603050405020304" pitchFamily="18" charset="0"/>
              </a:rPr>
              <a:t>γ</a:t>
            </a:r>
            <a:r>
              <a:rPr lang="en-US" sz="3200" dirty="0" smtClean="0">
                <a:latin typeface="Times New Roman" panose="02020603050405020304" pitchFamily="18" charset="0"/>
                <a:cs typeface="Times New Roman" panose="02020603050405020304" pitchFamily="18" charset="0"/>
              </a:rPr>
              <a:t>-globulin.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4563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Ultrafiltration</a:t>
            </a:r>
          </a:p>
          <a:p>
            <a:pPr marL="0" indent="0" algn="just">
              <a:buNone/>
            </a:pPr>
            <a:r>
              <a:rPr lang="en-US" sz="3200" dirty="0" smtClean="0">
                <a:latin typeface="Times New Roman" panose="02020603050405020304" pitchFamily="18" charset="0"/>
                <a:cs typeface="Times New Roman" panose="02020603050405020304" pitchFamily="18" charset="0"/>
              </a:rPr>
              <a:t>This process differs from dialysis only in that the passage of the electrolyte solution through the membrane is accelerated by applying pressure. </a:t>
            </a:r>
          </a:p>
          <a:p>
            <a:pPr marL="0" indent="0" algn="just">
              <a:buNone/>
            </a:pPr>
            <a:r>
              <a:rPr lang="en-US" sz="3200" dirty="0" smtClean="0">
                <a:latin typeface="Times New Roman" panose="02020603050405020304" pitchFamily="18" charset="0"/>
                <a:cs typeface="Times New Roman" panose="02020603050405020304" pitchFamily="18" charset="0"/>
              </a:rPr>
              <a:t>The membrane needs to be supported on a sintered glass </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porous glass through which gas or liquid may pass</a:t>
            </a:r>
            <a:r>
              <a:rPr lang="en-US" sz="20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plate to prevent rupture as considerably high positive pressure are required to achieve reasonable rates of filtration. </a:t>
            </a:r>
          </a:p>
          <a:p>
            <a:pPr marL="0" indent="0" algn="just">
              <a:buNone/>
            </a:pP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7758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smtClean="0">
                <a:latin typeface="Times New Roman" panose="02020603050405020304" pitchFamily="18" charset="0"/>
                <a:cs typeface="Times New Roman" panose="02020603050405020304" pitchFamily="18" charset="0"/>
              </a:rPr>
              <a:t>The pore size of the membrane can be increased by soaking them in solvents that cause swelling. </a:t>
            </a:r>
          </a:p>
          <a:p>
            <a:pPr marL="0" indent="0" algn="just">
              <a:buNone/>
            </a:pPr>
            <a:r>
              <a:rPr lang="en-US" sz="3200" dirty="0" smtClean="0">
                <a:latin typeface="Times New Roman" panose="02020603050405020304" pitchFamily="18" charset="0"/>
                <a:cs typeface="Times New Roman" panose="02020603050405020304" pitchFamily="18" charset="0"/>
              </a:rPr>
              <a:t>i.e. cellophane swell in zinc chloride </a:t>
            </a:r>
            <a:r>
              <a:rPr lang="en-US" sz="3200" smtClean="0">
                <a:latin typeface="Times New Roman" panose="02020603050405020304" pitchFamily="18" charset="0"/>
                <a:cs typeface="Times New Roman" panose="02020603050405020304" pitchFamily="18" charset="0"/>
              </a:rPr>
              <a:t>solution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905850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Artificial kidney</a:t>
            </a:r>
          </a:p>
          <a:p>
            <a:pPr marL="0" indent="0" algn="just">
              <a:buNone/>
            </a:pPr>
            <a:r>
              <a:rPr lang="en-US" sz="3200" dirty="0" smtClean="0">
                <a:latin typeface="Times New Roman" panose="02020603050405020304" pitchFamily="18" charset="0"/>
                <a:cs typeface="Times New Roman" panose="02020603050405020304" pitchFamily="18" charset="0"/>
              </a:rPr>
              <a:t>Hemodialysis through artificial kidney is used to purify the patient blood of waste i.e excess urea </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smtClean="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smtClean="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4730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293223" y="718457"/>
            <a:ext cx="9457508" cy="5212080"/>
          </a:xfrm>
          <a:prstGeom prst="rect">
            <a:avLst/>
          </a:prstGeom>
        </p:spPr>
      </p:pic>
    </p:spTree>
    <p:extLst>
      <p:ext uri="{BB962C8B-B14F-4D97-AF65-F5344CB8AC3E}">
        <p14:creationId xmlns:p14="http://schemas.microsoft.com/office/powerpoint/2010/main" val="5887535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smtClean="0">
                <a:latin typeface="Times New Roman" panose="02020603050405020304" pitchFamily="18" charset="0"/>
                <a:cs typeface="Times New Roman" panose="02020603050405020304" pitchFamily="18" charset="0"/>
              </a:rPr>
              <a:t>In </a:t>
            </a:r>
            <a:r>
              <a:rPr lang="en-US" sz="3200" dirty="0">
                <a:latin typeface="Times New Roman" panose="02020603050405020304" pitchFamily="18" charset="0"/>
                <a:cs typeface="Times New Roman" panose="02020603050405020304" pitchFamily="18" charset="0"/>
              </a:rPr>
              <a:t>this process the patient blood is passed through coils of cellophane tubing immersed in suitable rinsing fluid. </a:t>
            </a:r>
          </a:p>
          <a:p>
            <a:pPr marL="0" indent="0" algn="just">
              <a:buNone/>
            </a:pPr>
            <a:r>
              <a:rPr lang="en-US" sz="3200" dirty="0">
                <a:latin typeface="Times New Roman" panose="02020603050405020304" pitchFamily="18" charset="0"/>
                <a:cs typeface="Times New Roman" panose="02020603050405020304" pitchFamily="18" charset="0"/>
              </a:rPr>
              <a:t>The molecular composition is designed to create a diffusion gradient from blood to rinsing fluid of substances which are present in excess in the blood </a:t>
            </a:r>
            <a:r>
              <a:rPr lang="en-US" sz="3200" b="1" dirty="0">
                <a:latin typeface="Times New Roman" panose="02020603050405020304" pitchFamily="18" charset="0"/>
                <a:cs typeface="Times New Roman" panose="02020603050405020304" pitchFamily="18" charset="0"/>
              </a:rPr>
              <a:t>(urea) </a:t>
            </a:r>
            <a:r>
              <a:rPr lang="en-US" sz="3200" dirty="0">
                <a:latin typeface="Times New Roman" panose="02020603050405020304" pitchFamily="18" charset="0"/>
                <a:cs typeface="Times New Roman" panose="02020603050405020304" pitchFamily="18" charset="0"/>
              </a:rPr>
              <a:t>and from rinsing fluid to blood of substances which are deficient in the body (</a:t>
            </a:r>
            <a:r>
              <a:rPr lang="en-US" sz="3200" b="1" dirty="0">
                <a:latin typeface="Times New Roman" panose="02020603050405020304" pitchFamily="18" charset="0"/>
                <a:cs typeface="Times New Roman" panose="02020603050405020304" pitchFamily="18" charset="0"/>
              </a:rPr>
              <a:t>bicarbonates</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141542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smtClean="0">
                <a:latin typeface="Times New Roman" panose="02020603050405020304" pitchFamily="18" charset="0"/>
                <a:cs typeface="Times New Roman" panose="02020603050405020304" pitchFamily="18" charset="0"/>
              </a:rPr>
              <a:t>While the concentration of those diffusible substances which are present in normal amounts in the blood is kept unaltered by having them present in the same concentration as in the rinsing fluid. </a:t>
            </a:r>
          </a:p>
          <a:p>
            <a:pPr marL="0" indent="0" algn="just">
              <a:buNone/>
            </a:pPr>
            <a:r>
              <a:rPr lang="en-US" sz="3200" dirty="0" smtClean="0">
                <a:latin typeface="Times New Roman" panose="02020603050405020304" pitchFamily="18" charset="0"/>
                <a:cs typeface="Times New Roman" panose="02020603050405020304" pitchFamily="18" charset="0"/>
              </a:rPr>
              <a:t>The length of the tubing is about 60 m giving a dialyzing surface area of just over 3 m</a:t>
            </a:r>
            <a:r>
              <a:rPr lang="en-US" sz="3200" baseline="300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780789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Cellophane is an ideal semi-permeable membrane for hemodialysis as its pore size is such that </a:t>
            </a:r>
            <a:r>
              <a:rPr lang="en-US" sz="3200" b="1" dirty="0">
                <a:latin typeface="Times New Roman" panose="02020603050405020304" pitchFamily="18" charset="0"/>
                <a:cs typeface="Times New Roman" panose="02020603050405020304" pitchFamily="18" charset="0"/>
              </a:rPr>
              <a:t>electrolytes, urea and glucose can all pass freely while the larger molecules such as plasma proteins lipid fraction and blood cells cannot pass</a:t>
            </a:r>
            <a:r>
              <a:rPr lang="en-US" sz="3200" dirty="0">
                <a:latin typeface="Times New Roman" panose="02020603050405020304" pitchFamily="18" charset="0"/>
                <a:cs typeface="Times New Roman" panose="02020603050405020304" pitchFamily="18" charset="0"/>
              </a:rPr>
              <a:t>.</a:t>
            </a:r>
          </a:p>
          <a:p>
            <a:pPr marL="0" indent="0" algn="just">
              <a:buNone/>
            </a:pPr>
            <a:r>
              <a:rPr lang="en-US" sz="3200" dirty="0" smtClean="0">
                <a:latin typeface="Times New Roman" panose="02020603050405020304" pitchFamily="18" charset="0"/>
                <a:cs typeface="Times New Roman" panose="02020603050405020304" pitchFamily="18" charset="0"/>
              </a:rPr>
              <a:t>The cellophane tube does not allow bacteria to pass across it so that only the inside surface need be sterilized. </a:t>
            </a:r>
          </a:p>
          <a:p>
            <a:pPr marL="0" indent="0" algn="jus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0562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Pharmaceutical applications of colloids </a:t>
            </a:r>
          </a:p>
          <a:p>
            <a:pPr marL="0" indent="0" algn="just">
              <a:buNone/>
            </a:pPr>
            <a:r>
              <a:rPr lang="en-US" sz="3200" dirty="0" smtClean="0">
                <a:latin typeface="Times New Roman" panose="02020603050405020304" pitchFamily="18" charset="0"/>
                <a:cs typeface="Times New Roman" panose="02020603050405020304" pitchFamily="18" charset="0"/>
              </a:rPr>
              <a:t>Certain </a:t>
            </a:r>
            <a:r>
              <a:rPr lang="en-US" sz="3200" dirty="0">
                <a:latin typeface="Times New Roman" panose="02020603050405020304" pitchFamily="18" charset="0"/>
                <a:cs typeface="Times New Roman" panose="02020603050405020304" pitchFamily="18" charset="0"/>
              </a:rPr>
              <a:t>medicinals have been found to possess unusual or increased therapeutic properties when formulated in the colloidal state.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Colloidal </a:t>
            </a:r>
            <a:r>
              <a:rPr lang="en-US" sz="3200" dirty="0">
                <a:latin typeface="Times New Roman" panose="02020603050405020304" pitchFamily="18" charset="0"/>
                <a:cs typeface="Times New Roman" panose="02020603050405020304" pitchFamily="18" charset="0"/>
              </a:rPr>
              <a:t>silver chloride, silver iodide, and silver protein are effective germicides and do not cause the irritation that is characteristic of ionic silver salts.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Coarsely </a:t>
            </a:r>
            <a:r>
              <a:rPr lang="en-US" sz="3200" dirty="0">
                <a:latin typeface="Times New Roman" panose="02020603050405020304" pitchFamily="18" charset="0"/>
                <a:cs typeface="Times New Roman" panose="02020603050405020304" pitchFamily="18" charset="0"/>
              </a:rPr>
              <a:t>powdered sulfur is poorly absorbed when administered orally, yet the same dose of </a:t>
            </a:r>
            <a:r>
              <a:rPr lang="en-US" sz="3200" b="1" dirty="0">
                <a:latin typeface="Times New Roman" panose="02020603050405020304" pitchFamily="18" charset="0"/>
                <a:cs typeface="Times New Roman" panose="02020603050405020304" pitchFamily="18" charset="0"/>
              </a:rPr>
              <a:t>colloidal sulfur </a:t>
            </a:r>
            <a:r>
              <a:rPr lang="en-US" sz="3200" dirty="0">
                <a:latin typeface="Times New Roman" panose="02020603050405020304" pitchFamily="18" charset="0"/>
                <a:cs typeface="Times New Roman" panose="02020603050405020304" pitchFamily="18" charset="0"/>
              </a:rPr>
              <a:t>may be absorbed so completely as to cause a toxic reaction and even death. </a:t>
            </a:r>
          </a:p>
        </p:txBody>
      </p:sp>
    </p:spTree>
    <p:extLst>
      <p:ext uri="{BB962C8B-B14F-4D97-AF65-F5344CB8AC3E}">
        <p14:creationId xmlns:p14="http://schemas.microsoft.com/office/powerpoint/2010/main" val="350433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Lyophobic dispersions</a:t>
            </a:r>
          </a:p>
          <a:p>
            <a:pPr marL="0" indent="0" algn="just">
              <a:buNone/>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dispersion is said to be lyophobic (solvent-hating) when there is </a:t>
            </a:r>
            <a:r>
              <a:rPr lang="en-US" sz="3200" b="1" dirty="0">
                <a:latin typeface="Times New Roman" panose="02020603050405020304" pitchFamily="18" charset="0"/>
                <a:cs typeface="Times New Roman" panose="02020603050405020304" pitchFamily="18" charset="0"/>
              </a:rPr>
              <a:t>little attraction between the dispersed phase and the dispersion medium</a:t>
            </a:r>
            <a:r>
              <a:rPr lang="en-US" sz="3200" dirty="0">
                <a:latin typeface="Times New Roman" panose="02020603050405020304" pitchFamily="18" charset="0"/>
                <a:cs typeface="Times New Roman" panose="02020603050405020304" pitchFamily="18" charset="0"/>
              </a:rPr>
              <a:t>. Hydrophobic dispersions consist of particles that are only hydrated slightly or not at all, because </a:t>
            </a:r>
            <a:r>
              <a:rPr lang="en-US" sz="3200" b="1" dirty="0">
                <a:latin typeface="Times New Roman" panose="02020603050405020304" pitchFamily="18" charset="0"/>
                <a:cs typeface="Times New Roman" panose="02020603050405020304" pitchFamily="18" charset="0"/>
              </a:rPr>
              <a:t>water molecules prefer to interact with one another instead of solvating the particles</a:t>
            </a:r>
            <a:r>
              <a:rPr lang="en-US" sz="3200" dirty="0">
                <a:latin typeface="Times New Roman" panose="02020603050405020304" pitchFamily="18" charset="0"/>
                <a:cs typeface="Times New Roman" panose="02020603050405020304" pitchFamily="18" charset="0"/>
              </a:rPr>
              <a:t>. Therefore, such particles do not disperse or dissolve spontaneously in </a:t>
            </a:r>
            <a:r>
              <a:rPr lang="en-US" sz="3200" dirty="0" smtClean="0">
                <a:latin typeface="Times New Roman" panose="02020603050405020304" pitchFamily="18" charset="0"/>
                <a:cs typeface="Times New Roman" panose="02020603050405020304" pitchFamily="18" charset="0"/>
              </a:rPr>
              <a:t>water.</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427998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lnSpcReduction="10000"/>
          </a:bodyPr>
          <a:lstStyle/>
          <a:p>
            <a:pPr marL="0" indent="0" algn="just">
              <a:buNone/>
            </a:pPr>
            <a:r>
              <a:rPr lang="en-US" sz="3200" b="1" dirty="0">
                <a:latin typeface="Times New Roman" panose="02020603050405020304" pitchFamily="18" charset="0"/>
                <a:cs typeface="Times New Roman" panose="02020603050405020304" pitchFamily="18" charset="0"/>
              </a:rPr>
              <a:t>Colloidal copper </a:t>
            </a:r>
            <a:r>
              <a:rPr lang="en-US" sz="3200" dirty="0">
                <a:latin typeface="Times New Roman" panose="02020603050405020304" pitchFamily="18" charset="0"/>
                <a:cs typeface="Times New Roman" panose="02020603050405020304" pitchFamily="18" charset="0"/>
              </a:rPr>
              <a:t>has been used in the treatment of </a:t>
            </a:r>
            <a:r>
              <a:rPr lang="en-US" sz="3200" b="1" dirty="0">
                <a:latin typeface="Times New Roman" panose="02020603050405020304" pitchFamily="18" charset="0"/>
                <a:cs typeface="Times New Roman" panose="02020603050405020304" pitchFamily="18" charset="0"/>
              </a:rPr>
              <a:t>cancer</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colloidal gold </a:t>
            </a:r>
            <a:r>
              <a:rPr lang="en-US" sz="3200" dirty="0">
                <a:latin typeface="Times New Roman" panose="02020603050405020304" pitchFamily="18" charset="0"/>
                <a:cs typeface="Times New Roman" panose="02020603050405020304" pitchFamily="18" charset="0"/>
              </a:rPr>
              <a:t>as a diagnostic agent for </a:t>
            </a:r>
            <a:r>
              <a:rPr lang="en-US" sz="3200" dirty="0" smtClean="0">
                <a:latin typeface="Times New Roman" panose="02020603050405020304" pitchFamily="18" charset="0"/>
                <a:cs typeface="Times New Roman" panose="02020603050405020304" pitchFamily="18" charset="0"/>
              </a:rPr>
              <a:t>paresis </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 condition of muscular weakness caused by nerve damage or disease; partial </a:t>
            </a:r>
            <a:r>
              <a:rPr lang="en-US" sz="2000" dirty="0" smtClean="0">
                <a:latin typeface="Times New Roman" panose="02020603050405020304" pitchFamily="18" charset="0"/>
                <a:cs typeface="Times New Roman" panose="02020603050405020304" pitchFamily="18" charset="0"/>
              </a:rPr>
              <a:t>paralysis)</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and colloidal mercury for </a:t>
            </a:r>
            <a:r>
              <a:rPr lang="en-US" sz="3200" dirty="0" smtClean="0">
                <a:latin typeface="Times New Roman" panose="02020603050405020304" pitchFamily="18" charset="0"/>
                <a:cs typeface="Times New Roman" panose="02020603050405020304" pitchFamily="18" charset="0"/>
              </a:rPr>
              <a:t>syphilis </a:t>
            </a:r>
            <a:r>
              <a:rPr lang="en-US" sz="1800" dirty="0" smtClean="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a chronic bacterial disease that is contracted chiefly by infection during sexual intercourse</a:t>
            </a:r>
            <a:r>
              <a:rPr lang="en-US" sz="1800" dirty="0" smtClean="0">
                <a:latin typeface="Times New Roman" panose="02020603050405020304" pitchFamily="18" charset="0"/>
                <a:cs typeface="Times New Roman" panose="02020603050405020304" pitchFamily="18" charset="0"/>
              </a:rPr>
              <a:t>).</a:t>
            </a:r>
          </a:p>
          <a:p>
            <a:pPr marL="0" indent="0" algn="just">
              <a:buNone/>
            </a:pPr>
            <a:r>
              <a:rPr lang="en-US" sz="3200" dirty="0">
                <a:latin typeface="Times New Roman" panose="02020603050405020304" pitchFamily="18" charset="0"/>
                <a:cs typeface="Times New Roman" panose="02020603050405020304" pitchFamily="18" charset="0"/>
              </a:rPr>
              <a:t>Colloidal dispersions containing radioactive isotopes are being used as diagnostic and therapeutic agents in nuclear medicine.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i.e. </a:t>
            </a:r>
          </a:p>
          <a:p>
            <a:pPr marL="0" indent="0" algn="just">
              <a:buNone/>
            </a:pPr>
            <a:r>
              <a:rPr lang="en-US" sz="3200" b="1" dirty="0" smtClean="0">
                <a:latin typeface="Times New Roman" panose="02020603050405020304" pitchFamily="18" charset="0"/>
                <a:cs typeface="Times New Roman" panose="02020603050405020304" pitchFamily="18" charset="0"/>
              </a:rPr>
              <a:t>Colloid gold</a:t>
            </a:r>
          </a:p>
          <a:p>
            <a:pPr marL="0" indent="0" algn="just">
              <a:buNone/>
            </a:pPr>
            <a:r>
              <a:rPr lang="en-US" sz="3200" dirty="0" smtClean="0">
                <a:latin typeface="Times New Roman" panose="02020603050405020304" pitchFamily="18" charset="0"/>
                <a:cs typeface="Times New Roman" panose="02020603050405020304" pitchFamily="18" charset="0"/>
              </a:rPr>
              <a:t>It is </a:t>
            </a:r>
            <a:r>
              <a:rPr lang="en-US" sz="3200" dirty="0">
                <a:latin typeface="Times New Roman" panose="02020603050405020304" pitchFamily="18" charset="0"/>
                <a:cs typeface="Times New Roman" panose="02020603050405020304" pitchFamily="18" charset="0"/>
              </a:rPr>
              <a:t>used as a diagnostic and therapeutic aid</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Technetium 99 m </a:t>
            </a:r>
            <a:r>
              <a:rPr lang="en-US" sz="3200" b="1" dirty="0">
                <a:latin typeface="Times New Roman" panose="02020603050405020304" pitchFamily="18" charset="0"/>
                <a:cs typeface="Times New Roman" panose="02020603050405020304" pitchFamily="18" charset="0"/>
              </a:rPr>
              <a:t>sulfur </a:t>
            </a:r>
            <a:r>
              <a:rPr lang="en-US" sz="3200" b="1" dirty="0" smtClean="0">
                <a:latin typeface="Times New Roman" panose="02020603050405020304" pitchFamily="18" charset="0"/>
                <a:cs typeface="Times New Roman" panose="02020603050405020304" pitchFamily="18" charset="0"/>
              </a:rPr>
              <a:t>colloid</a:t>
            </a:r>
          </a:p>
          <a:p>
            <a:pPr marL="0" indent="0" algn="just">
              <a:buNone/>
            </a:pPr>
            <a:r>
              <a:rPr lang="en-US" sz="3200" dirty="0" smtClean="0">
                <a:latin typeface="Times New Roman" panose="02020603050405020304" pitchFamily="18" charset="0"/>
                <a:cs typeface="Times New Roman" panose="02020603050405020304" pitchFamily="18" charset="0"/>
              </a:rPr>
              <a:t>It </a:t>
            </a:r>
            <a:r>
              <a:rPr lang="en-US" sz="3200" dirty="0">
                <a:latin typeface="Times New Roman" panose="02020603050405020304" pitchFamily="18" charset="0"/>
                <a:cs typeface="Times New Roman" panose="02020603050405020304" pitchFamily="18" charset="0"/>
              </a:rPr>
              <a:t>is primarily used in liver, spleen, and bone </a:t>
            </a:r>
            <a:r>
              <a:rPr lang="en-US" sz="3200" dirty="0" smtClean="0">
                <a:latin typeface="Times New Roman" panose="02020603050405020304" pitchFamily="18" charset="0"/>
                <a:cs typeface="Times New Roman" panose="02020603050405020304" pitchFamily="18" charset="0"/>
              </a:rPr>
              <a:t>scanning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62347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Naturally occurring plant macromolecules such as starch and cellulose that are used as pharmaceutical adjuncts are capable of existing in the colloidal </a:t>
            </a:r>
            <a:r>
              <a:rPr lang="en-US" sz="3200" dirty="0" smtClean="0">
                <a:latin typeface="Times New Roman" panose="02020603050405020304" pitchFamily="18" charset="0"/>
                <a:cs typeface="Times New Roman" panose="02020603050405020304" pitchFamily="18" charset="0"/>
              </a:rPr>
              <a:t>state.</a:t>
            </a:r>
          </a:p>
          <a:p>
            <a:pPr marL="0" indent="0" algn="just">
              <a:buNone/>
            </a:pPr>
            <a:r>
              <a:rPr lang="en-US" sz="3200" b="1" dirty="0">
                <a:latin typeface="Times New Roman" panose="02020603050405020304" pitchFamily="18" charset="0"/>
                <a:cs typeface="Times New Roman" panose="02020603050405020304" pitchFamily="18" charset="0"/>
              </a:rPr>
              <a:t>Hydroxyethyl starch </a:t>
            </a:r>
            <a:r>
              <a:rPr lang="en-US" sz="3200" dirty="0">
                <a:latin typeface="Times New Roman" panose="02020603050405020304" pitchFamily="18" charset="0"/>
                <a:cs typeface="Times New Roman" panose="02020603050405020304" pitchFamily="18" charset="0"/>
              </a:rPr>
              <a:t>is a macromolecule used as a </a:t>
            </a:r>
            <a:r>
              <a:rPr lang="en-US" sz="3200" b="1" dirty="0">
                <a:latin typeface="Times New Roman" panose="02020603050405020304" pitchFamily="18" charset="0"/>
                <a:cs typeface="Times New Roman" panose="02020603050405020304" pitchFamily="18" charset="0"/>
              </a:rPr>
              <a:t>plasma substitute. </a:t>
            </a: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Other </a:t>
            </a:r>
            <a:r>
              <a:rPr lang="en-US" sz="3200" dirty="0">
                <a:latin typeface="Times New Roman" panose="02020603050405020304" pitchFamily="18" charset="0"/>
                <a:cs typeface="Times New Roman" panose="02020603050405020304" pitchFamily="18" charset="0"/>
              </a:rPr>
              <a:t>synthetic polymers are applied as coatings to solid dosage forms to protect drugs that are susceptible to atmospheric moisture or degradation under the acid conditions of the stomach. </a:t>
            </a:r>
            <a:endParaRPr 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4772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Colloidal electrolytes (surface-active agents) are sometimes used to increase the solubility, stability, and taste of certain compounds in aqueous and oily pharmaceutical </a:t>
            </a:r>
            <a:r>
              <a:rPr lang="en-US" sz="3200" dirty="0" smtClean="0">
                <a:latin typeface="Times New Roman" panose="02020603050405020304" pitchFamily="18" charset="0"/>
                <a:cs typeface="Times New Roman" panose="02020603050405020304" pitchFamily="18" charset="0"/>
              </a:rPr>
              <a:t>preparations.</a:t>
            </a:r>
          </a:p>
          <a:p>
            <a:pPr marL="0" indent="0" algn="just">
              <a:buNone/>
            </a:pPr>
            <a:r>
              <a:rPr lang="en-US" sz="3200" dirty="0" smtClean="0">
                <a:latin typeface="Times New Roman" panose="02020603050405020304" pitchFamily="18" charset="0"/>
                <a:cs typeface="Times New Roman" panose="02020603050405020304" pitchFamily="18" charset="0"/>
              </a:rPr>
              <a:t>A hydrogel </a:t>
            </a:r>
            <a:r>
              <a:rPr lang="en-US" sz="3200" dirty="0">
                <a:latin typeface="Times New Roman" panose="02020603050405020304" pitchFamily="18" charset="0"/>
                <a:cs typeface="Times New Roman" panose="02020603050405020304" pitchFamily="18" charset="0"/>
              </a:rPr>
              <a:t>is a colloidal gel in which water is the dispersion medium. Natural and synthetic hydrogels are now used for wound </a:t>
            </a:r>
            <a:r>
              <a:rPr lang="en-US" sz="3200" dirty="0" smtClean="0">
                <a:latin typeface="Times New Roman" panose="02020603050405020304" pitchFamily="18" charset="0"/>
                <a:cs typeface="Times New Roman" panose="02020603050405020304" pitchFamily="18" charset="0"/>
              </a:rPr>
              <a:t>healing </a:t>
            </a:r>
            <a:r>
              <a:rPr lang="en-US" sz="3200" dirty="0">
                <a:latin typeface="Times New Roman" panose="02020603050405020304" pitchFamily="18" charset="0"/>
                <a:cs typeface="Times New Roman" panose="02020603050405020304" pitchFamily="18" charset="0"/>
              </a:rPr>
              <a:t>and as sustained-release delivery </a:t>
            </a:r>
            <a:r>
              <a:rPr lang="en-US" sz="3200" dirty="0" smtClean="0">
                <a:latin typeface="Times New Roman" panose="02020603050405020304" pitchFamily="18" charset="0"/>
                <a:cs typeface="Times New Roman" panose="02020603050405020304" pitchFamily="18" charset="0"/>
              </a:rPr>
              <a:t>system.</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25670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Microparticles</a:t>
            </a:r>
            <a:r>
              <a:rPr lang="en-US" sz="3200" dirty="0">
                <a:latin typeface="Times New Roman" panose="02020603050405020304" pitchFamily="18" charset="0"/>
                <a:cs typeface="Times New Roman" panose="02020603050405020304" pitchFamily="18" charset="0"/>
              </a:rPr>
              <a:t> are small (0.2–5 µm), loaded microspheres of natural or synthetic polymers.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Microparticles have </a:t>
            </a:r>
            <a:r>
              <a:rPr lang="en-US" sz="3200" dirty="0">
                <a:latin typeface="Times New Roman" panose="02020603050405020304" pitchFamily="18" charset="0"/>
                <a:cs typeface="Times New Roman" panose="02020603050405020304" pitchFamily="18" charset="0"/>
              </a:rPr>
              <a:t>been developed to increase the efficiency of drug delivery and improve release profiles and drug </a:t>
            </a:r>
            <a:r>
              <a:rPr lang="en-US" sz="3200" dirty="0" smtClean="0">
                <a:latin typeface="Times New Roman" panose="02020603050405020304" pitchFamily="18" charset="0"/>
                <a:cs typeface="Times New Roman" panose="02020603050405020304" pitchFamily="18" charset="0"/>
              </a:rPr>
              <a:t>targeting.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35560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Microemulsions</a:t>
            </a:r>
            <a:r>
              <a:rPr lang="en-US" sz="3200" dirty="0">
                <a:latin typeface="Times New Roman" panose="02020603050405020304" pitchFamily="18" charset="0"/>
                <a:cs typeface="Times New Roman" panose="02020603050405020304" pitchFamily="18" charset="0"/>
              </a:rPr>
              <a:t> are excellent candidates as potential drug delivery systems because of their improved drug solubilization, long shelf life, and ease of preparation and </a:t>
            </a:r>
            <a:r>
              <a:rPr lang="en-US" sz="3200" dirty="0" smtClean="0">
                <a:latin typeface="Times New Roman" panose="02020603050405020304" pitchFamily="18" charset="0"/>
                <a:cs typeface="Times New Roman" panose="02020603050405020304" pitchFamily="18" charset="0"/>
              </a:rPr>
              <a:t>administration. </a:t>
            </a:r>
            <a:r>
              <a:rPr lang="en-US" sz="3200" dirty="0">
                <a:latin typeface="Times New Roman" panose="02020603050405020304" pitchFamily="18" charset="0"/>
                <a:cs typeface="Times New Roman" panose="02020603050405020304" pitchFamily="18" charset="0"/>
              </a:rPr>
              <a:t>Microemulsions are used for controlled release and targeted delivery of different pharmaceutic </a:t>
            </a:r>
            <a:r>
              <a:rPr lang="en-US" sz="3200" dirty="0" smtClean="0">
                <a:latin typeface="Times New Roman" panose="02020603050405020304" pitchFamily="18" charset="0"/>
                <a:cs typeface="Times New Roman" panose="02020603050405020304" pitchFamily="18" charset="0"/>
              </a:rPr>
              <a:t>agents.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37429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Liposomes consist of an outer </a:t>
            </a:r>
            <a:r>
              <a:rPr lang="en-US" sz="3200" dirty="0" err="1">
                <a:latin typeface="Times New Roman" panose="02020603050405020304" pitchFamily="18" charset="0"/>
                <a:cs typeface="Times New Roman" panose="02020603050405020304" pitchFamily="18" charset="0"/>
              </a:rPr>
              <a:t>uni</a:t>
            </a:r>
            <a:r>
              <a:rPr lang="en-US" sz="3200" dirty="0">
                <a:latin typeface="Times New Roman" panose="02020603050405020304" pitchFamily="18" charset="0"/>
                <a:cs typeface="Times New Roman" panose="02020603050405020304" pitchFamily="18" charset="0"/>
              </a:rPr>
              <a:t>- or </a:t>
            </a:r>
            <a:r>
              <a:rPr lang="en-US" sz="3200" dirty="0" err="1">
                <a:latin typeface="Times New Roman" panose="02020603050405020304" pitchFamily="18" charset="0"/>
                <a:cs typeface="Times New Roman" panose="02020603050405020304" pitchFamily="18" charset="0"/>
              </a:rPr>
              <a:t>multilaminar</a:t>
            </a:r>
            <a:r>
              <a:rPr lang="en-US" sz="3200" dirty="0">
                <a:latin typeface="Times New Roman" panose="02020603050405020304" pitchFamily="18" charset="0"/>
                <a:cs typeface="Times New Roman" panose="02020603050405020304" pitchFamily="18" charset="0"/>
              </a:rPr>
              <a:t> membrane and an inner liquid core. In most cases, liposomes are formed with natural or synthetic phospholipids similar to those in cellular plasma membrane. Because of this similarity, liposomes are easily utilized by cells</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Because they are relatively easy to prepare, biodegradable, and nontoxic, </a:t>
            </a:r>
            <a:r>
              <a:rPr lang="en-US" sz="3200" b="1" dirty="0">
                <a:latin typeface="Times New Roman" panose="02020603050405020304" pitchFamily="18" charset="0"/>
                <a:cs typeface="Times New Roman" panose="02020603050405020304" pitchFamily="18" charset="0"/>
              </a:rPr>
              <a:t>liposomes have found numerous applications as drug delivery </a:t>
            </a:r>
            <a:r>
              <a:rPr lang="en-US" sz="3200" b="1" dirty="0" smtClean="0">
                <a:latin typeface="Times New Roman" panose="02020603050405020304" pitchFamily="18" charset="0"/>
                <a:cs typeface="Times New Roman" panose="02020603050405020304" pitchFamily="18" charset="0"/>
              </a:rPr>
              <a:t>systems</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3219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Nanocapsules are submicroscopic colloidal drug carrier systems composed of an oily or an aqueous core surrounded by a thin polymer </a:t>
            </a:r>
            <a:r>
              <a:rPr lang="en-US" sz="3200" dirty="0" smtClean="0">
                <a:latin typeface="Times New Roman" panose="02020603050405020304" pitchFamily="18" charset="0"/>
                <a:cs typeface="Times New Roman" panose="02020603050405020304" pitchFamily="18" charset="0"/>
              </a:rPr>
              <a:t>membrane.</a:t>
            </a:r>
          </a:p>
          <a:p>
            <a:pPr marL="0" indent="0" algn="just">
              <a:buNone/>
            </a:pPr>
            <a:r>
              <a:rPr lang="en-US" sz="3200" dirty="0" smtClean="0">
                <a:latin typeface="Times New Roman" panose="02020603050405020304" pitchFamily="18" charset="0"/>
                <a:cs typeface="Times New Roman" panose="02020603050405020304" pitchFamily="18" charset="0"/>
              </a:rPr>
              <a:t>They </a:t>
            </a:r>
            <a:r>
              <a:rPr lang="en-US" sz="3200" dirty="0">
                <a:latin typeface="Times New Roman" panose="02020603050405020304" pitchFamily="18" charset="0"/>
                <a:cs typeface="Times New Roman" panose="02020603050405020304" pitchFamily="18" charset="0"/>
              </a:rPr>
              <a:t>were </a:t>
            </a:r>
            <a:r>
              <a:rPr lang="en-US" sz="3200" dirty="0" smtClean="0">
                <a:latin typeface="Times New Roman" panose="02020603050405020304" pitchFamily="18" charset="0"/>
                <a:cs typeface="Times New Roman" panose="02020603050405020304" pitchFamily="18" charset="0"/>
              </a:rPr>
              <a:t>used, </a:t>
            </a:r>
            <a:r>
              <a:rPr lang="en-US" sz="3200" dirty="0">
                <a:latin typeface="Times New Roman" panose="02020603050405020304" pitchFamily="18" charset="0"/>
                <a:cs typeface="Times New Roman" panose="02020603050405020304" pitchFamily="18" charset="0"/>
              </a:rPr>
              <a:t>in topical cosmetic and pharmaceutical formulations</a:t>
            </a:r>
          </a:p>
        </p:txBody>
      </p:sp>
    </p:spTree>
    <p:extLst>
      <p:ext uri="{BB962C8B-B14F-4D97-AF65-F5344CB8AC3E}">
        <p14:creationId xmlns:p14="http://schemas.microsoft.com/office/powerpoint/2010/main" val="22966270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Micelles </a:t>
            </a:r>
            <a:r>
              <a:rPr lang="en-US" sz="3200" dirty="0" smtClean="0">
                <a:latin typeface="Times New Roman" panose="02020603050405020304" pitchFamily="18" charset="0"/>
                <a:cs typeface="Times New Roman" panose="02020603050405020304" pitchFamily="18" charset="0"/>
              </a:rPr>
              <a:t>can </a:t>
            </a:r>
            <a:r>
              <a:rPr lang="en-US" sz="3200" dirty="0">
                <a:latin typeface="Times New Roman" panose="02020603050405020304" pitchFamily="18" charset="0"/>
                <a:cs typeface="Times New Roman" panose="02020603050405020304" pitchFamily="18" charset="0"/>
              </a:rPr>
              <a:t>be used as water-soluble biocompatible microcontainers for the delivery of poorly soluble hydrophobic </a:t>
            </a:r>
            <a:r>
              <a:rPr lang="en-US" sz="3200" dirty="0" smtClean="0">
                <a:latin typeface="Times New Roman" panose="02020603050405020304" pitchFamily="18" charset="0"/>
                <a:cs typeface="Times New Roman" panose="02020603050405020304" pitchFamily="18" charset="0"/>
              </a:rPr>
              <a:t>pharmaceuticals.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171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Examples of materials that form </a:t>
            </a:r>
            <a:r>
              <a:rPr lang="en-US" sz="3200" b="1" dirty="0">
                <a:latin typeface="Times New Roman" panose="02020603050405020304" pitchFamily="18" charset="0"/>
                <a:cs typeface="Times New Roman" panose="02020603050405020304" pitchFamily="18" charset="0"/>
              </a:rPr>
              <a:t>hydrophobic dispersions </a:t>
            </a:r>
            <a:r>
              <a:rPr lang="en-US" sz="3200" dirty="0">
                <a:latin typeface="Times New Roman" panose="02020603050405020304" pitchFamily="18" charset="0"/>
                <a:cs typeface="Times New Roman" panose="02020603050405020304" pitchFamily="18" charset="0"/>
              </a:rPr>
              <a:t>include </a:t>
            </a:r>
            <a:r>
              <a:rPr lang="en-US" sz="3200" b="1" dirty="0">
                <a:latin typeface="Times New Roman" panose="02020603050405020304" pitchFamily="18" charset="0"/>
                <a:cs typeface="Times New Roman" panose="02020603050405020304" pitchFamily="18" charset="0"/>
              </a:rPr>
              <a:t>organic compounds consisting largely of hydrocarbon portions</a:t>
            </a:r>
            <a:r>
              <a:rPr lang="en-US" sz="3200" dirty="0">
                <a:latin typeface="Times New Roman" panose="02020603050405020304" pitchFamily="18" charset="0"/>
                <a:cs typeface="Times New Roman" panose="02020603050405020304" pitchFamily="18" charset="0"/>
              </a:rPr>
              <a:t> with few, if any, hydrophilic functional groups (e.g., </a:t>
            </a:r>
            <a:r>
              <a:rPr lang="en-US" sz="3200" b="1" dirty="0">
                <a:latin typeface="Times New Roman" panose="02020603050405020304" pitchFamily="18" charset="0"/>
                <a:cs typeface="Times New Roman" panose="02020603050405020304" pitchFamily="18" charset="0"/>
              </a:rPr>
              <a:t>cholesterol and other steroids</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some </a:t>
            </a:r>
            <a:r>
              <a:rPr lang="en-US" sz="3200" b="1" dirty="0">
                <a:latin typeface="Times New Roman" panose="02020603050405020304" pitchFamily="18" charset="0"/>
                <a:cs typeface="Times New Roman" panose="02020603050405020304" pitchFamily="18" charset="0"/>
              </a:rPr>
              <a:t>nonionized inorganic substances </a:t>
            </a:r>
            <a:r>
              <a:rPr lang="en-US" sz="3200" dirty="0">
                <a:latin typeface="Times New Roman" panose="02020603050405020304" pitchFamily="18" charset="0"/>
                <a:cs typeface="Times New Roman" panose="02020603050405020304" pitchFamily="18" charset="0"/>
              </a:rPr>
              <a:t>(e.g., </a:t>
            </a:r>
            <a:r>
              <a:rPr lang="en-US" sz="3200" b="1" dirty="0">
                <a:latin typeface="Times New Roman" panose="02020603050405020304" pitchFamily="18" charset="0"/>
                <a:cs typeface="Times New Roman" panose="02020603050405020304" pitchFamily="18" charset="0"/>
              </a:rPr>
              <a:t>sulfur</a:t>
            </a:r>
            <a:r>
              <a:rPr lang="en-US" sz="3200" dirty="0">
                <a:latin typeface="Times New Roman" panose="02020603050405020304" pitchFamily="18" charset="0"/>
                <a:cs typeface="Times New Roman" panose="02020603050405020304" pitchFamily="18" charset="0"/>
              </a:rPr>
              <a:t>); and </a:t>
            </a:r>
            <a:r>
              <a:rPr lang="en-US" sz="3200" b="1" dirty="0">
                <a:latin typeface="Times New Roman" panose="02020603050405020304" pitchFamily="18" charset="0"/>
                <a:cs typeface="Times New Roman" panose="02020603050405020304" pitchFamily="18" charset="0"/>
              </a:rPr>
              <a:t>oleophilic materials </a:t>
            </a:r>
            <a:r>
              <a:rPr lang="en-US" sz="3200" dirty="0">
                <a:latin typeface="Times New Roman" panose="02020603050405020304" pitchFamily="18" charset="0"/>
                <a:cs typeface="Times New Roman" panose="02020603050405020304" pitchFamily="18" charset="0"/>
              </a:rPr>
              <a:t>such as </a:t>
            </a:r>
            <a:r>
              <a:rPr lang="en-US" sz="3200" b="1" dirty="0">
                <a:latin typeface="Times New Roman" panose="02020603050405020304" pitchFamily="18" charset="0"/>
                <a:cs typeface="Times New Roman" panose="02020603050405020304" pitchFamily="18" charset="0"/>
              </a:rPr>
              <a:t>polystyrene or gum rubber</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organic lipophilic drugs</a:t>
            </a:r>
            <a:r>
              <a:rPr lang="en-US" sz="3200" dirty="0">
                <a:latin typeface="Times New Roman" panose="02020603050405020304" pitchFamily="18" charset="0"/>
                <a:cs typeface="Times New Roman" panose="02020603050405020304" pitchFamily="18" charset="0"/>
              </a:rPr>
              <a:t>, paraffin wax, magnesium stearate, and cottonseed or soybean </a:t>
            </a:r>
            <a:r>
              <a:rPr lang="en-US" sz="3200" dirty="0" smtClean="0">
                <a:latin typeface="Times New Roman" panose="02020603050405020304" pitchFamily="18" charset="0"/>
                <a:cs typeface="Times New Roman" panose="02020603050405020304" pitchFamily="18" charset="0"/>
              </a:rPr>
              <a:t>oils.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3505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389" y="509451"/>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Materials </a:t>
            </a:r>
            <a:r>
              <a:rPr lang="en-US" sz="3200" b="1" dirty="0">
                <a:latin typeface="Times New Roman" panose="02020603050405020304" pitchFamily="18" charset="0"/>
                <a:cs typeface="Times New Roman" panose="02020603050405020304" pitchFamily="18" charset="0"/>
              </a:rPr>
              <a:t>such as sulfur, silver chloride, and gold</a:t>
            </a:r>
            <a:r>
              <a:rPr lang="en-US" sz="3200" dirty="0">
                <a:latin typeface="Times New Roman" panose="02020603050405020304" pitchFamily="18" charset="0"/>
                <a:cs typeface="Times New Roman" panose="02020603050405020304" pitchFamily="18" charset="0"/>
              </a:rPr>
              <a:t> form hydrophobic dispersions without being lipophilic.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There </a:t>
            </a:r>
            <a:r>
              <a:rPr lang="en-US" sz="3200" b="1" dirty="0">
                <a:latin typeface="Times New Roman" panose="02020603050405020304" pitchFamily="18" charset="0"/>
                <a:cs typeface="Times New Roman" panose="02020603050405020304" pitchFamily="18" charset="0"/>
              </a:rPr>
              <a:t>is no sharp dividing line between hydrophilic and hydrophobic dispersions</a:t>
            </a:r>
            <a:r>
              <a:rPr lang="en-US" sz="3200" dirty="0">
                <a:latin typeface="Times New Roman" panose="02020603050405020304" pitchFamily="18" charset="0"/>
                <a:cs typeface="Times New Roman" panose="02020603050405020304" pitchFamily="18" charset="0"/>
              </a:rPr>
              <a:t>. For example, gelatinous hydroxides of polyvalent metals (e.g., aluminum and magnesium hydroxide) and clays (e.g., bentonite and kaolin) </a:t>
            </a:r>
            <a:r>
              <a:rPr lang="en-US" sz="3200" b="1" dirty="0">
                <a:latin typeface="Times New Roman" panose="02020603050405020304" pitchFamily="18" charset="0"/>
                <a:cs typeface="Times New Roman" panose="02020603050405020304" pitchFamily="18" charset="0"/>
              </a:rPr>
              <a:t>possess some characteristics of both</a:t>
            </a:r>
            <a:r>
              <a:rPr lang="en-US" sz="3200" b="1" dirty="0" smtClean="0">
                <a:latin typeface="Times New Roman" panose="02020603050405020304" pitchFamily="18" charset="0"/>
                <a:cs typeface="Times New Roman" panose="02020603050405020304" pitchFamily="18" charset="0"/>
              </a:rPr>
              <a:t>.</a:t>
            </a:r>
          </a:p>
          <a:p>
            <a:pPr marL="0" indent="0" algn="just">
              <a:buNone/>
            </a:pPr>
            <a:r>
              <a:rPr lang="en-US" sz="3200" dirty="0" smtClean="0">
                <a:latin typeface="Times New Roman" panose="02020603050405020304" pitchFamily="18" charset="0"/>
                <a:cs typeface="Times New Roman" panose="02020603050405020304" pitchFamily="18" charset="0"/>
              </a:rPr>
              <a:t>Common </a:t>
            </a:r>
            <a:r>
              <a:rPr lang="en-US" sz="3200" dirty="0">
                <a:latin typeface="Times New Roman" panose="02020603050405020304" pitchFamily="18" charset="0"/>
                <a:cs typeface="Times New Roman" panose="02020603050405020304" pitchFamily="18" charset="0"/>
              </a:rPr>
              <a:t>lipophobic dispersions include water-in-oil (W/O) emulsions, which are essentially lyophobic dispersions in lipophilic vehicles. </a:t>
            </a:r>
          </a:p>
        </p:txBody>
      </p:sp>
    </p:spTree>
    <p:extLst>
      <p:ext uri="{BB962C8B-B14F-4D97-AF65-F5344CB8AC3E}">
        <p14:creationId xmlns:p14="http://schemas.microsoft.com/office/powerpoint/2010/main" val="237543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Association colloids</a:t>
            </a:r>
          </a:p>
          <a:p>
            <a:pPr marL="0" indent="0" algn="just">
              <a:buNone/>
            </a:pPr>
            <a:r>
              <a:rPr lang="en-US" sz="3200" dirty="0" smtClean="0">
                <a:latin typeface="Times New Roman" panose="02020603050405020304" pitchFamily="18" charset="0"/>
                <a:cs typeface="Times New Roman" panose="02020603050405020304" pitchFamily="18" charset="0"/>
              </a:rPr>
              <a:t>Organic </a:t>
            </a:r>
            <a:r>
              <a:rPr lang="en-US" sz="3200" dirty="0">
                <a:latin typeface="Times New Roman" panose="02020603050405020304" pitchFamily="18" charset="0"/>
                <a:cs typeface="Times New Roman" panose="02020603050405020304" pitchFamily="18" charset="0"/>
              </a:rPr>
              <a:t>compounds that contain large hydrophobic moieties on the same molecule with strongly hydrophilic groups are said to be amphiphilic.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individual molecules are generally too small to be in the colloidal size range</a:t>
            </a:r>
            <a:r>
              <a:rPr lang="en-US" sz="3200" dirty="0">
                <a:latin typeface="Times New Roman" panose="02020603050405020304" pitchFamily="18" charset="0"/>
                <a:cs typeface="Times New Roman" panose="02020603050405020304" pitchFamily="18" charset="0"/>
              </a:rPr>
              <a:t>, but they tend to associate into larger aggregates when dissolved in water or oil.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These </a:t>
            </a:r>
            <a:r>
              <a:rPr lang="en-US" sz="3200" dirty="0">
                <a:latin typeface="Times New Roman" panose="02020603050405020304" pitchFamily="18" charset="0"/>
                <a:cs typeface="Times New Roman" panose="02020603050405020304" pitchFamily="18" charset="0"/>
              </a:rPr>
              <a:t>compounds are designated association colloids, because their aggregates are large enough to qualify as colloidal particles. Examples include surfactant molecules that associate into micelles above their critical micelle concentration (CMC</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5986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smtClean="0">
                <a:latin typeface="Times New Roman" panose="02020603050405020304" pitchFamily="18" charset="0"/>
                <a:cs typeface="Times New Roman" panose="02020603050405020304" pitchFamily="18" charset="0"/>
              </a:rPr>
              <a:t>These </a:t>
            </a:r>
            <a:r>
              <a:rPr lang="en-US" sz="3200" dirty="0">
                <a:latin typeface="Times New Roman" panose="02020603050405020304" pitchFamily="18" charset="0"/>
                <a:cs typeface="Times New Roman" panose="02020603050405020304" pitchFamily="18" charset="0"/>
              </a:rPr>
              <a:t>aggregates, which may </a:t>
            </a:r>
            <a:r>
              <a:rPr lang="en-US" sz="3200" b="1" dirty="0">
                <a:latin typeface="Times New Roman" panose="02020603050405020304" pitchFamily="18" charset="0"/>
                <a:cs typeface="Times New Roman" panose="02020603050405020304" pitchFamily="18" charset="0"/>
              </a:rPr>
              <a:t>contain 50 or more monomers</a:t>
            </a:r>
            <a:r>
              <a:rPr lang="en-US" sz="3200" dirty="0">
                <a:latin typeface="Times New Roman" panose="02020603050405020304" pitchFamily="18" charset="0"/>
                <a:cs typeface="Times New Roman" panose="02020603050405020304" pitchFamily="18" charset="0"/>
              </a:rPr>
              <a:t>, are called micelles.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Because </a:t>
            </a:r>
            <a:r>
              <a:rPr lang="en-US" sz="3200" dirty="0">
                <a:latin typeface="Times New Roman" panose="02020603050405020304" pitchFamily="18" charset="0"/>
                <a:cs typeface="Times New Roman" panose="02020603050405020304" pitchFamily="18" charset="0"/>
              </a:rPr>
              <a:t>the diameter of each micelle is of </a:t>
            </a:r>
            <a:r>
              <a:rPr lang="en-US" sz="3200" b="1" dirty="0">
                <a:latin typeface="Times New Roman" panose="02020603050405020304" pitchFamily="18" charset="0"/>
                <a:cs typeface="Times New Roman" panose="02020603050405020304" pitchFamily="18" charset="0"/>
              </a:rPr>
              <a:t>the order of 50 Å</a:t>
            </a:r>
            <a:r>
              <a:rPr lang="en-US" sz="3200" dirty="0">
                <a:latin typeface="Times New Roman" panose="02020603050405020304" pitchFamily="18" charset="0"/>
                <a:cs typeface="Times New Roman" panose="02020603050405020304" pitchFamily="18" charset="0"/>
              </a:rPr>
              <a:t>, micelles lie within the size range we have designated as colloidal. The concentration of monomer at which micelles form is termed the critical micelle concentration(CMC). The number of monomers that aggregate to form a micelle is known as the aggregation number of the </a:t>
            </a:r>
            <a:r>
              <a:rPr lang="en-US" sz="3200" dirty="0" smtClean="0">
                <a:latin typeface="Times New Roman" panose="02020603050405020304" pitchFamily="18" charset="0"/>
                <a:cs typeface="Times New Roman" panose="02020603050405020304" pitchFamily="18" charset="0"/>
              </a:rPr>
              <a:t>micelle.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6548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The phenomenon of micelle formation can be explained as follows. </a:t>
            </a:r>
            <a:r>
              <a:rPr lang="en-US" sz="3200" b="1" dirty="0">
                <a:latin typeface="Times New Roman" panose="02020603050405020304" pitchFamily="18" charset="0"/>
                <a:cs typeface="Times New Roman" panose="02020603050405020304" pitchFamily="18" charset="0"/>
              </a:rPr>
              <a:t>Below the CMC, the concentration of amphiphile undergoing adsorption at the air–water interface </a:t>
            </a:r>
            <a:r>
              <a:rPr lang="en-US" sz="3200" dirty="0">
                <a:latin typeface="Times New Roman" panose="02020603050405020304" pitchFamily="18" charset="0"/>
                <a:cs typeface="Times New Roman" panose="02020603050405020304" pitchFamily="18" charset="0"/>
              </a:rPr>
              <a:t>increases as the total concentration of amphiphile is raised.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Eventually, a </a:t>
            </a:r>
            <a:r>
              <a:rPr lang="en-US" sz="3200" dirty="0">
                <a:latin typeface="Times New Roman" panose="02020603050405020304" pitchFamily="18" charset="0"/>
                <a:cs typeface="Times New Roman" panose="02020603050405020304" pitchFamily="18" charset="0"/>
              </a:rPr>
              <a:t>point is reached at which </a:t>
            </a:r>
            <a:r>
              <a:rPr lang="en-US" sz="3200" b="1" dirty="0">
                <a:latin typeface="Times New Roman" panose="02020603050405020304" pitchFamily="18" charset="0"/>
                <a:cs typeface="Times New Roman" panose="02020603050405020304" pitchFamily="18" charset="0"/>
              </a:rPr>
              <a:t>both the interface and the bulk phase become saturated with monomers</a:t>
            </a:r>
            <a:r>
              <a:rPr lang="en-US" sz="3200" dirty="0">
                <a:latin typeface="Times New Roman" panose="02020603050405020304" pitchFamily="18" charset="0"/>
                <a:cs typeface="Times New Roman" panose="02020603050405020304" pitchFamily="18" charset="0"/>
              </a:rPr>
              <a:t>. This is the CMC. Any further amphiphile added in excess of this concentration aggregates to form micelles in the bulk </a:t>
            </a:r>
            <a:r>
              <a:rPr lang="en-US" sz="3200" dirty="0" smtClean="0">
                <a:latin typeface="Times New Roman" panose="02020603050405020304" pitchFamily="18" charset="0"/>
                <a:cs typeface="Times New Roman" panose="02020603050405020304" pitchFamily="18" charset="0"/>
              </a:rPr>
              <a:t>phase.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7878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In the case of amphiphiles in water, the hydrocarbon chains face inward into the micelle to form, in effect, their own hydrocarbon environment. Surrounding this hydrocarbon core are the polar portions of the amphiphiles associated with the water molecules of the continuous phase.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Aggregation </a:t>
            </a:r>
            <a:r>
              <a:rPr lang="en-US" sz="3200" dirty="0">
                <a:latin typeface="Times New Roman" panose="02020603050405020304" pitchFamily="18" charset="0"/>
                <a:cs typeface="Times New Roman" panose="02020603050405020304" pitchFamily="18" charset="0"/>
              </a:rPr>
              <a:t>also occurs in nonpolar liquids. The orientation of the molecules is now reversed, however, with the polar heads facing inward while the hydrocarbon chains are associated with the continuous nonpolar </a:t>
            </a:r>
            <a:r>
              <a:rPr lang="en-US" sz="3200" dirty="0" smtClean="0">
                <a:latin typeface="Times New Roman" panose="02020603050405020304" pitchFamily="18" charset="0"/>
                <a:cs typeface="Times New Roman" panose="02020603050405020304" pitchFamily="18" charset="0"/>
              </a:rPr>
              <a:t>phase.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8518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92331" y="404949"/>
            <a:ext cx="10842172" cy="5956662"/>
          </a:xfrm>
          <a:prstGeom prst="rect">
            <a:avLst/>
          </a:prstGeom>
        </p:spPr>
      </p:pic>
    </p:spTree>
    <p:extLst>
      <p:ext uri="{BB962C8B-B14F-4D97-AF65-F5344CB8AC3E}">
        <p14:creationId xmlns:p14="http://schemas.microsoft.com/office/powerpoint/2010/main" val="55642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18011"/>
            <a:ext cx="9144000" cy="5812972"/>
          </a:xfrm>
        </p:spPr>
        <p:txBody>
          <a:bodyPr>
            <a:normAutofit/>
          </a:bodyPr>
          <a:lstStyle/>
          <a:p>
            <a:pPr algn="just"/>
            <a:r>
              <a:rPr lang="en-US" sz="3200" dirty="0" smtClean="0">
                <a:latin typeface="Times New Roman" panose="02020603050405020304" pitchFamily="18" charset="0"/>
                <a:cs typeface="Times New Roman" panose="02020603050405020304" pitchFamily="18" charset="0"/>
              </a:rPr>
              <a:t>Colloidal dispersions can be characterized as containing particles in the size range of between </a:t>
            </a:r>
            <a:r>
              <a:rPr lang="en-US" sz="3200" b="1" dirty="0" smtClean="0">
                <a:latin typeface="Times New Roman" panose="02020603050405020304" pitchFamily="18" charset="0"/>
                <a:cs typeface="Times New Roman" panose="02020603050405020304" pitchFamily="18" charset="0"/>
              </a:rPr>
              <a:t>approximately 1 nm and 1 micrometer</a:t>
            </a:r>
            <a:r>
              <a:rPr lang="en-US" sz="3200" dirty="0" smtClean="0">
                <a:latin typeface="Times New Roman" panose="02020603050405020304" pitchFamily="18" charset="0"/>
                <a:cs typeface="Times New Roman" panose="02020603050405020304" pitchFamily="18" charset="0"/>
              </a:rPr>
              <a:t>, however a smaller size range of up to 500 nm is also quoted.</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833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7933152"/>
              </p:ext>
            </p:extLst>
          </p:nvPr>
        </p:nvGraphicFramePr>
        <p:xfrm>
          <a:off x="838200" y="352424"/>
          <a:ext cx="10515600" cy="41599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613545351"/>
                    </a:ext>
                  </a:extLst>
                </a:gridCol>
                <a:gridCol w="3505200">
                  <a:extLst>
                    <a:ext uri="{9D8B030D-6E8A-4147-A177-3AD203B41FA5}">
                      <a16:colId xmlns:a16="http://schemas.microsoft.com/office/drawing/2014/main" val="2026845944"/>
                    </a:ext>
                  </a:extLst>
                </a:gridCol>
                <a:gridCol w="3505200">
                  <a:extLst>
                    <a:ext uri="{9D8B030D-6E8A-4147-A177-3AD203B41FA5}">
                      <a16:colId xmlns:a16="http://schemas.microsoft.com/office/drawing/2014/main" val="3759425349"/>
                    </a:ext>
                  </a:extLst>
                </a:gridCol>
              </a:tblGrid>
              <a:tr h="1081460">
                <a:tc>
                  <a:txBody>
                    <a:bodyPr/>
                    <a:lstStyle/>
                    <a:p>
                      <a:r>
                        <a:rPr lang="en-US" sz="2800" dirty="0" smtClean="0">
                          <a:latin typeface="Times New Roman" panose="02020603050405020304" pitchFamily="18" charset="0"/>
                          <a:cs typeface="Times New Roman" panose="02020603050405020304" pitchFamily="18" charset="0"/>
                        </a:rPr>
                        <a:t>Lyophilic </a:t>
                      </a:r>
                    </a:p>
                  </a:txBody>
                  <a:tcPr/>
                </a:tc>
                <a:tc>
                  <a:txBody>
                    <a:bodyPr/>
                    <a:lstStyle/>
                    <a:p>
                      <a:r>
                        <a:rPr lang="en-US" sz="2800" dirty="0" smtClean="0">
                          <a:latin typeface="Times New Roman" panose="02020603050405020304" pitchFamily="18" charset="0"/>
                          <a:cs typeface="Times New Roman" panose="02020603050405020304" pitchFamily="18" charset="0"/>
                        </a:rPr>
                        <a:t>Association (Amphiphilic) </a:t>
                      </a:r>
                      <a:endParaRPr lang="en-US" sz="2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Lyophobic </a:t>
                      </a:r>
                    </a:p>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36045601"/>
                  </a:ext>
                </a:extLst>
              </a:tr>
              <a:tr h="2471910">
                <a:tc>
                  <a:txBody>
                    <a:bodyPr/>
                    <a:lstStyle/>
                    <a:p>
                      <a:r>
                        <a:rPr lang="en-US" sz="2800" dirty="0" smtClean="0">
                          <a:latin typeface="Times New Roman" panose="02020603050405020304" pitchFamily="18" charset="0"/>
                          <a:cs typeface="Times New Roman" panose="02020603050405020304" pitchFamily="18" charset="0"/>
                        </a:rPr>
                        <a:t>Dispersed phase consists generally of large organic molecules lying within colloidal size range </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Dispersed phase consists of aggregates (micelles) of small organic molecules or ions whose size individually is below the colloidal range </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Dispersed</a:t>
                      </a:r>
                      <a:r>
                        <a:rPr lang="en-US" sz="2800" baseline="0" dirty="0" smtClean="0">
                          <a:latin typeface="Times New Roman" panose="02020603050405020304" pitchFamily="18" charset="0"/>
                          <a:cs typeface="Times New Roman" panose="02020603050405020304" pitchFamily="18" charset="0"/>
                        </a:rPr>
                        <a:t> phase ordinarily consists of inorganic particles, such as gold or silver</a:t>
                      </a:r>
                    </a:p>
                    <a:p>
                      <a:endParaRPr lang="en-US" sz="2800" baseline="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43612487"/>
                  </a:ext>
                </a:extLst>
              </a:tr>
            </a:tbl>
          </a:graphicData>
        </a:graphic>
      </p:graphicFrame>
    </p:spTree>
    <p:extLst>
      <p:ext uri="{BB962C8B-B14F-4D97-AF65-F5344CB8AC3E}">
        <p14:creationId xmlns:p14="http://schemas.microsoft.com/office/powerpoint/2010/main" val="3658571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50665132"/>
              </p:ext>
            </p:extLst>
          </p:nvPr>
        </p:nvGraphicFramePr>
        <p:xfrm>
          <a:off x="838200" y="352425"/>
          <a:ext cx="10515600" cy="61264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827929826"/>
                    </a:ext>
                  </a:extLst>
                </a:gridCol>
                <a:gridCol w="3505200">
                  <a:extLst>
                    <a:ext uri="{9D8B030D-6E8A-4147-A177-3AD203B41FA5}">
                      <a16:colId xmlns:a16="http://schemas.microsoft.com/office/drawing/2014/main" val="3450658189"/>
                    </a:ext>
                  </a:extLst>
                </a:gridCol>
                <a:gridCol w="3505200">
                  <a:extLst>
                    <a:ext uri="{9D8B030D-6E8A-4147-A177-3AD203B41FA5}">
                      <a16:colId xmlns:a16="http://schemas.microsoft.com/office/drawing/2014/main" val="1945212053"/>
                    </a:ext>
                  </a:extLst>
                </a:gridCol>
              </a:tblGrid>
              <a:tr h="370840">
                <a:tc>
                  <a:txBody>
                    <a:bodyPr/>
                    <a:lstStyle/>
                    <a:p>
                      <a:r>
                        <a:rPr lang="en-US" sz="2400" dirty="0" smtClean="0">
                          <a:latin typeface="Times New Roman" panose="02020603050405020304" pitchFamily="18" charset="0"/>
                          <a:cs typeface="Times New Roman" panose="02020603050405020304" pitchFamily="18" charset="0"/>
                        </a:rPr>
                        <a:t>Lyophilic </a:t>
                      </a:r>
                    </a:p>
                  </a:txBody>
                  <a:tcPr/>
                </a:tc>
                <a:tc>
                  <a:txBody>
                    <a:bodyPr/>
                    <a:lstStyle/>
                    <a:p>
                      <a:r>
                        <a:rPr lang="en-US" sz="2400" dirty="0" smtClean="0">
                          <a:latin typeface="Times New Roman" panose="02020603050405020304" pitchFamily="18" charset="0"/>
                          <a:cs typeface="Times New Roman" panose="02020603050405020304" pitchFamily="18" charset="0"/>
                        </a:rPr>
                        <a:t>Association (Amphiphilic) </a:t>
                      </a:r>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Lyophobic </a:t>
                      </a:r>
                    </a:p>
                  </a:txBody>
                  <a:tcPr/>
                </a:tc>
                <a:extLst>
                  <a:ext uri="{0D108BD9-81ED-4DB2-BD59-A6C34878D82A}">
                    <a16:rowId xmlns:a16="http://schemas.microsoft.com/office/drawing/2014/main" val="3055376734"/>
                  </a:ext>
                </a:extLst>
              </a:tr>
              <a:tr h="370840">
                <a:tc>
                  <a:txBody>
                    <a:bodyPr/>
                    <a:lstStyle/>
                    <a:p>
                      <a:r>
                        <a:rPr lang="en-US" sz="2400" dirty="0" smtClean="0">
                          <a:latin typeface="Times New Roman" panose="02020603050405020304" pitchFamily="18" charset="0"/>
                          <a:cs typeface="Times New Roman" panose="02020603050405020304" pitchFamily="18" charset="0"/>
                        </a:rPr>
                        <a:t>Molecules of dispersed phase are solvated, i.e., they are associated with the molecules comprising the dispersion medium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Hydrophilic or lipophilic portion of the molecule is solvated, depending on whether the dispersion medium is aqueous or nonaqueous </a:t>
                      </a:r>
                    </a:p>
                    <a:p>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Little if any interaction (solvation) occurs between particles and dispersion medium </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15033462"/>
                  </a:ext>
                </a:extLst>
              </a:tr>
              <a:tr h="370840">
                <a:tc>
                  <a:txBody>
                    <a:bodyPr/>
                    <a:lstStyle/>
                    <a:p>
                      <a:r>
                        <a:rPr lang="en-US" sz="2400" dirty="0" smtClean="0">
                          <a:latin typeface="Times New Roman" panose="02020603050405020304" pitchFamily="18" charset="0"/>
                          <a:cs typeface="Times New Roman" panose="02020603050405020304" pitchFamily="18" charset="0"/>
                        </a:rPr>
                        <a:t>Molecules disperse spontaneously to form colloidal solution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Colloidal aggregates are formed spontaneously when the concentration of amphiphile exceeds the critical micelle concentration </a:t>
                      </a:r>
                    </a:p>
                    <a:p>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Material does not disperse spontaneously, and special procedures therefore must be adopted to produce colloidal dispersion </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02365856"/>
                  </a:ext>
                </a:extLst>
              </a:tr>
            </a:tbl>
          </a:graphicData>
        </a:graphic>
      </p:graphicFrame>
    </p:spTree>
    <p:extLst>
      <p:ext uri="{BB962C8B-B14F-4D97-AF65-F5344CB8AC3E}">
        <p14:creationId xmlns:p14="http://schemas.microsoft.com/office/powerpoint/2010/main" val="1689854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11174106"/>
              </p:ext>
            </p:extLst>
          </p:nvPr>
        </p:nvGraphicFramePr>
        <p:xfrm>
          <a:off x="838200" y="352425"/>
          <a:ext cx="10515600" cy="56692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501731260"/>
                    </a:ext>
                  </a:extLst>
                </a:gridCol>
                <a:gridCol w="3505200">
                  <a:extLst>
                    <a:ext uri="{9D8B030D-6E8A-4147-A177-3AD203B41FA5}">
                      <a16:colId xmlns:a16="http://schemas.microsoft.com/office/drawing/2014/main" val="173000945"/>
                    </a:ext>
                  </a:extLst>
                </a:gridCol>
                <a:gridCol w="3505200">
                  <a:extLst>
                    <a:ext uri="{9D8B030D-6E8A-4147-A177-3AD203B41FA5}">
                      <a16:colId xmlns:a16="http://schemas.microsoft.com/office/drawing/2014/main" val="2291168124"/>
                    </a:ext>
                  </a:extLst>
                </a:gridCol>
              </a:tblGrid>
              <a:tr h="370840">
                <a:tc>
                  <a:txBody>
                    <a:bodyPr/>
                    <a:lstStyle/>
                    <a:p>
                      <a:r>
                        <a:rPr lang="en-US" sz="2400" dirty="0" smtClean="0">
                          <a:latin typeface="Times New Roman" panose="02020603050405020304" pitchFamily="18" charset="0"/>
                          <a:cs typeface="Times New Roman" panose="02020603050405020304" pitchFamily="18" charset="0"/>
                        </a:rPr>
                        <a:t>Lyophilic </a:t>
                      </a:r>
                    </a:p>
                  </a:txBody>
                  <a:tcPr/>
                </a:tc>
                <a:tc>
                  <a:txBody>
                    <a:bodyPr/>
                    <a:lstStyle/>
                    <a:p>
                      <a:r>
                        <a:rPr lang="en-US" sz="2400" dirty="0" smtClean="0">
                          <a:latin typeface="Times New Roman" panose="02020603050405020304" pitchFamily="18" charset="0"/>
                          <a:cs typeface="Times New Roman" panose="02020603050405020304" pitchFamily="18" charset="0"/>
                        </a:rPr>
                        <a:t>Association (Amphiphilic) </a:t>
                      </a:r>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Lyophobic </a:t>
                      </a:r>
                    </a:p>
                  </a:txBody>
                  <a:tcPr/>
                </a:tc>
                <a:extLst>
                  <a:ext uri="{0D108BD9-81ED-4DB2-BD59-A6C34878D82A}">
                    <a16:rowId xmlns:a16="http://schemas.microsoft.com/office/drawing/2014/main" val="4090110459"/>
                  </a:ext>
                </a:extLst>
              </a:tr>
              <a:tr h="370840">
                <a:tc>
                  <a:txBody>
                    <a:bodyPr/>
                    <a:lstStyle/>
                    <a:p>
                      <a:r>
                        <a:rPr lang="en-US" sz="2400" dirty="0" smtClean="0">
                          <a:latin typeface="Times New Roman" panose="02020603050405020304" pitchFamily="18" charset="0"/>
                          <a:cs typeface="Times New Roman" panose="02020603050405020304" pitchFamily="18" charset="0"/>
                        </a:rPr>
                        <a:t>Viscosity of the dispersion medium ordinarily is increased greatly by the presence of the dispersed phase; at sufficiently high concentrations, the sol may become a gel; viscosity and gel formation are related to solvation effects and to the shape of the molecules, which are usually highly asymmetric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Viscosity of the system increases as the concentration of the amphiphile increases, as micelles increase in number and become asymmetric </a:t>
                      </a:r>
                    </a:p>
                    <a:p>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Viscosity of the dispersion medium is not greatly increased by the presence of lyophobic colloidal particles, which tend to be unsolvated and symmetric </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71185699"/>
                  </a:ext>
                </a:extLst>
              </a:tr>
            </a:tbl>
          </a:graphicData>
        </a:graphic>
      </p:graphicFrame>
    </p:spTree>
    <p:extLst>
      <p:ext uri="{BB962C8B-B14F-4D97-AF65-F5344CB8AC3E}">
        <p14:creationId xmlns:p14="http://schemas.microsoft.com/office/powerpoint/2010/main" val="4036406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684132850"/>
              </p:ext>
            </p:extLst>
          </p:nvPr>
        </p:nvGraphicFramePr>
        <p:xfrm>
          <a:off x="838200" y="352425"/>
          <a:ext cx="10515600" cy="56083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102663133"/>
                    </a:ext>
                  </a:extLst>
                </a:gridCol>
                <a:gridCol w="3505200">
                  <a:extLst>
                    <a:ext uri="{9D8B030D-6E8A-4147-A177-3AD203B41FA5}">
                      <a16:colId xmlns:a16="http://schemas.microsoft.com/office/drawing/2014/main" val="478578794"/>
                    </a:ext>
                  </a:extLst>
                </a:gridCol>
                <a:gridCol w="3505200">
                  <a:extLst>
                    <a:ext uri="{9D8B030D-6E8A-4147-A177-3AD203B41FA5}">
                      <a16:colId xmlns:a16="http://schemas.microsoft.com/office/drawing/2014/main" val="394313524"/>
                    </a:ext>
                  </a:extLst>
                </a:gridCol>
              </a:tblGrid>
              <a:tr h="370840">
                <a:tc>
                  <a:txBody>
                    <a:bodyPr/>
                    <a:lstStyle/>
                    <a:p>
                      <a:r>
                        <a:rPr lang="en-US" sz="2400" dirty="0" smtClean="0">
                          <a:latin typeface="Times New Roman" panose="02020603050405020304" pitchFamily="18" charset="0"/>
                          <a:cs typeface="Times New Roman" panose="02020603050405020304" pitchFamily="18" charset="0"/>
                        </a:rPr>
                        <a:t>Lyophilic </a:t>
                      </a:r>
                    </a:p>
                  </a:txBody>
                  <a:tcPr/>
                </a:tc>
                <a:tc>
                  <a:txBody>
                    <a:bodyPr/>
                    <a:lstStyle/>
                    <a:p>
                      <a:r>
                        <a:rPr lang="en-US" sz="2400" dirty="0" smtClean="0">
                          <a:latin typeface="Times New Roman" panose="02020603050405020304" pitchFamily="18" charset="0"/>
                          <a:cs typeface="Times New Roman" panose="02020603050405020304" pitchFamily="18" charset="0"/>
                        </a:rPr>
                        <a:t>Association (Amphiphilic) </a:t>
                      </a:r>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Lyophobic </a:t>
                      </a:r>
                    </a:p>
                  </a:txBody>
                  <a:tcPr/>
                </a:tc>
                <a:extLst>
                  <a:ext uri="{0D108BD9-81ED-4DB2-BD59-A6C34878D82A}">
                    <a16:rowId xmlns:a16="http://schemas.microsoft.com/office/drawing/2014/main" val="3309967930"/>
                  </a:ext>
                </a:extLst>
              </a:tr>
              <a:tr h="370840">
                <a:tc>
                  <a:txBody>
                    <a:bodyPr/>
                    <a:lstStyle/>
                    <a:p>
                      <a:r>
                        <a:rPr lang="en-US" sz="2800" dirty="0" smtClean="0">
                          <a:latin typeface="Times New Roman" panose="02020603050405020304" pitchFamily="18" charset="0"/>
                          <a:cs typeface="Times New Roman" panose="02020603050405020304" pitchFamily="18" charset="0"/>
                        </a:rPr>
                        <a:t>Dispersions are stable generally in the presence of electrolytes; they may be salted out by high concentrations of very soluble electrolytes; effect is due primarily to desolvation of lyophilic molecules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In aqueous solutions, the critical micelle concentration is reduced by the addition of electrolytes; salting out may occur at higher salt concentrations </a:t>
                      </a:r>
                    </a:p>
                    <a:p>
                      <a:endParaRPr lang="en-US" sz="2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Lyophobic dispersions are unstable in the presence of even small concentrations of electrolytes; effect is due to neutralization of the charge on the particles; lyophilic colloids exert a protective effect </a:t>
                      </a:r>
                    </a:p>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86598041"/>
                  </a:ext>
                </a:extLst>
              </a:tr>
            </a:tbl>
          </a:graphicData>
        </a:graphic>
      </p:graphicFrame>
    </p:spTree>
    <p:extLst>
      <p:ext uri="{BB962C8B-B14F-4D97-AF65-F5344CB8AC3E}">
        <p14:creationId xmlns:p14="http://schemas.microsoft.com/office/powerpoint/2010/main" val="1136591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Preparation of colloids</a:t>
            </a:r>
            <a:endParaRPr lang="en-US" sz="3200" b="1" dirty="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To prepare a colloidal dispersion it is necessary to disperse the solid in particles of the correct colloidal size, which can be done by</a:t>
            </a:r>
          </a:p>
          <a:p>
            <a:pPr marL="514350" indent="-514350" algn="just">
              <a:buAutoNum type="arabicPeriod"/>
            </a:pPr>
            <a:r>
              <a:rPr lang="en-US" sz="3200" dirty="0" smtClean="0">
                <a:latin typeface="Times New Roman" panose="02020603050405020304" pitchFamily="18" charset="0"/>
                <a:cs typeface="Times New Roman" panose="02020603050405020304" pitchFamily="18" charset="0"/>
              </a:rPr>
              <a:t>Breaking down the bulk material (</a:t>
            </a:r>
            <a:r>
              <a:rPr lang="en-US" sz="3200" b="1" dirty="0" smtClean="0">
                <a:latin typeface="Times New Roman" panose="02020603050405020304" pitchFamily="18" charset="0"/>
                <a:cs typeface="Times New Roman" panose="02020603050405020304" pitchFamily="18" charset="0"/>
              </a:rPr>
              <a:t>Dispersion method</a:t>
            </a:r>
            <a:r>
              <a:rPr lang="en-US" sz="3200" dirty="0" smtClean="0">
                <a:latin typeface="Times New Roman" panose="02020603050405020304" pitchFamily="18" charset="0"/>
                <a:cs typeface="Times New Roman" panose="02020603050405020304" pitchFamily="18" charset="0"/>
              </a:rPr>
              <a:t>)</a:t>
            </a:r>
          </a:p>
          <a:p>
            <a:pPr marL="514350" indent="-514350" algn="just">
              <a:buAutoNum type="arabicPeriod"/>
            </a:pPr>
            <a:r>
              <a:rPr lang="en-US" sz="3200" dirty="0" smtClean="0">
                <a:latin typeface="Times New Roman" panose="02020603050405020304" pitchFamily="18" charset="0"/>
                <a:cs typeface="Times New Roman" panose="02020603050405020304" pitchFamily="18" charset="0"/>
              </a:rPr>
              <a:t>By building up the particles from single molecules (</a:t>
            </a:r>
            <a:r>
              <a:rPr lang="en-US" sz="3200" b="1" dirty="0" smtClean="0">
                <a:latin typeface="Times New Roman" panose="02020603050405020304" pitchFamily="18" charset="0"/>
                <a:cs typeface="Times New Roman" panose="02020603050405020304" pitchFamily="18" charset="0"/>
              </a:rPr>
              <a:t>Condensation method</a:t>
            </a:r>
            <a:r>
              <a:rPr lang="en-US" sz="3200" dirty="0" smtClean="0">
                <a:latin typeface="Times New Roman" panose="02020603050405020304" pitchFamily="18" charset="0"/>
                <a:cs typeface="Times New Roman" panose="02020603050405020304" pitchFamily="18" charset="0"/>
              </a:rPr>
              <a:t>). In which </a:t>
            </a:r>
            <a:r>
              <a:rPr lang="en-US" sz="3200" dirty="0">
                <a:latin typeface="Times New Roman" panose="02020603050405020304" pitchFamily="18" charset="0"/>
                <a:cs typeface="Times New Roman" panose="02020603050405020304" pitchFamily="18" charset="0"/>
              </a:rPr>
              <a:t>materials of subcolloidal dimensions are caused to aggregate into particles within the colloidal size range</a:t>
            </a:r>
          </a:p>
        </p:txBody>
      </p:sp>
    </p:spTree>
    <p:extLst>
      <p:ext uri="{BB962C8B-B14F-4D97-AF65-F5344CB8AC3E}">
        <p14:creationId xmlns:p14="http://schemas.microsoft.com/office/powerpoint/2010/main" val="3738263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Dispersion method</a:t>
            </a:r>
          </a:p>
          <a:p>
            <a:pPr marL="0" indent="0" algn="just">
              <a:buNone/>
            </a:pPr>
            <a:r>
              <a:rPr lang="en-US" sz="3200" b="1" dirty="0" smtClean="0">
                <a:latin typeface="Times New Roman" panose="02020603050405020304" pitchFamily="18" charset="0"/>
                <a:cs typeface="Times New Roman" panose="02020603050405020304" pitchFamily="18" charset="0"/>
              </a:rPr>
              <a:t>Mechanical dispersion</a:t>
            </a:r>
          </a:p>
          <a:p>
            <a:pPr marL="0" indent="0" algn="just">
              <a:buNone/>
            </a:pPr>
            <a:r>
              <a:rPr lang="en-US" sz="3200" dirty="0" smtClean="0">
                <a:latin typeface="Times New Roman" panose="02020603050405020304" pitchFamily="18" charset="0"/>
                <a:cs typeface="Times New Roman" panose="02020603050405020304" pitchFamily="18" charset="0"/>
              </a:rPr>
              <a:t>A coarse suspension of a substance is prepared in the dispersion medium and passed </a:t>
            </a:r>
            <a:r>
              <a:rPr lang="en-US" sz="3200" b="1" dirty="0" smtClean="0">
                <a:latin typeface="Times New Roman" panose="02020603050405020304" pitchFamily="18" charset="0"/>
                <a:cs typeface="Times New Roman" panose="02020603050405020304" pitchFamily="18" charset="0"/>
              </a:rPr>
              <a:t>through a colloidal mill</a:t>
            </a:r>
            <a:r>
              <a:rPr lang="en-US" sz="3200" dirty="0" smtClean="0">
                <a:latin typeface="Times New Roman" panose="02020603050405020304" pitchFamily="18" charset="0"/>
                <a:cs typeface="Times New Roman" panose="02020603050405020304" pitchFamily="18" charset="0"/>
              </a:rPr>
              <a:t>. </a:t>
            </a:r>
          </a:p>
          <a:p>
            <a:pPr marL="0" indent="0" algn="just">
              <a:buNone/>
            </a:pPr>
            <a:r>
              <a:rPr lang="en-US" sz="3200" dirty="0" smtClean="0">
                <a:latin typeface="Times New Roman" panose="02020603050405020304" pitchFamily="18" charset="0"/>
                <a:cs typeface="Times New Roman" panose="02020603050405020304" pitchFamily="18" charset="0"/>
              </a:rPr>
              <a:t>The two discs of the colloidal mill rotate at a high speed in opposite directions. </a:t>
            </a:r>
            <a:r>
              <a:rPr lang="en-US" sz="3200" b="1" dirty="0" smtClean="0">
                <a:latin typeface="Times New Roman" panose="02020603050405020304" pitchFamily="18" charset="0"/>
                <a:cs typeface="Times New Roman" panose="02020603050405020304" pitchFamily="18" charset="0"/>
              </a:rPr>
              <a:t>The suspension is exposed to a powerful shearing force and the course particle are reduced in size to yield particles of colloidal dimension.</a:t>
            </a:r>
          </a:p>
          <a:p>
            <a:pPr marL="0" indent="0" algn="just">
              <a:buNone/>
            </a:pPr>
            <a:r>
              <a:rPr lang="en-US" sz="3200" dirty="0" smtClean="0">
                <a:latin typeface="Times New Roman" panose="02020603050405020304" pitchFamily="18" charset="0"/>
                <a:cs typeface="Times New Roman" panose="02020603050405020304" pitchFamily="18" charset="0"/>
              </a:rPr>
              <a:t>Dispersion can also </a:t>
            </a:r>
            <a:r>
              <a:rPr lang="en-US" sz="3200" dirty="0">
                <a:latin typeface="Times New Roman" panose="02020603050405020304" pitchFamily="18" charset="0"/>
                <a:cs typeface="Times New Roman" panose="02020603050405020304" pitchFamily="18" charset="0"/>
              </a:rPr>
              <a:t>be achieved by the use of high-intensity </a:t>
            </a:r>
            <a:r>
              <a:rPr lang="en-US" sz="3200" b="1" dirty="0">
                <a:latin typeface="Times New Roman" panose="02020603050405020304" pitchFamily="18" charset="0"/>
                <a:cs typeface="Times New Roman" panose="02020603050405020304" pitchFamily="18" charset="0"/>
              </a:rPr>
              <a:t>ultrasonic generators </a:t>
            </a:r>
            <a:r>
              <a:rPr lang="en-US" sz="3200" dirty="0">
                <a:latin typeface="Times New Roman" panose="02020603050405020304" pitchFamily="18" charset="0"/>
                <a:cs typeface="Times New Roman" panose="02020603050405020304" pitchFamily="18" charset="0"/>
              </a:rPr>
              <a:t>operating at frequencies in excess of 20,000 cycles per second</a:t>
            </a:r>
          </a:p>
        </p:txBody>
      </p:sp>
    </p:spTree>
    <p:extLst>
      <p:ext uri="{BB962C8B-B14F-4D97-AF65-F5344CB8AC3E}">
        <p14:creationId xmlns:p14="http://schemas.microsoft.com/office/powerpoint/2010/main" val="3365514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Electro-dispersion</a:t>
            </a:r>
          </a:p>
          <a:p>
            <a:pPr marL="0" indent="0" algn="just">
              <a:buNone/>
            </a:pPr>
            <a:r>
              <a:rPr lang="en-US" sz="3200" dirty="0" smtClean="0">
                <a:latin typeface="Times New Roman" panose="02020603050405020304" pitchFamily="18" charset="0"/>
                <a:cs typeface="Times New Roman" panose="02020603050405020304" pitchFamily="18" charset="0"/>
              </a:rPr>
              <a:t>A </a:t>
            </a:r>
            <a:r>
              <a:rPr lang="en-US" sz="3200" dirty="0">
                <a:latin typeface="Times New Roman" panose="02020603050405020304" pitchFamily="18" charset="0"/>
                <a:cs typeface="Times New Roman" panose="02020603050405020304" pitchFamily="18" charset="0"/>
              </a:rPr>
              <a:t>second dispersion method involves the production of an electric arc within a liquid.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Owing </a:t>
            </a:r>
            <a:r>
              <a:rPr lang="en-US" sz="3200" dirty="0">
                <a:latin typeface="Times New Roman" panose="02020603050405020304" pitchFamily="18" charset="0"/>
                <a:cs typeface="Times New Roman" panose="02020603050405020304" pitchFamily="18" charset="0"/>
              </a:rPr>
              <a:t>to the intense heat generated by the arc, some of the metal of the electrodes is dispersed as vapor, which condenses to form colloidal particles</a:t>
            </a:r>
            <a:endParaRPr lang="en-US" sz="3200" dirty="0" smtClean="0">
              <a:latin typeface="Times New Roman" panose="02020603050405020304" pitchFamily="18" charset="0"/>
              <a:cs typeface="Times New Roman" panose="02020603050405020304" pitchFamily="18" charset="0"/>
            </a:endParaRPr>
          </a:p>
          <a:p>
            <a:pPr marL="0" indent="0" algn="just">
              <a:buNone/>
            </a:pPr>
            <a:endParaRPr lang="en-US" sz="3200" b="1" dirty="0" smtClean="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5463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Peptization</a:t>
            </a:r>
          </a:p>
          <a:p>
            <a:pPr marL="0" indent="0" algn="just">
              <a:buNone/>
            </a:pPr>
            <a:r>
              <a:rPr lang="en-US" sz="3200" dirty="0" smtClean="0">
                <a:latin typeface="Times New Roman" panose="02020603050405020304" pitchFamily="18" charset="0"/>
                <a:cs typeface="Times New Roman" panose="02020603050405020304" pitchFamily="18" charset="0"/>
              </a:rPr>
              <a:t>It is </a:t>
            </a:r>
            <a:r>
              <a:rPr lang="en-US" sz="3200" dirty="0">
                <a:latin typeface="Times New Roman" panose="02020603050405020304" pitchFamily="18" charset="0"/>
                <a:cs typeface="Times New Roman" panose="02020603050405020304" pitchFamily="18" charset="0"/>
              </a:rPr>
              <a:t>a second dispersion method used to prepare colloidal dispersions. The term is defined as </a:t>
            </a:r>
            <a:r>
              <a:rPr lang="en-US" sz="3200" b="1" dirty="0">
                <a:latin typeface="Times New Roman" panose="02020603050405020304" pitchFamily="18" charset="0"/>
                <a:cs typeface="Times New Roman" panose="02020603050405020304" pitchFamily="18" charset="0"/>
              </a:rPr>
              <a:t>the breaking up of aggregates (or secondary particles) into smaller aggregates (or primary particles) that are within the colloidal size range</a:t>
            </a:r>
            <a:r>
              <a:rPr lang="en-US" sz="3200" dirty="0" smtClean="0">
                <a:latin typeface="Times New Roman" panose="02020603050405020304" pitchFamily="18" charset="0"/>
                <a:cs typeface="Times New Roman" panose="02020603050405020304" pitchFamily="18" charset="0"/>
              </a:rPr>
              <a:t>.</a:t>
            </a:r>
          </a:p>
          <a:p>
            <a:pPr marL="0" indent="0" algn="just">
              <a:buNone/>
            </a:pPr>
            <a:r>
              <a:rPr lang="en-US" sz="3200" dirty="0" smtClean="0">
                <a:latin typeface="Times New Roman" panose="02020603050405020304" pitchFamily="18" charset="0"/>
                <a:cs typeface="Times New Roman" panose="02020603050405020304" pitchFamily="18" charset="0"/>
              </a:rPr>
              <a:t>Peptization </a:t>
            </a:r>
            <a:r>
              <a:rPr lang="en-US" sz="3200" dirty="0">
                <a:latin typeface="Times New Roman" panose="02020603050405020304" pitchFamily="18" charset="0"/>
                <a:cs typeface="Times New Roman" panose="02020603050405020304" pitchFamily="18" charset="0"/>
              </a:rPr>
              <a:t>is synonymous with deflocculation. It can be brought about by the </a:t>
            </a:r>
            <a:r>
              <a:rPr lang="en-US" sz="3200" b="1" dirty="0">
                <a:latin typeface="Times New Roman" panose="02020603050405020304" pitchFamily="18" charset="0"/>
                <a:cs typeface="Times New Roman" panose="02020603050405020304" pitchFamily="18" charset="0"/>
              </a:rPr>
              <a:t>removal of flocculating agents</a:t>
            </a:r>
            <a:r>
              <a:rPr lang="en-US" sz="3200" dirty="0">
                <a:latin typeface="Times New Roman" panose="02020603050405020304" pitchFamily="18" charset="0"/>
                <a:cs typeface="Times New Roman" panose="02020603050405020304" pitchFamily="18" charset="0"/>
              </a:rPr>
              <a:t>, usually electrolytes, or </a:t>
            </a:r>
            <a:r>
              <a:rPr lang="en-US" sz="3200" b="1" dirty="0">
                <a:latin typeface="Times New Roman" panose="02020603050405020304" pitchFamily="18" charset="0"/>
                <a:cs typeface="Times New Roman" panose="02020603050405020304" pitchFamily="18" charset="0"/>
              </a:rPr>
              <a:t>by the addition of deflocculating or peptizing agents, usually </a:t>
            </a:r>
            <a:r>
              <a:rPr lang="en-US" sz="3200" b="1" dirty="0" smtClean="0">
                <a:latin typeface="Times New Roman" panose="02020603050405020304" pitchFamily="18" charset="0"/>
                <a:cs typeface="Times New Roman" panose="02020603050405020304" pitchFamily="18" charset="0"/>
              </a:rPr>
              <a:t>surfactants.</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0540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smtClean="0">
                <a:latin typeface="Times New Roman" panose="02020603050405020304" pitchFamily="18" charset="0"/>
                <a:cs typeface="Times New Roman" panose="02020603050405020304" pitchFamily="18" charset="0"/>
              </a:rPr>
              <a:t>When </a:t>
            </a:r>
            <a:r>
              <a:rPr lang="en-US" sz="3200" dirty="0">
                <a:latin typeface="Times New Roman" panose="02020603050405020304" pitchFamily="18" charset="0"/>
                <a:cs typeface="Times New Roman" panose="02020603050405020304" pitchFamily="18" charset="0"/>
              </a:rPr>
              <a:t>powdered activated charcoal is added to water with stirring, the aggregated grains cannot be completely broken up and the resulting suspension is gray and translucent.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addition of ≤0.1 percent sodium lauryl sulfate or </a:t>
            </a:r>
            <a:r>
              <a:rPr lang="en-US" sz="3200" dirty="0" err="1" smtClean="0">
                <a:latin typeface="Times New Roman" panose="02020603050405020304" pitchFamily="18" charset="0"/>
                <a:cs typeface="Times New Roman" panose="02020603050405020304" pitchFamily="18" charset="0"/>
              </a:rPr>
              <a:t>octoxynol</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deflocculates the grains into finely dispersed particles and results in a deep-black and opaque </a:t>
            </a:r>
            <a:r>
              <a:rPr lang="en-US" sz="3200" dirty="0" smtClean="0">
                <a:latin typeface="Times New Roman" panose="02020603050405020304" pitchFamily="18" charset="0"/>
                <a:cs typeface="Times New Roman" panose="02020603050405020304" pitchFamily="18" charset="0"/>
              </a:rPr>
              <a:t>dispersion.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934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Ferric </a:t>
            </a:r>
            <a:r>
              <a:rPr lang="en-US" sz="3200" b="1" dirty="0">
                <a:latin typeface="Times New Roman" panose="02020603050405020304" pitchFamily="18" charset="0"/>
                <a:cs typeface="Times New Roman" panose="02020603050405020304" pitchFamily="18" charset="0"/>
              </a:rPr>
              <a:t>or aluminum hydroxide </a:t>
            </a:r>
            <a:r>
              <a:rPr lang="en-US" sz="3200" dirty="0">
                <a:latin typeface="Times New Roman" panose="02020603050405020304" pitchFamily="18" charset="0"/>
                <a:cs typeface="Times New Roman" panose="02020603050405020304" pitchFamily="18" charset="0"/>
              </a:rPr>
              <a:t>that has been freshly precipitated with ammonia can be peptized with small amounts of acids that reduce the </a:t>
            </a:r>
            <a:r>
              <a:rPr lang="en-US" sz="3200" b="1" dirty="0">
                <a:latin typeface="Times New Roman" panose="02020603050405020304" pitchFamily="18" charset="0"/>
                <a:cs typeface="Times New Roman" panose="02020603050405020304" pitchFamily="18" charset="0"/>
              </a:rPr>
              <a:t>pH below the isoelectric points </a:t>
            </a:r>
            <a:r>
              <a:rPr lang="en-US" sz="3200" dirty="0">
                <a:latin typeface="Times New Roman" panose="02020603050405020304" pitchFamily="18" charset="0"/>
                <a:cs typeface="Times New Roman" panose="02020603050405020304" pitchFamily="18" charset="0"/>
              </a:rPr>
              <a:t>of the hydroxides.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Even </a:t>
            </a:r>
            <a:r>
              <a:rPr lang="en-US" sz="3200" dirty="0">
                <a:latin typeface="Times New Roman" panose="02020603050405020304" pitchFamily="18" charset="0"/>
                <a:cs typeface="Times New Roman" panose="02020603050405020304" pitchFamily="18" charset="0"/>
              </a:rPr>
              <a:t>washing the gelatinous precipitate of Al(OH)3 with water tends to peptize </a:t>
            </a:r>
            <a:r>
              <a:rPr lang="en-US" sz="3200" dirty="0" smtClean="0">
                <a:latin typeface="Times New Roman" panose="02020603050405020304" pitchFamily="18" charset="0"/>
                <a:cs typeface="Times New Roman" panose="02020603050405020304" pitchFamily="18" charset="0"/>
              </a:rPr>
              <a:t>it.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974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09184617"/>
              </p:ext>
            </p:extLst>
          </p:nvPr>
        </p:nvGraphicFramePr>
        <p:xfrm>
          <a:off x="838200" y="587375"/>
          <a:ext cx="10515600" cy="60401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127773129"/>
                    </a:ext>
                  </a:extLst>
                </a:gridCol>
                <a:gridCol w="2628900">
                  <a:extLst>
                    <a:ext uri="{9D8B030D-6E8A-4147-A177-3AD203B41FA5}">
                      <a16:colId xmlns:a16="http://schemas.microsoft.com/office/drawing/2014/main" val="3985525292"/>
                    </a:ext>
                  </a:extLst>
                </a:gridCol>
                <a:gridCol w="2628900">
                  <a:extLst>
                    <a:ext uri="{9D8B030D-6E8A-4147-A177-3AD203B41FA5}">
                      <a16:colId xmlns:a16="http://schemas.microsoft.com/office/drawing/2014/main" val="2165475362"/>
                    </a:ext>
                  </a:extLst>
                </a:gridCol>
                <a:gridCol w="2628900">
                  <a:extLst>
                    <a:ext uri="{9D8B030D-6E8A-4147-A177-3AD203B41FA5}">
                      <a16:colId xmlns:a16="http://schemas.microsoft.com/office/drawing/2014/main" val="13351672"/>
                    </a:ext>
                  </a:extLst>
                </a:gridCol>
              </a:tblGrid>
              <a:tr h="370840">
                <a:tc>
                  <a:txBody>
                    <a:bodyPr/>
                    <a:lstStyle/>
                    <a:p>
                      <a:r>
                        <a:rPr lang="en-US" dirty="0" smtClean="0"/>
                        <a:t>Class </a:t>
                      </a:r>
                      <a:endParaRPr lang="en-US" dirty="0"/>
                    </a:p>
                  </a:txBody>
                  <a:tcPr/>
                </a:tc>
                <a:tc>
                  <a:txBody>
                    <a:bodyPr/>
                    <a:lstStyle/>
                    <a:p>
                      <a:r>
                        <a:rPr lang="en-US" dirty="0" smtClean="0"/>
                        <a:t>Particle size</a:t>
                      </a:r>
                      <a:endParaRPr lang="en-US" dirty="0"/>
                    </a:p>
                  </a:txBody>
                  <a:tcPr/>
                </a:tc>
                <a:tc>
                  <a:txBody>
                    <a:bodyPr/>
                    <a:lstStyle/>
                    <a:p>
                      <a:r>
                        <a:rPr lang="en-US" dirty="0" smtClean="0"/>
                        <a:t>Characteristic of system</a:t>
                      </a:r>
                      <a:endParaRPr lang="en-US" dirty="0"/>
                    </a:p>
                  </a:txBody>
                  <a:tcPr/>
                </a:tc>
                <a:tc>
                  <a:txBody>
                    <a:bodyPr/>
                    <a:lstStyle/>
                    <a:p>
                      <a:r>
                        <a:rPr lang="en-US" dirty="0" smtClean="0"/>
                        <a:t>Example </a:t>
                      </a:r>
                      <a:endParaRPr lang="en-US" dirty="0"/>
                    </a:p>
                  </a:txBody>
                  <a:tcPr/>
                </a:tc>
                <a:extLst>
                  <a:ext uri="{0D108BD9-81ED-4DB2-BD59-A6C34878D82A}">
                    <a16:rowId xmlns:a16="http://schemas.microsoft.com/office/drawing/2014/main" val="361602659"/>
                  </a:ext>
                </a:extLst>
              </a:tr>
              <a:tr h="370840">
                <a:tc>
                  <a:txBody>
                    <a:bodyPr/>
                    <a:lstStyle/>
                    <a:p>
                      <a:r>
                        <a:rPr lang="en-US" sz="2000" dirty="0" smtClean="0">
                          <a:latin typeface="Times New Roman" panose="02020603050405020304" pitchFamily="18" charset="0"/>
                          <a:cs typeface="Times New Roman" panose="02020603050405020304" pitchFamily="18" charset="0"/>
                        </a:rPr>
                        <a:t>Molecular dispersion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Less than 1 nm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Invisible in electron microscope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Pass through ultrafilter (0.01 micron) and semipermeable membrane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Undergo rapid diffusion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Oxygen molecules, ordinary ions, glucose </a:t>
                      </a:r>
                    </a:p>
                  </a:txBody>
                  <a:tcPr/>
                </a:tc>
                <a:extLst>
                  <a:ext uri="{0D108BD9-81ED-4DB2-BD59-A6C34878D82A}">
                    <a16:rowId xmlns:a16="http://schemas.microsoft.com/office/drawing/2014/main" val="3238553054"/>
                  </a:ext>
                </a:extLst>
              </a:tr>
              <a:tr h="370840">
                <a:tc>
                  <a:txBody>
                    <a:bodyPr/>
                    <a:lstStyle/>
                    <a:p>
                      <a:r>
                        <a:rPr lang="en-US" sz="2000" dirty="0" smtClean="0">
                          <a:latin typeface="Times New Roman" panose="02020603050405020304" pitchFamily="18" charset="0"/>
                          <a:cs typeface="Times New Roman" panose="02020603050405020304" pitchFamily="18" charset="0"/>
                        </a:rPr>
                        <a:t>Colloidal dispersion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From 1 nm to 0.5 µm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Not resolved (to determine) by ordinary microscope (although may be detected under ultramicroscope,) Visible in electron microscope, Pass through filter paper, Do not pass semipermeable membrane, Diffuse very slowly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anose="02020603050405020304" pitchFamily="18" charset="0"/>
                          <a:cs typeface="Times New Roman" panose="02020603050405020304" pitchFamily="18" charset="0"/>
                        </a:rPr>
                        <a:t>Colloidal silver sols, natural and synthetic polymers, cheese, butter, jelly, paint, milk, shaving cream, etc.</a:t>
                      </a:r>
                    </a:p>
                  </a:txBody>
                  <a:tcPr/>
                </a:tc>
                <a:extLst>
                  <a:ext uri="{0D108BD9-81ED-4DB2-BD59-A6C34878D82A}">
                    <a16:rowId xmlns:a16="http://schemas.microsoft.com/office/drawing/2014/main" val="1698457672"/>
                  </a:ext>
                </a:extLst>
              </a:tr>
            </a:tbl>
          </a:graphicData>
        </a:graphic>
      </p:graphicFrame>
    </p:spTree>
    <p:extLst>
      <p:ext uri="{BB962C8B-B14F-4D97-AF65-F5344CB8AC3E}">
        <p14:creationId xmlns:p14="http://schemas.microsoft.com/office/powerpoint/2010/main" val="1713332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6388"/>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Condensation methods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Physical method</a:t>
            </a:r>
          </a:p>
          <a:p>
            <a:pPr marL="0" indent="0" algn="just">
              <a:buNone/>
            </a:pPr>
            <a:r>
              <a:rPr lang="en-US" sz="3200" b="1" dirty="0" smtClean="0">
                <a:latin typeface="Times New Roman" panose="02020603050405020304" pitchFamily="18" charset="0"/>
                <a:cs typeface="Times New Roman" panose="02020603050405020304" pitchFamily="18" charset="0"/>
              </a:rPr>
              <a:t>Change of solvent</a:t>
            </a:r>
          </a:p>
          <a:p>
            <a:pPr marL="0" indent="0" algn="just">
              <a:buNone/>
            </a:pPr>
            <a:r>
              <a:rPr lang="en-US" sz="3200" dirty="0">
                <a:latin typeface="Times New Roman" panose="02020603050405020304" pitchFamily="18" charset="0"/>
                <a:cs typeface="Times New Roman" panose="02020603050405020304" pitchFamily="18" charset="0"/>
              </a:rPr>
              <a:t>Sulfur is insoluble in water but somewhat soluble in alcohol. When an alcoholic solution of sulfur is mixed with water, a </a:t>
            </a:r>
            <a:r>
              <a:rPr lang="en-US" sz="3200" b="1" dirty="0">
                <a:latin typeface="Times New Roman" panose="02020603050405020304" pitchFamily="18" charset="0"/>
                <a:cs typeface="Times New Roman" panose="02020603050405020304" pitchFamily="18" charset="0"/>
              </a:rPr>
              <a:t>bluish white colloidal dispersion </a:t>
            </a:r>
            <a:r>
              <a:rPr lang="en-US" sz="3200" b="1" dirty="0" smtClean="0">
                <a:latin typeface="Times New Roman" panose="02020603050405020304" pitchFamily="18" charset="0"/>
                <a:cs typeface="Times New Roman" panose="02020603050405020304" pitchFamily="18" charset="0"/>
              </a:rPr>
              <a:t>results</a:t>
            </a:r>
            <a:r>
              <a:rPr lang="en-US" sz="3200" dirty="0" smtClean="0">
                <a:latin typeface="Times New Roman" panose="02020603050405020304" pitchFamily="18" charset="0"/>
                <a:cs typeface="Times New Roman" panose="02020603050405020304" pitchFamily="18" charset="0"/>
              </a:rPr>
              <a:t>.</a:t>
            </a:r>
          </a:p>
          <a:p>
            <a:pPr marL="0" indent="0" algn="just">
              <a:buNone/>
            </a:pPr>
            <a:r>
              <a:rPr lang="en-US" sz="3200" dirty="0" smtClean="0">
                <a:latin typeface="Times New Roman" panose="02020603050405020304" pitchFamily="18" charset="0"/>
                <a:cs typeface="Times New Roman" panose="02020603050405020304" pitchFamily="18" charset="0"/>
              </a:rPr>
              <a:t>This </a:t>
            </a:r>
            <a:r>
              <a:rPr lang="en-US" sz="3200" dirty="0">
                <a:latin typeface="Times New Roman" panose="02020603050405020304" pitchFamily="18" charset="0"/>
                <a:cs typeface="Times New Roman" panose="02020603050405020304" pitchFamily="18" charset="0"/>
              </a:rPr>
              <a:t>technique of first dissolving a material in a water-miscible solvent such as alcohol or acetone and then producing a hydrosol by precipitation with water is </a:t>
            </a:r>
            <a:r>
              <a:rPr lang="en-US" sz="3200" b="1" dirty="0">
                <a:latin typeface="Times New Roman" panose="02020603050405020304" pitchFamily="18" charset="0"/>
                <a:cs typeface="Times New Roman" panose="02020603050405020304" pitchFamily="18" charset="0"/>
              </a:rPr>
              <a:t>applicable to many organic </a:t>
            </a:r>
            <a:r>
              <a:rPr lang="en-US" sz="3200" b="1" dirty="0" smtClean="0">
                <a:latin typeface="Times New Roman" panose="02020603050405020304" pitchFamily="18" charset="0"/>
                <a:cs typeface="Times New Roman" panose="02020603050405020304" pitchFamily="18" charset="0"/>
              </a:rPr>
              <a:t>compounds.</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959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smtClean="0">
                <a:latin typeface="Times New Roman" panose="02020603050405020304" pitchFamily="18" charset="0"/>
                <a:cs typeface="Times New Roman" panose="02020603050405020304" pitchFamily="18" charset="0"/>
              </a:rPr>
              <a:t>Another </a:t>
            </a:r>
            <a:r>
              <a:rPr lang="en-US" sz="3200" dirty="0">
                <a:latin typeface="Times New Roman" panose="02020603050405020304" pitchFamily="18" charset="0"/>
                <a:cs typeface="Times New Roman" panose="02020603050405020304" pitchFamily="18" charset="0"/>
              </a:rPr>
              <a:t>less common physical condensation method is to introduce a current of </a:t>
            </a:r>
            <a:r>
              <a:rPr lang="en-US" sz="3200" b="1" dirty="0">
                <a:latin typeface="Times New Roman" panose="02020603050405020304" pitchFamily="18" charset="0"/>
                <a:cs typeface="Times New Roman" panose="02020603050405020304" pitchFamily="18" charset="0"/>
              </a:rPr>
              <a:t>sulfur vapor into water</a:t>
            </a:r>
            <a:r>
              <a:rPr lang="en-US" sz="3200" dirty="0">
                <a:latin typeface="Times New Roman" panose="02020603050405020304" pitchFamily="18" charset="0"/>
                <a:cs typeface="Times New Roman" panose="02020603050405020304" pitchFamily="18" charset="0"/>
              </a:rPr>
              <a:t>, which produces colloidal </a:t>
            </a:r>
            <a:r>
              <a:rPr lang="en-US" sz="3200" dirty="0" smtClean="0">
                <a:latin typeface="Times New Roman" panose="02020603050405020304" pitchFamily="18" charset="0"/>
                <a:cs typeface="Times New Roman" panose="02020603050405020304" pitchFamily="18" charset="0"/>
              </a:rPr>
              <a:t>particles.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7187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Change of pH</a:t>
            </a:r>
          </a:p>
          <a:p>
            <a:pPr marL="0" indent="0" algn="just">
              <a:buNone/>
            </a:pPr>
            <a:r>
              <a:rPr lang="en-US" sz="3200" dirty="0" smtClean="0">
                <a:latin typeface="Times New Roman" panose="02020603050405020304" pitchFamily="18" charset="0"/>
                <a:cs typeface="Times New Roman" panose="02020603050405020304" pitchFamily="18" charset="0"/>
              </a:rPr>
              <a:t>Weak bases</a:t>
            </a:r>
            <a:r>
              <a:rPr lang="en-US" sz="3200" dirty="0">
                <a:latin typeface="Times New Roman" panose="02020603050405020304" pitchFamily="18" charset="0"/>
                <a:cs typeface="Times New Roman" panose="02020603050405020304" pitchFamily="18" charset="0"/>
              </a:rPr>
              <a:t>, such as the alkaloids, are usually much more soluble at lower pH </a:t>
            </a:r>
            <a:r>
              <a:rPr lang="en-US" sz="3200" dirty="0" smtClean="0">
                <a:latin typeface="Times New Roman" panose="02020603050405020304" pitchFamily="18" charset="0"/>
                <a:cs typeface="Times New Roman" panose="02020603050405020304" pitchFamily="18" charset="0"/>
              </a:rPr>
              <a:t>values while </a:t>
            </a:r>
            <a:r>
              <a:rPr lang="en-US" sz="3200" b="1" dirty="0" smtClean="0">
                <a:latin typeface="Times New Roman" panose="02020603050405020304" pitchFamily="18" charset="0"/>
                <a:cs typeface="Times New Roman" panose="02020603050405020304" pitchFamily="18" charset="0"/>
              </a:rPr>
              <a:t>at </a:t>
            </a:r>
            <a:r>
              <a:rPr lang="en-US" sz="3200" b="1" dirty="0">
                <a:latin typeface="Times New Roman" panose="02020603050405020304" pitchFamily="18" charset="0"/>
                <a:cs typeface="Times New Roman" panose="02020603050405020304" pitchFamily="18" charset="0"/>
              </a:rPr>
              <a:t>higher pH </a:t>
            </a:r>
            <a:r>
              <a:rPr lang="en-US" sz="3200" b="1" dirty="0" smtClean="0">
                <a:latin typeface="Times New Roman" panose="02020603050405020304" pitchFamily="18" charset="0"/>
                <a:cs typeface="Times New Roman" panose="02020603050405020304" pitchFamily="18" charset="0"/>
              </a:rPr>
              <a:t>values </a:t>
            </a:r>
            <a:r>
              <a:rPr lang="en-US" sz="3200" b="1" dirty="0">
                <a:latin typeface="Times New Roman" panose="02020603050405020304" pitchFamily="18" charset="0"/>
                <a:cs typeface="Times New Roman" panose="02020603050405020304" pitchFamily="18" charset="0"/>
              </a:rPr>
              <a:t>they exist as the free base</a:t>
            </a:r>
            <a:r>
              <a:rPr lang="en-US" sz="3200" dirty="0">
                <a:latin typeface="Times New Roman" panose="02020603050405020304" pitchFamily="18" charset="0"/>
                <a:cs typeface="Times New Roman" panose="02020603050405020304" pitchFamily="18" charset="0"/>
              </a:rPr>
              <a:t>. Therefore, increasing the pH of their aqueous solutions above their pKa may cause precipitation of the free base.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Conversely</a:t>
            </a:r>
            <a:r>
              <a:rPr lang="en-US" sz="3200" dirty="0">
                <a:latin typeface="Times New Roman" panose="02020603050405020304" pitchFamily="18" charset="0"/>
                <a:cs typeface="Times New Roman" panose="02020603050405020304" pitchFamily="18" charset="0"/>
              </a:rPr>
              <a:t>, organic compounds that are weak acids, such as the barbiturates, are usually much more soluble at higher pH </a:t>
            </a:r>
            <a:r>
              <a:rPr lang="en-US" sz="3200" dirty="0" smtClean="0">
                <a:latin typeface="Times New Roman" panose="02020603050405020304" pitchFamily="18" charset="0"/>
                <a:cs typeface="Times New Roman" panose="02020603050405020304" pitchFamily="18" charset="0"/>
              </a:rPr>
              <a:t>values </a:t>
            </a:r>
            <a:r>
              <a:rPr lang="en-US" sz="3200" b="1" dirty="0" smtClean="0">
                <a:latin typeface="Times New Roman" panose="02020603050405020304" pitchFamily="18" charset="0"/>
                <a:cs typeface="Times New Roman" panose="02020603050405020304" pitchFamily="18" charset="0"/>
              </a:rPr>
              <a:t>and exist </a:t>
            </a:r>
            <a:r>
              <a:rPr lang="en-US" sz="3200" b="1" dirty="0">
                <a:latin typeface="Times New Roman" panose="02020603050405020304" pitchFamily="18" charset="0"/>
                <a:cs typeface="Times New Roman" panose="02020603050405020304" pitchFamily="18" charset="0"/>
              </a:rPr>
              <a:t>as the free acid </a:t>
            </a:r>
            <a:r>
              <a:rPr lang="en-US" sz="3200" b="1" dirty="0" smtClean="0">
                <a:latin typeface="Times New Roman" panose="02020603050405020304" pitchFamily="18" charset="0"/>
                <a:cs typeface="Times New Roman" panose="02020603050405020304" pitchFamily="18" charset="0"/>
              </a:rPr>
              <a:t>form at low pH</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Therefore, lowering the pH of their aqueous solutions well below their pKa usually causes precipitation of the free </a:t>
            </a:r>
            <a:r>
              <a:rPr lang="en-US" sz="3200" dirty="0" smtClean="0">
                <a:latin typeface="Times New Roman" panose="02020603050405020304" pitchFamily="18" charset="0"/>
                <a:cs typeface="Times New Roman" panose="02020603050405020304" pitchFamily="18" charset="0"/>
              </a:rPr>
              <a:t>acid.</a:t>
            </a:r>
          </a:p>
          <a:p>
            <a:pPr marL="0" indent="0" algn="jus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9040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137" y="496388"/>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Chemical methods</a:t>
            </a:r>
          </a:p>
          <a:p>
            <a:pPr marL="0" indent="0" algn="just">
              <a:buNone/>
            </a:pPr>
            <a:r>
              <a:rPr lang="en-US" sz="3200" b="1" dirty="0" smtClean="0">
                <a:latin typeface="Times New Roman" panose="02020603050405020304" pitchFamily="18" charset="0"/>
                <a:cs typeface="Times New Roman" panose="02020603050405020304" pitchFamily="18" charset="0"/>
              </a:rPr>
              <a:t>Hydrolysis</a:t>
            </a:r>
          </a:p>
          <a:p>
            <a:pPr marL="0" indent="0" algn="just">
              <a:buNone/>
            </a:pPr>
            <a:r>
              <a:rPr lang="en-US" sz="3200" dirty="0">
                <a:latin typeface="Times New Roman" panose="02020603050405020304" pitchFamily="18" charset="0"/>
                <a:cs typeface="Times New Roman" panose="02020603050405020304" pitchFamily="18" charset="0"/>
              </a:rPr>
              <a:t>Sols of ferric, aluminum, chromic, stannic, and titanium hydroxides or hydrous oxides are produced by the hydrolysis of the corresponding chlorides or </a:t>
            </a:r>
            <a:r>
              <a:rPr lang="en-US" sz="3200" dirty="0" smtClean="0">
                <a:latin typeface="Times New Roman" panose="02020603050405020304" pitchFamily="18" charset="0"/>
                <a:cs typeface="Times New Roman" panose="02020603050405020304" pitchFamily="18" charset="0"/>
              </a:rPr>
              <a:t>nitrates.</a:t>
            </a:r>
          </a:p>
          <a:p>
            <a:pPr marL="0" indent="0" algn="just">
              <a:buNone/>
            </a:pPr>
            <a:endParaRPr lang="pt-BR"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083673" y="3562758"/>
            <a:ext cx="4076156" cy="708796"/>
          </a:xfrm>
          <a:prstGeom prst="rect">
            <a:avLst/>
          </a:prstGeom>
        </p:spPr>
      </p:pic>
    </p:spTree>
    <p:extLst>
      <p:ext uri="{BB962C8B-B14F-4D97-AF65-F5344CB8AC3E}">
        <p14:creationId xmlns:p14="http://schemas.microsoft.com/office/powerpoint/2010/main" val="3085256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Oxidation</a:t>
            </a:r>
            <a:r>
              <a:rPr lang="en-US" sz="3200" dirty="0" smtClean="0">
                <a:latin typeface="Times New Roman" panose="02020603050405020304" pitchFamily="18" charset="0"/>
                <a:cs typeface="Times New Roman" panose="02020603050405020304" pitchFamily="18" charset="0"/>
              </a:rPr>
              <a:t> </a:t>
            </a:r>
          </a:p>
          <a:p>
            <a:pPr marL="0" indent="0" algn="just">
              <a:buNone/>
            </a:pPr>
            <a:r>
              <a:rPr lang="en-US" sz="3200" dirty="0" smtClean="0">
                <a:latin typeface="Times New Roman" panose="02020603050405020304" pitchFamily="18" charset="0"/>
                <a:cs typeface="Times New Roman" panose="02020603050405020304" pitchFamily="18" charset="0"/>
              </a:rPr>
              <a:t>If a solution of hydrogen sulphide and Sulphur dioxide are mixed. A Sulphur sol is produced</a:t>
            </a:r>
          </a:p>
          <a:p>
            <a:pPr marL="0" indent="0" algn="just">
              <a:buNone/>
            </a:pPr>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838199" y="2307635"/>
            <a:ext cx="2858589" cy="383314"/>
          </a:xfrm>
          <a:prstGeom prst="rect">
            <a:avLst/>
          </a:prstGeom>
        </p:spPr>
      </p:pic>
    </p:spTree>
    <p:extLst>
      <p:ext uri="{BB962C8B-B14F-4D97-AF65-F5344CB8AC3E}">
        <p14:creationId xmlns:p14="http://schemas.microsoft.com/office/powerpoint/2010/main" val="2711216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lnSpcReduction="10000"/>
          </a:bodyPr>
          <a:lstStyle/>
          <a:p>
            <a:pPr marL="0" indent="0" algn="just">
              <a:buNone/>
            </a:pPr>
            <a:r>
              <a:rPr lang="en-US" sz="3200" b="1" dirty="0" smtClean="0">
                <a:latin typeface="Times New Roman" panose="02020603050405020304" pitchFamily="18" charset="0"/>
                <a:cs typeface="Times New Roman" panose="02020603050405020304" pitchFamily="18" charset="0"/>
              </a:rPr>
              <a:t>Reduction</a:t>
            </a:r>
          </a:p>
          <a:p>
            <a:pPr marL="0" indent="0" algn="just">
              <a:buNone/>
            </a:pPr>
            <a:r>
              <a:rPr lang="en-US" sz="3200" dirty="0" smtClean="0">
                <a:latin typeface="Times New Roman" panose="02020603050405020304" pitchFamily="18" charset="0"/>
                <a:cs typeface="Times New Roman" panose="02020603050405020304" pitchFamily="18" charset="0"/>
              </a:rPr>
              <a:t>A violet colloidal solution of gold can be obtained by the reduction of gold chloride solution using stannous chloride as reducing agent</a:t>
            </a:r>
          </a:p>
          <a:p>
            <a:pPr marL="0" indent="0" algn="just">
              <a:buNone/>
            </a:pP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2 AuCl</a:t>
            </a:r>
            <a:r>
              <a:rPr lang="en-US" b="1" baseline="-25000" dirty="0">
                <a:latin typeface="Times New Roman" panose="02020603050405020304" pitchFamily="18" charset="0"/>
                <a:cs typeface="Times New Roman" panose="02020603050405020304" pitchFamily="18" charset="0"/>
              </a:rPr>
              <a:t>3</a:t>
            </a:r>
            <a:r>
              <a:rPr lang="en-US" b="1" dirty="0">
                <a:latin typeface="Times New Roman" panose="02020603050405020304" pitchFamily="18" charset="0"/>
                <a:cs typeface="Times New Roman" panose="02020603050405020304" pitchFamily="18" charset="0"/>
              </a:rPr>
              <a:t>+3 SnCl</a:t>
            </a:r>
            <a:r>
              <a:rPr lang="en-US" b="1" baseline="-25000"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 3 SnCl</a:t>
            </a:r>
            <a:r>
              <a:rPr lang="en-US" b="1" baseline="-25000" dirty="0">
                <a:latin typeface="Times New Roman" panose="02020603050405020304" pitchFamily="18" charset="0"/>
                <a:cs typeface="Times New Roman" panose="02020603050405020304" pitchFamily="18" charset="0"/>
              </a:rPr>
              <a:t>4</a:t>
            </a:r>
            <a:r>
              <a:rPr lang="en-US" b="1" dirty="0">
                <a:latin typeface="Times New Roman" panose="02020603050405020304" pitchFamily="18" charset="0"/>
                <a:cs typeface="Times New Roman" panose="02020603050405020304" pitchFamily="18" charset="0"/>
              </a:rPr>
              <a:t>+2 </a:t>
            </a:r>
            <a:r>
              <a:rPr lang="en-US" b="1" dirty="0" smtClean="0">
                <a:latin typeface="Times New Roman" panose="02020603050405020304" pitchFamily="18" charset="0"/>
                <a:cs typeface="Times New Roman" panose="02020603050405020304" pitchFamily="18" charset="0"/>
              </a:rPr>
              <a:t>Au</a:t>
            </a:r>
          </a:p>
          <a:p>
            <a:pPr marL="0" indent="0" algn="just">
              <a:buNone/>
            </a:pPr>
            <a:endParaRPr lang="en-US" b="1"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In addition, the </a:t>
            </a:r>
            <a:r>
              <a:rPr lang="en-US" dirty="0">
                <a:latin typeface="Times New Roman" panose="02020603050405020304" pitchFamily="18" charset="0"/>
                <a:cs typeface="Times New Roman" panose="02020603050405020304" pitchFamily="18" charset="0"/>
              </a:rPr>
              <a:t>reduction of </a:t>
            </a:r>
            <a:r>
              <a:rPr lang="en-US" dirty="0" smtClean="0">
                <a:latin typeface="Times New Roman" panose="02020603050405020304" pitchFamily="18" charset="0"/>
                <a:cs typeface="Times New Roman" panose="02020603050405020304" pitchFamily="18" charset="0"/>
              </a:rPr>
              <a:t>gold, silver</a:t>
            </a:r>
            <a:r>
              <a:rPr lang="en-US" dirty="0">
                <a:latin typeface="Times New Roman" panose="02020603050405020304" pitchFamily="18" charset="0"/>
                <a:cs typeface="Times New Roman" panose="02020603050405020304" pitchFamily="18" charset="0"/>
              </a:rPr>
              <a:t>, copper, mercury, platinum, rhodium, and palladium salts with formaldehyde, hydrazine, hydroxylamine, hydroquinone, or stannous chloride forms hydrosols of the metals, which are strongly colored (e.g., red or blue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 </a:t>
            </a:r>
          </a:p>
          <a:p>
            <a:pPr marL="0" indent="0" algn="jus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4722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Double </a:t>
            </a:r>
            <a:r>
              <a:rPr lang="en-US" sz="3200" b="1" dirty="0" smtClean="0">
                <a:latin typeface="Times New Roman" panose="02020603050405020304" pitchFamily="18" charset="0"/>
                <a:cs typeface="Times New Roman" panose="02020603050405020304" pitchFamily="18" charset="0"/>
              </a:rPr>
              <a:t>decompositions</a:t>
            </a:r>
          </a:p>
          <a:p>
            <a:pPr marL="0" indent="0" algn="just">
              <a:buNone/>
            </a:pPr>
            <a:r>
              <a:rPr lang="en-US" sz="3200" dirty="0" smtClean="0">
                <a:latin typeface="Times New Roman" panose="02020603050405020304" pitchFamily="18" charset="0"/>
                <a:cs typeface="Times New Roman" panose="02020603050405020304" pitchFamily="18" charset="0"/>
              </a:rPr>
              <a:t>This reaction produce </a:t>
            </a:r>
            <a:r>
              <a:rPr lang="en-US" sz="3200" dirty="0">
                <a:latin typeface="Times New Roman" panose="02020603050405020304" pitchFamily="18" charset="0"/>
                <a:cs typeface="Times New Roman" panose="02020603050405020304" pitchFamily="18" charset="0"/>
              </a:rPr>
              <a:t>insoluble salts </a:t>
            </a:r>
            <a:r>
              <a:rPr lang="en-US" sz="3200" dirty="0" smtClean="0">
                <a:latin typeface="Times New Roman" panose="02020603050405020304" pitchFamily="18" charset="0"/>
                <a:cs typeface="Times New Roman" panose="02020603050405020304" pitchFamily="18" charset="0"/>
              </a:rPr>
              <a:t>of colloidal dimension. </a:t>
            </a:r>
            <a:r>
              <a:rPr lang="en-US" sz="3200" dirty="0">
                <a:latin typeface="Times New Roman" panose="02020603050405020304" pitchFamily="18" charset="0"/>
                <a:cs typeface="Times New Roman" panose="02020603050405020304" pitchFamily="18" charset="0"/>
              </a:rPr>
              <a:t>An example is silver </a:t>
            </a:r>
            <a:r>
              <a:rPr lang="en-US" sz="3200" dirty="0" smtClean="0">
                <a:latin typeface="Times New Roman" panose="02020603050405020304" pitchFamily="18" charset="0"/>
                <a:cs typeface="Times New Roman" panose="02020603050405020304" pitchFamily="18" charset="0"/>
              </a:rPr>
              <a:t>chloride</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NaCl + AgNO</a:t>
            </a:r>
            <a:r>
              <a:rPr lang="en-US" b="1" baseline="-25000" dirty="0">
                <a:latin typeface="Times New Roman" panose="02020603050405020304" pitchFamily="18" charset="0"/>
                <a:cs typeface="Times New Roman" panose="02020603050405020304" pitchFamily="18" charset="0"/>
              </a:rPr>
              <a:t>3</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AgCl</a:t>
            </a:r>
            <a:r>
              <a:rPr lang="en-US" b="1" dirty="0">
                <a:latin typeface="Times New Roman" panose="02020603050405020304" pitchFamily="18" charset="0"/>
                <a:cs typeface="Times New Roman" panose="02020603050405020304" pitchFamily="18" charset="0"/>
              </a:rPr>
              <a:t> + NaNO</a:t>
            </a:r>
            <a:r>
              <a:rPr lang="en-US" b="1" baseline="-25000" dirty="0">
                <a:latin typeface="Times New Roman" panose="02020603050405020304" pitchFamily="18" charset="0"/>
                <a:cs typeface="Times New Roman" panose="02020603050405020304" pitchFamily="18" charset="0"/>
              </a:rPr>
              <a:t>3</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5123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Properties  of colloids</a:t>
            </a:r>
          </a:p>
          <a:p>
            <a:pPr marL="0" indent="0" algn="just">
              <a:buNone/>
            </a:pPr>
            <a:r>
              <a:rPr lang="en-US" sz="3200" b="1" dirty="0">
                <a:latin typeface="Times New Roman" panose="02020603050405020304" pitchFamily="18" charset="0"/>
                <a:cs typeface="Times New Roman" panose="02020603050405020304" pitchFamily="18" charset="0"/>
              </a:rPr>
              <a:t>Optical Properties of Colloids </a:t>
            </a: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Faraday–Tyndall Effect </a:t>
            </a: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When </a:t>
            </a:r>
            <a:r>
              <a:rPr lang="en-US" sz="3200" dirty="0">
                <a:latin typeface="Times New Roman" panose="02020603050405020304" pitchFamily="18" charset="0"/>
                <a:cs typeface="Times New Roman" panose="02020603050405020304" pitchFamily="18" charset="0"/>
              </a:rPr>
              <a:t>a strong beam of light is passed through a colloidal sol, a visible cone, resulting from the scattering of light by the colloidal particles, is formed. This is the Faraday–Tyndall effect. </a:t>
            </a:r>
            <a:endParaRPr 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148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smtClean="0">
                <a:latin typeface="Times New Roman" panose="02020603050405020304" pitchFamily="18" charset="0"/>
                <a:cs typeface="Times New Roman" panose="02020603050405020304" pitchFamily="18" charset="0"/>
              </a:rPr>
              <a:t>The light-scattering effect is made use of in the design of the ultramicroscope.</a:t>
            </a:r>
          </a:p>
          <a:p>
            <a:pPr marL="0" indent="0" algn="just">
              <a:buNone/>
            </a:pPr>
            <a:r>
              <a:rPr lang="en-US" sz="3200" dirty="0" smtClean="0">
                <a:latin typeface="Times New Roman" panose="02020603050405020304" pitchFamily="18" charset="0"/>
                <a:cs typeface="Times New Roman" panose="02020603050405020304" pitchFamily="18" charset="0"/>
              </a:rPr>
              <a:t> An </a:t>
            </a:r>
            <a:r>
              <a:rPr lang="en-US" sz="3200" dirty="0">
                <a:latin typeface="Times New Roman" panose="02020603050405020304" pitchFamily="18" charset="0"/>
                <a:cs typeface="Times New Roman" panose="02020603050405020304" pitchFamily="18" charset="0"/>
              </a:rPr>
              <a:t>intense light beam is passed through the sol against a dark background at right angles to the plane of observation, and, although the particles cannot be seen directly, the bright spots corresponding to particles can be observed and counted. </a:t>
            </a:r>
          </a:p>
          <a:p>
            <a:pPr marL="0" indent="0" algn="jus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0389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Light scattering</a:t>
            </a:r>
          </a:p>
          <a:p>
            <a:pPr marL="0" indent="0" algn="just">
              <a:buNone/>
            </a:pPr>
            <a:r>
              <a:rPr lang="en-US" sz="3200" dirty="0" smtClean="0">
                <a:latin typeface="Times New Roman" panose="02020603050405020304" pitchFamily="18" charset="0"/>
                <a:cs typeface="Times New Roman" panose="02020603050405020304" pitchFamily="18" charset="0"/>
              </a:rPr>
              <a:t>This </a:t>
            </a:r>
            <a:r>
              <a:rPr lang="en-US" sz="3200" dirty="0">
                <a:latin typeface="Times New Roman" panose="02020603050405020304" pitchFamily="18" charset="0"/>
                <a:cs typeface="Times New Roman" panose="02020603050405020304" pitchFamily="18" charset="0"/>
              </a:rPr>
              <a:t>property depends on the Faraday–Tyndall effect and is widely used for determining the molecular weight of colloids.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When </a:t>
            </a:r>
            <a:r>
              <a:rPr lang="en-US" sz="3200" dirty="0">
                <a:latin typeface="Times New Roman" panose="02020603050405020304" pitchFamily="18" charset="0"/>
                <a:cs typeface="Times New Roman" panose="02020603050405020304" pitchFamily="18" charset="0"/>
              </a:rPr>
              <a:t>clear mineral oil is dispersed in an equal volume of a clear, aqueous surfactant solution, </a:t>
            </a:r>
            <a:r>
              <a:rPr lang="en-US" sz="3200" b="1" dirty="0">
                <a:latin typeface="Times New Roman" panose="02020603050405020304" pitchFamily="18" charset="0"/>
                <a:cs typeface="Times New Roman" panose="02020603050405020304" pitchFamily="18" charset="0"/>
              </a:rPr>
              <a:t>the resultant emulsion is milky white and opaque as a result of light scattering</a:t>
            </a:r>
            <a:r>
              <a:rPr lang="en-US" sz="3200" dirty="0">
                <a:latin typeface="Times New Roman" panose="02020603050405020304" pitchFamily="18" charset="0"/>
                <a:cs typeface="Times New Roman" panose="02020603050405020304" pitchFamily="18" charset="0"/>
              </a:rPr>
              <a:t>. However, microemulsions containing emulsified droplets that are only </a:t>
            </a:r>
            <a:r>
              <a:rPr lang="en-US" sz="3200" b="1" dirty="0">
                <a:latin typeface="Times New Roman" panose="02020603050405020304" pitchFamily="18" charset="0"/>
                <a:cs typeface="Times New Roman" panose="02020603050405020304" pitchFamily="18" charset="0"/>
              </a:rPr>
              <a:t>about 40 nm in diameter </a:t>
            </a:r>
            <a:r>
              <a:rPr lang="en-US" sz="3200" dirty="0">
                <a:latin typeface="Times New Roman" panose="02020603050405020304" pitchFamily="18" charset="0"/>
                <a:cs typeface="Times New Roman" panose="02020603050405020304" pitchFamily="18" charset="0"/>
              </a:rPr>
              <a:t>(i.e., much smaller than the wavelength of visible light) </a:t>
            </a:r>
            <a:r>
              <a:rPr lang="en-US" sz="3200" b="1" dirty="0">
                <a:latin typeface="Times New Roman" panose="02020603050405020304" pitchFamily="18" charset="0"/>
                <a:cs typeface="Times New Roman" panose="02020603050405020304" pitchFamily="18" charset="0"/>
              </a:rPr>
              <a:t>are transparent and clear to the naked eye. </a:t>
            </a:r>
          </a:p>
        </p:txBody>
      </p:sp>
    </p:spTree>
    <p:extLst>
      <p:ext uri="{BB962C8B-B14F-4D97-AF65-F5344CB8AC3E}">
        <p14:creationId xmlns:p14="http://schemas.microsoft.com/office/powerpoint/2010/main" val="206191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29817592"/>
              </p:ext>
            </p:extLst>
          </p:nvPr>
        </p:nvGraphicFramePr>
        <p:xfrm>
          <a:off x="927464" y="261936"/>
          <a:ext cx="10358844" cy="5315904"/>
        </p:xfrm>
        <a:graphic>
          <a:graphicData uri="http://schemas.openxmlformats.org/drawingml/2006/table">
            <a:tbl>
              <a:tblPr firstRow="1" bandRow="1">
                <a:tableStyleId>{5C22544A-7EE6-4342-B048-85BDC9FD1C3A}</a:tableStyleId>
              </a:tblPr>
              <a:tblGrid>
                <a:gridCol w="2589711">
                  <a:extLst>
                    <a:ext uri="{9D8B030D-6E8A-4147-A177-3AD203B41FA5}">
                      <a16:colId xmlns:a16="http://schemas.microsoft.com/office/drawing/2014/main" val="1372810848"/>
                    </a:ext>
                  </a:extLst>
                </a:gridCol>
                <a:gridCol w="2589711">
                  <a:extLst>
                    <a:ext uri="{9D8B030D-6E8A-4147-A177-3AD203B41FA5}">
                      <a16:colId xmlns:a16="http://schemas.microsoft.com/office/drawing/2014/main" val="3185622549"/>
                    </a:ext>
                  </a:extLst>
                </a:gridCol>
                <a:gridCol w="2589711">
                  <a:extLst>
                    <a:ext uri="{9D8B030D-6E8A-4147-A177-3AD203B41FA5}">
                      <a16:colId xmlns:a16="http://schemas.microsoft.com/office/drawing/2014/main" val="3471365597"/>
                    </a:ext>
                  </a:extLst>
                </a:gridCol>
                <a:gridCol w="2589711">
                  <a:extLst>
                    <a:ext uri="{9D8B030D-6E8A-4147-A177-3AD203B41FA5}">
                      <a16:colId xmlns:a16="http://schemas.microsoft.com/office/drawing/2014/main" val="3805458325"/>
                    </a:ext>
                  </a:extLst>
                </a:gridCol>
              </a:tblGrid>
              <a:tr h="956863">
                <a:tc>
                  <a:txBody>
                    <a:bodyPr/>
                    <a:lstStyle/>
                    <a:p>
                      <a:r>
                        <a:rPr lang="en-US" sz="2400" dirty="0" smtClean="0">
                          <a:latin typeface="Times New Roman" panose="02020603050405020304" pitchFamily="18" charset="0"/>
                          <a:cs typeface="Times New Roman" panose="02020603050405020304" pitchFamily="18" charset="0"/>
                        </a:rPr>
                        <a:t>Class </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Particle size</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Characteristic of system</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Example </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24873760"/>
                  </a:ext>
                </a:extLst>
              </a:tr>
              <a:tr h="4359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Coarse dispersion </a:t>
                      </a:r>
                    </a:p>
                    <a:p>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Greater than 0.5 µm </a:t>
                      </a: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Visible under microscope; Do not pass through normal filter paper; Do not dialyze through semipermeable membrane; Do not diffuse</a:t>
                      </a:r>
                    </a:p>
                    <a:p>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Grains of sand, most pharmaceutical emulsions and suspensions, red blood cells </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34001650"/>
                  </a:ext>
                </a:extLst>
              </a:tr>
            </a:tbl>
          </a:graphicData>
        </a:graphic>
      </p:graphicFrame>
    </p:spTree>
    <p:extLst>
      <p:ext uri="{BB962C8B-B14F-4D97-AF65-F5344CB8AC3E}">
        <p14:creationId xmlns:p14="http://schemas.microsoft.com/office/powerpoint/2010/main" val="952484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The concentration of inorganic and organic colloidal dispersions and of bacterial suspensions can be measured by their Tyndall effect or turbidity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Where I</a:t>
            </a:r>
            <a:r>
              <a:rPr lang="en-US" sz="3200" baseline="-25000" dirty="0" smtClean="0">
                <a:solidFill>
                  <a:srgbClr val="FF0000"/>
                </a:solidFill>
                <a:latin typeface="Times New Roman" panose="02020603050405020304" pitchFamily="18" charset="0"/>
                <a:cs typeface="Times New Roman" panose="02020603050405020304" pitchFamily="18" charset="0"/>
              </a:rPr>
              <a:t>0</a:t>
            </a:r>
            <a:r>
              <a:rPr lang="en-US" sz="3200" dirty="0" smtClean="0">
                <a:solidFill>
                  <a:srgbClr val="FF0000"/>
                </a:solidFill>
                <a:latin typeface="Times New Roman" panose="02020603050405020304" pitchFamily="18" charset="0"/>
                <a:cs typeface="Times New Roman" panose="02020603050405020304" pitchFamily="18" charset="0"/>
              </a:rPr>
              <a:t> and I</a:t>
            </a:r>
            <a:r>
              <a:rPr lang="en-US" sz="3200" baseline="-25000" dirty="0" smtClean="0">
                <a:solidFill>
                  <a:srgbClr val="FF0000"/>
                </a:solidFill>
                <a:latin typeface="Times New Roman" panose="02020603050405020304" pitchFamily="18" charset="0"/>
                <a:cs typeface="Times New Roman" panose="02020603050405020304" pitchFamily="18" charset="0"/>
              </a:rPr>
              <a:t>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are </a:t>
            </a:r>
            <a:r>
              <a:rPr lang="en-US" sz="3200" dirty="0">
                <a:solidFill>
                  <a:srgbClr val="FF0000"/>
                </a:solidFill>
                <a:latin typeface="Times New Roman" panose="02020603050405020304" pitchFamily="18" charset="0"/>
                <a:cs typeface="Times New Roman" panose="02020603050405020304" pitchFamily="18" charset="0"/>
              </a:rPr>
              <a:t>the intensities of the incident and transmitted light beams, and l is the length of the dispersion through which the light passes. The concentration of dispersed particles can be </a:t>
            </a:r>
            <a:r>
              <a:rPr lang="en-US" sz="3200" dirty="0" smtClean="0">
                <a:solidFill>
                  <a:srgbClr val="FF0000"/>
                </a:solidFill>
                <a:latin typeface="Times New Roman" panose="02020603050405020304" pitchFamily="18" charset="0"/>
                <a:cs typeface="Times New Roman" panose="02020603050405020304" pitchFamily="18" charset="0"/>
              </a:rPr>
              <a:t>measured </a:t>
            </a:r>
            <a:r>
              <a:rPr lang="en-US" sz="3200" dirty="0">
                <a:solidFill>
                  <a:srgbClr val="FF0000"/>
                </a:solidFill>
                <a:latin typeface="Times New Roman" panose="02020603050405020304" pitchFamily="18" charset="0"/>
                <a:cs typeface="Times New Roman" panose="02020603050405020304" pitchFamily="18" charset="0"/>
              </a:rPr>
              <a:t>by </a:t>
            </a:r>
            <a:r>
              <a:rPr lang="en-US" sz="3200" dirty="0" smtClean="0">
                <a:solidFill>
                  <a:srgbClr val="FF0000"/>
                </a:solidFill>
                <a:latin typeface="Times New Roman" panose="02020603050405020304" pitchFamily="18" charset="0"/>
                <a:cs typeface="Times New Roman" panose="02020603050405020304" pitchFamily="18" charset="0"/>
              </a:rPr>
              <a:t>measuring </a:t>
            </a:r>
            <a:r>
              <a:rPr lang="en-US" sz="3200" dirty="0">
                <a:solidFill>
                  <a:srgbClr val="FF0000"/>
                </a:solidFill>
                <a:latin typeface="Times New Roman" panose="02020603050405020304" pitchFamily="18" charset="0"/>
                <a:cs typeface="Times New Roman" panose="02020603050405020304" pitchFamily="18" charset="0"/>
              </a:rPr>
              <a:t>the intensity of the light transmitted in the incident direction.</a:t>
            </a:r>
            <a:endParaRPr lang="en-US" sz="32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096193" y="4240531"/>
            <a:ext cx="1882140" cy="1128304"/>
          </a:xfrm>
          <a:prstGeom prst="rect">
            <a:avLst/>
          </a:prstGeom>
        </p:spPr>
      </p:pic>
    </p:spTree>
    <p:extLst>
      <p:ext uri="{BB962C8B-B14F-4D97-AF65-F5344CB8AC3E}">
        <p14:creationId xmlns:p14="http://schemas.microsoft.com/office/powerpoint/2010/main" val="3233569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Kinetic properties of colloids</a:t>
            </a:r>
            <a:endParaRPr lang="en-US" sz="3200" b="1"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Kinetic properties of colloidal systems that relate to the </a:t>
            </a:r>
            <a:r>
              <a:rPr lang="en-US" sz="3200" b="1" dirty="0">
                <a:latin typeface="Times New Roman" panose="02020603050405020304" pitchFamily="18" charset="0"/>
                <a:cs typeface="Times New Roman" panose="02020603050405020304" pitchFamily="18" charset="0"/>
              </a:rPr>
              <a:t>motion of particles with respect to the dispersion </a:t>
            </a:r>
            <a:r>
              <a:rPr lang="en-US" sz="3200" b="1" dirty="0" smtClean="0">
                <a:latin typeface="Times New Roman" panose="02020603050405020304" pitchFamily="18" charset="0"/>
                <a:cs typeface="Times New Roman" panose="02020603050405020304" pitchFamily="18" charset="0"/>
              </a:rPr>
              <a:t>medium</a:t>
            </a:r>
            <a:r>
              <a:rPr lang="en-US" sz="3200" dirty="0" smtClean="0">
                <a:latin typeface="Times New Roman" panose="02020603050405020304" pitchFamily="18" charset="0"/>
                <a:cs typeface="Times New Roman" panose="02020603050405020304" pitchFamily="18" charset="0"/>
              </a:rPr>
              <a:t>.</a:t>
            </a:r>
          </a:p>
          <a:p>
            <a:pPr marL="0" indent="0" algn="just">
              <a:buNone/>
            </a:pPr>
            <a:r>
              <a:rPr lang="en-US" sz="3200" b="1" dirty="0">
                <a:latin typeface="Times New Roman" panose="02020603050405020304" pitchFamily="18" charset="0"/>
                <a:cs typeface="Times New Roman" panose="02020603050405020304" pitchFamily="18" charset="0"/>
              </a:rPr>
              <a:t>Brownian motion </a:t>
            </a: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It</a:t>
            </a:r>
            <a:r>
              <a:rPr lang="en-US" sz="3200" b="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describes </a:t>
            </a:r>
            <a:r>
              <a:rPr lang="en-US" sz="3200" dirty="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random movement of colloidal particles</a:t>
            </a:r>
            <a:r>
              <a:rPr lang="en-US" sz="3200" dirty="0">
                <a:latin typeface="Times New Roman" panose="02020603050405020304" pitchFamily="18" charset="0"/>
                <a:cs typeface="Times New Roman" panose="02020603050405020304" pitchFamily="18" charset="0"/>
              </a:rPr>
              <a:t>. The erratic motion, which may be observed with particles as large as about 5 µm, was explained as </a:t>
            </a:r>
            <a:r>
              <a:rPr lang="en-US" sz="3200" b="1" dirty="0">
                <a:latin typeface="Times New Roman" panose="02020603050405020304" pitchFamily="18" charset="0"/>
                <a:cs typeface="Times New Roman" panose="02020603050405020304" pitchFamily="18" charset="0"/>
              </a:rPr>
              <a:t>resulting from the bombardment of the particles by the molecules of the dispersion medium. </a:t>
            </a:r>
            <a:endParaRPr lang="en-US" sz="32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847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The motion of the molecules cannot be observed, of course, because the </a:t>
            </a:r>
            <a:r>
              <a:rPr lang="en-US" sz="3200" b="1" dirty="0">
                <a:latin typeface="Times New Roman" panose="02020603050405020304" pitchFamily="18" charset="0"/>
                <a:cs typeface="Times New Roman" panose="02020603050405020304" pitchFamily="18" charset="0"/>
              </a:rPr>
              <a:t>molecules are too small to see. </a:t>
            </a: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velocity of the particles increases with decreasing particle size.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Increasing </a:t>
            </a:r>
            <a:r>
              <a:rPr lang="en-US" sz="3200" b="1" dirty="0">
                <a:latin typeface="Times New Roman" panose="02020603050405020304" pitchFamily="18" charset="0"/>
                <a:cs typeface="Times New Roman" panose="02020603050405020304" pitchFamily="18" charset="0"/>
              </a:rPr>
              <a:t>the viscosity </a:t>
            </a:r>
            <a:r>
              <a:rPr lang="en-US" sz="3200" dirty="0">
                <a:latin typeface="Times New Roman" panose="02020603050405020304" pitchFamily="18" charset="0"/>
                <a:cs typeface="Times New Roman" panose="02020603050405020304" pitchFamily="18" charset="0"/>
              </a:rPr>
              <a:t>of the medium, which may be accomplished by the addition of glycerin or a similar agent, decreases and finally </a:t>
            </a:r>
            <a:r>
              <a:rPr lang="en-US" sz="3200" b="1" dirty="0">
                <a:latin typeface="Times New Roman" panose="02020603050405020304" pitchFamily="18" charset="0"/>
                <a:cs typeface="Times New Roman" panose="02020603050405020304" pitchFamily="18" charset="0"/>
              </a:rPr>
              <a:t>stops the Brownian movement</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57163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Diffusion</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Colloidal particles </a:t>
            </a:r>
            <a:r>
              <a:rPr lang="en-US" sz="3200" b="1" dirty="0" smtClean="0">
                <a:latin typeface="Times New Roman" panose="02020603050405020304" pitchFamily="18" charset="0"/>
                <a:cs typeface="Times New Roman" panose="02020603050405020304" pitchFamily="18" charset="0"/>
              </a:rPr>
              <a:t>diffuse </a:t>
            </a:r>
            <a:r>
              <a:rPr lang="en-US" sz="3200" b="1" dirty="0">
                <a:latin typeface="Times New Roman" panose="02020603050405020304" pitchFamily="18" charset="0"/>
                <a:cs typeface="Times New Roman" panose="02020603050405020304" pitchFamily="18" charset="0"/>
              </a:rPr>
              <a:t>spontaneously from a region of higher concentration to one of lower concentration </a:t>
            </a:r>
            <a:r>
              <a:rPr lang="en-US" sz="3200" dirty="0">
                <a:latin typeface="Times New Roman" panose="02020603050405020304" pitchFamily="18" charset="0"/>
                <a:cs typeface="Times New Roman" panose="02020603050405020304" pitchFamily="18" charset="0"/>
              </a:rPr>
              <a:t>until the concentration of the system is uniform throughout. </a:t>
            </a:r>
            <a:r>
              <a:rPr lang="en-US" sz="3200" b="1" dirty="0">
                <a:latin typeface="Times New Roman" panose="02020603050405020304" pitchFamily="18" charset="0"/>
                <a:cs typeface="Times New Roman" panose="02020603050405020304" pitchFamily="18" charset="0"/>
              </a:rPr>
              <a:t>Diffusion is a direct result of Brownian </a:t>
            </a:r>
            <a:r>
              <a:rPr lang="en-US" sz="3200" b="1" dirty="0" smtClean="0">
                <a:latin typeface="Times New Roman" panose="02020603050405020304" pitchFamily="18" charset="0"/>
                <a:cs typeface="Times New Roman" panose="02020603050405020304" pitchFamily="18" charset="0"/>
              </a:rPr>
              <a:t>movement.</a:t>
            </a:r>
          </a:p>
          <a:p>
            <a:pPr marL="0" indent="0" algn="just">
              <a:buNone/>
            </a:pPr>
            <a:r>
              <a:rPr lang="en-US" sz="3200" dirty="0" smtClean="0">
                <a:latin typeface="Times New Roman" panose="02020603050405020304" pitchFamily="18" charset="0"/>
                <a:cs typeface="Times New Roman" panose="02020603050405020304" pitchFamily="18" charset="0"/>
              </a:rPr>
              <a:t>Radius of the colloidal particles can be obtained from its diffusion.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771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where D is the diffusion coefficient (</a:t>
            </a:r>
            <a:r>
              <a:rPr lang="en-US" sz="3200" b="1" dirty="0">
                <a:latin typeface="Times New Roman" panose="02020603050405020304" pitchFamily="18" charset="0"/>
                <a:cs typeface="Times New Roman" panose="02020603050405020304" pitchFamily="18" charset="0"/>
              </a:rPr>
              <a:t>the amount of material diffusing per unit time across a unit </a:t>
            </a:r>
            <a:r>
              <a:rPr lang="en-US" sz="3200" b="1" dirty="0" smtClean="0">
                <a:latin typeface="Times New Roman" panose="02020603050405020304" pitchFamily="18" charset="0"/>
                <a:cs typeface="Times New Roman" panose="02020603050405020304" pitchFamily="18" charset="0"/>
              </a:rPr>
              <a:t>area</a:t>
            </a:r>
            <a:r>
              <a:rPr lang="en-US" sz="3200" dirty="0" smtClean="0">
                <a:latin typeface="Times New Roman" panose="02020603050405020304" pitchFamily="18" charset="0"/>
                <a:cs typeface="Times New Roman" panose="02020603050405020304" pitchFamily="18" charset="0"/>
              </a:rPr>
              <a:t>), R </a:t>
            </a:r>
            <a:r>
              <a:rPr lang="en-US" sz="3200" dirty="0">
                <a:latin typeface="Times New Roman" panose="02020603050405020304" pitchFamily="18" charset="0"/>
                <a:cs typeface="Times New Roman" panose="02020603050405020304" pitchFamily="18" charset="0"/>
              </a:rPr>
              <a:t>is the molar gas constant, T is the absolute temperature, η is the viscosity of the solvent, r is the radius of the spherical particle, and N is Avogadro's </a:t>
            </a:r>
            <a:r>
              <a:rPr lang="en-US" sz="3200" dirty="0" smtClean="0">
                <a:latin typeface="Times New Roman" panose="02020603050405020304" pitchFamily="18" charset="0"/>
                <a:cs typeface="Times New Roman" panose="02020603050405020304" pitchFamily="18" charset="0"/>
              </a:rPr>
              <a:t>number</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496105" y="3049700"/>
            <a:ext cx="2866889" cy="1078163"/>
          </a:xfrm>
          <a:prstGeom prst="rect">
            <a:avLst/>
          </a:prstGeom>
        </p:spPr>
      </p:pic>
    </p:spTree>
    <p:extLst>
      <p:ext uri="{BB962C8B-B14F-4D97-AF65-F5344CB8AC3E}">
        <p14:creationId xmlns:p14="http://schemas.microsoft.com/office/powerpoint/2010/main" val="2204910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6389"/>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The measured diffusion coefficient can be used </a:t>
            </a:r>
            <a:r>
              <a:rPr lang="en-US" sz="3200" b="1" dirty="0">
                <a:latin typeface="Times New Roman" panose="02020603050405020304" pitchFamily="18" charset="0"/>
                <a:cs typeface="Times New Roman" panose="02020603050405020304" pitchFamily="18" charset="0"/>
              </a:rPr>
              <a:t>to obtain the molecular weight of approximately spherical </a:t>
            </a:r>
            <a:r>
              <a:rPr lang="en-US" sz="3200" b="1" dirty="0" smtClean="0">
                <a:latin typeface="Times New Roman" panose="02020603050405020304" pitchFamily="18" charset="0"/>
                <a:cs typeface="Times New Roman" panose="02020603050405020304" pitchFamily="18" charset="0"/>
              </a:rPr>
              <a:t>molecules.</a:t>
            </a:r>
          </a:p>
          <a:p>
            <a:pPr marL="0" indent="0" algn="just">
              <a:buNone/>
            </a:pPr>
            <a:r>
              <a:rPr lang="en-US" sz="3200" dirty="0">
                <a:latin typeface="Times New Roman" panose="02020603050405020304" pitchFamily="18" charset="0"/>
                <a:cs typeface="Times New Roman" panose="02020603050405020304" pitchFamily="18" charset="0"/>
              </a:rPr>
              <a:t>where M is molecular weight and [v with bar above] is the </a:t>
            </a:r>
            <a:r>
              <a:rPr lang="en-US" sz="3200" b="1" dirty="0">
                <a:latin typeface="Times New Roman" panose="02020603050405020304" pitchFamily="18" charset="0"/>
                <a:cs typeface="Times New Roman" panose="02020603050405020304" pitchFamily="18" charset="0"/>
              </a:rPr>
              <a:t>partial specific volume (approximately equal to the volume </a:t>
            </a:r>
            <a:r>
              <a:rPr lang="en-US" sz="3200" b="1" dirty="0" smtClean="0">
                <a:latin typeface="Times New Roman" panose="02020603050405020304" pitchFamily="18" charset="0"/>
                <a:cs typeface="Times New Roman" panose="02020603050405020304" pitchFamily="18" charset="0"/>
              </a:rPr>
              <a:t>in Cm</a:t>
            </a:r>
            <a:r>
              <a:rPr lang="en-US" sz="3200" b="1" baseline="30000" dirty="0" smtClean="0">
                <a:latin typeface="Times New Roman" panose="02020603050405020304" pitchFamily="18" charset="0"/>
                <a:cs typeface="Times New Roman" panose="02020603050405020304" pitchFamily="18" charset="0"/>
              </a:rPr>
              <a:t>3</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of 1 g of the solute</a:t>
            </a:r>
            <a:r>
              <a:rPr lang="en-US" sz="3200" dirty="0">
                <a:latin typeface="Times New Roman" panose="02020603050405020304" pitchFamily="18" charset="0"/>
                <a:cs typeface="Times New Roman" panose="02020603050405020304" pitchFamily="18" charset="0"/>
              </a:rPr>
              <a:t>, as obtained from density </a:t>
            </a:r>
            <a:r>
              <a:rPr lang="en-US" sz="3200" dirty="0" smtClean="0">
                <a:latin typeface="Times New Roman" panose="02020603050405020304" pitchFamily="18" charset="0"/>
                <a:cs typeface="Times New Roman" panose="02020603050405020304" pitchFamily="18" charset="0"/>
              </a:rPr>
              <a:t>measurements</a:t>
            </a: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077414" y="3897358"/>
            <a:ext cx="2828380" cy="1014276"/>
          </a:xfrm>
          <a:prstGeom prst="rect">
            <a:avLst/>
          </a:prstGeom>
        </p:spPr>
      </p:pic>
    </p:spTree>
    <p:extLst>
      <p:ext uri="{BB962C8B-B14F-4D97-AF65-F5344CB8AC3E}">
        <p14:creationId xmlns:p14="http://schemas.microsoft.com/office/powerpoint/2010/main" val="3887373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lnSpcReduction="10000"/>
          </a:bodyPr>
          <a:lstStyle/>
          <a:p>
            <a:pPr marL="0" indent="0" algn="just">
              <a:buNone/>
            </a:pPr>
            <a:r>
              <a:rPr lang="en-US" sz="3200" b="1" dirty="0">
                <a:latin typeface="Times New Roman" panose="02020603050405020304" pitchFamily="18" charset="0"/>
                <a:cs typeface="Times New Roman" panose="02020603050405020304" pitchFamily="18" charset="0"/>
              </a:rPr>
              <a:t>Osmotic </a:t>
            </a:r>
            <a:r>
              <a:rPr lang="en-US" sz="3200" b="1" dirty="0" smtClean="0">
                <a:latin typeface="Times New Roman" panose="02020603050405020304" pitchFamily="18" charset="0"/>
                <a:cs typeface="Times New Roman" panose="02020603050405020304" pitchFamily="18" charset="0"/>
              </a:rPr>
              <a:t>Pressure</a:t>
            </a:r>
          </a:p>
          <a:p>
            <a:pPr marL="0" indent="0" algn="just">
              <a:buNone/>
            </a:pPr>
            <a:r>
              <a:rPr lang="en-US" sz="1800" dirty="0" smtClean="0"/>
              <a:t>The pressure </a:t>
            </a:r>
            <a:r>
              <a:rPr lang="en-US" sz="1800" dirty="0"/>
              <a:t>that would have to be applied to a pure solvent to prevent it from passing into a given solution by osmosis, often used to express the concentration of the solution.</a:t>
            </a:r>
            <a:endParaRPr lang="en-US" sz="18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osmotic pressure, π, of a dilute colloidal solution is described by the </a:t>
            </a:r>
            <a:r>
              <a:rPr lang="en-US" sz="3200" dirty="0" err="1">
                <a:latin typeface="Times New Roman" panose="02020603050405020304" pitchFamily="18" charset="0"/>
                <a:cs typeface="Times New Roman" panose="02020603050405020304" pitchFamily="18" charset="0"/>
              </a:rPr>
              <a:t>van't</a:t>
            </a:r>
            <a:r>
              <a:rPr lang="en-US" sz="3200" dirty="0">
                <a:latin typeface="Times New Roman" panose="02020603050405020304" pitchFamily="18" charset="0"/>
                <a:cs typeface="Times New Roman" panose="02020603050405020304" pitchFamily="18" charset="0"/>
              </a:rPr>
              <a:t> Hoff equation: </a:t>
            </a:r>
          </a:p>
          <a:p>
            <a:pPr marL="0" indent="0" algn="just">
              <a:buNone/>
            </a:pPr>
            <a:r>
              <a:rPr lang="en-US" sz="3200" dirty="0">
                <a:latin typeface="Times New Roman" panose="02020603050405020304" pitchFamily="18" charset="0"/>
                <a:cs typeface="Times New Roman" panose="02020603050405020304" pitchFamily="18" charset="0"/>
              </a:rPr>
              <a:t> π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cRT</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where c is molar concentration of solute.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This </a:t>
            </a:r>
            <a:r>
              <a:rPr lang="en-US" sz="3200" dirty="0">
                <a:latin typeface="Times New Roman" panose="02020603050405020304" pitchFamily="18" charset="0"/>
                <a:cs typeface="Times New Roman" panose="02020603050405020304" pitchFamily="18" charset="0"/>
              </a:rPr>
              <a:t>equation can be used to calculate the molecular weight of a colloid in a dilute solution.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Replacing </a:t>
            </a:r>
            <a:r>
              <a:rPr lang="en-US" sz="3200" dirty="0">
                <a:latin typeface="Times New Roman" panose="02020603050405020304" pitchFamily="18" charset="0"/>
                <a:cs typeface="Times New Roman" panose="02020603050405020304" pitchFamily="18" charset="0"/>
              </a:rPr>
              <a:t>c with cg/M in </a:t>
            </a:r>
            <a:r>
              <a:rPr lang="en-US" sz="3200" dirty="0" smtClean="0">
                <a:latin typeface="Times New Roman" panose="02020603050405020304" pitchFamily="18" charset="0"/>
                <a:cs typeface="Times New Roman" panose="02020603050405020304" pitchFamily="18" charset="0"/>
              </a:rPr>
              <a:t>above equation, </a:t>
            </a:r>
            <a:r>
              <a:rPr lang="en-US" sz="3200" dirty="0">
                <a:latin typeface="Times New Roman" panose="02020603050405020304" pitchFamily="18" charset="0"/>
                <a:cs typeface="Times New Roman" panose="02020603050405020304" pitchFamily="18" charset="0"/>
              </a:rPr>
              <a:t>in which cg is the grams of solute per liter of </a:t>
            </a:r>
            <a:r>
              <a:rPr lang="en-US" sz="3200" dirty="0" smtClean="0">
                <a:latin typeface="Times New Roman" panose="02020603050405020304" pitchFamily="18" charset="0"/>
                <a:cs typeface="Times New Roman" panose="02020603050405020304" pitchFamily="18" charset="0"/>
              </a:rPr>
              <a:t>solution (mole) </a:t>
            </a:r>
            <a:r>
              <a:rPr lang="en-US" sz="3200" dirty="0">
                <a:latin typeface="Times New Roman" panose="02020603050405020304" pitchFamily="18" charset="0"/>
                <a:cs typeface="Times New Roman" panose="02020603050405020304" pitchFamily="18" charset="0"/>
              </a:rPr>
              <a:t>and M is the molecular weight, we </a:t>
            </a:r>
            <a:r>
              <a:rPr lang="en-US" sz="3200" dirty="0" smtClean="0">
                <a:latin typeface="Times New Roman" panose="02020603050405020304" pitchFamily="18" charset="0"/>
                <a:cs typeface="Times New Roman" panose="02020603050405020304" pitchFamily="18" charset="0"/>
              </a:rPr>
              <a:t>obtain.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870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880654" y="699769"/>
            <a:ext cx="2985952" cy="1481727"/>
          </a:xfrm>
          <a:prstGeom prst="rect">
            <a:avLst/>
          </a:prstGeom>
        </p:spPr>
      </p:pic>
    </p:spTree>
    <p:extLst>
      <p:ext uri="{BB962C8B-B14F-4D97-AF65-F5344CB8AC3E}">
        <p14:creationId xmlns:p14="http://schemas.microsoft.com/office/powerpoint/2010/main" val="360038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lnSpcReduction="10000"/>
          </a:bodyPr>
          <a:lstStyle/>
          <a:p>
            <a:pPr marL="0" indent="0" algn="just">
              <a:buNone/>
            </a:pPr>
            <a:r>
              <a:rPr lang="en-US" sz="3200" b="1" dirty="0">
                <a:latin typeface="Times New Roman" panose="02020603050405020304" pitchFamily="18" charset="0"/>
                <a:cs typeface="Times New Roman" panose="02020603050405020304" pitchFamily="18" charset="0"/>
              </a:rPr>
              <a:t>Sedimentation</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velocity, v, of sedimentation of spherical particles having a density ρ in a medium of density ρ0 and a viscosity η0 is given </a:t>
            </a:r>
            <a:r>
              <a:rPr lang="en-US" sz="3200" dirty="0" smtClean="0">
                <a:latin typeface="Times New Roman" panose="02020603050405020304" pitchFamily="18" charset="0"/>
                <a:cs typeface="Times New Roman" panose="02020603050405020304" pitchFamily="18" charset="0"/>
              </a:rPr>
              <a:t>by Stokes's </a:t>
            </a:r>
            <a:r>
              <a:rPr lang="en-US" sz="3200" dirty="0">
                <a:latin typeface="Times New Roman" panose="02020603050405020304" pitchFamily="18" charset="0"/>
                <a:cs typeface="Times New Roman" panose="02020603050405020304" pitchFamily="18" charset="0"/>
              </a:rPr>
              <a:t>law: </a:t>
            </a:r>
            <a:endParaRPr lang="en-US" sz="3200" dirty="0" smtClean="0">
              <a:latin typeface="Times New Roman" panose="02020603050405020304" pitchFamily="18" charset="0"/>
              <a:cs typeface="Times New Roman" panose="02020603050405020304" pitchFamily="18" charset="0"/>
            </a:endParaRPr>
          </a:p>
          <a:p>
            <a:pPr marL="0" indent="0" algn="just">
              <a:buNone/>
            </a:pPr>
            <a:endParaRPr lang="en-US" sz="3200" dirty="0" smtClean="0">
              <a:latin typeface="Times New Roman" panose="02020603050405020304" pitchFamily="18" charset="0"/>
              <a:cs typeface="Times New Roman" panose="02020603050405020304" pitchFamily="18" charset="0"/>
            </a:endParaRPr>
          </a:p>
          <a:p>
            <a:pPr marL="0" indent="0" algn="just">
              <a:buNone/>
            </a:pP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where </a:t>
            </a:r>
            <a:r>
              <a:rPr lang="en-US" sz="3200" dirty="0">
                <a:latin typeface="Times New Roman" panose="02020603050405020304" pitchFamily="18" charset="0"/>
                <a:cs typeface="Times New Roman" panose="02020603050405020304" pitchFamily="18" charset="0"/>
              </a:rPr>
              <a:t>g is the acceleration due to gravity.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If </a:t>
            </a:r>
            <a:r>
              <a:rPr lang="en-US" sz="3200" dirty="0">
                <a:latin typeface="Times New Roman" panose="02020603050405020304" pitchFamily="18" charset="0"/>
                <a:cs typeface="Times New Roman" panose="02020603050405020304" pitchFamily="18" charset="0"/>
              </a:rPr>
              <a:t>the particles are subjected only to the force of gravity, then </a:t>
            </a:r>
            <a:r>
              <a:rPr lang="en-US" sz="3200" b="1" dirty="0">
                <a:latin typeface="Times New Roman" panose="02020603050405020304" pitchFamily="18" charset="0"/>
                <a:cs typeface="Times New Roman" panose="02020603050405020304" pitchFamily="18" charset="0"/>
              </a:rPr>
              <a:t>the lower size limit of particles obeying Stokes's equation is about 0.5 µm</a:t>
            </a:r>
            <a:r>
              <a:rPr lang="en-US" sz="3200" dirty="0">
                <a:latin typeface="Times New Roman" panose="02020603050405020304" pitchFamily="18" charset="0"/>
                <a:cs typeface="Times New Roman" panose="02020603050405020304" pitchFamily="18" charset="0"/>
              </a:rPr>
              <a:t>. This is because Brownian movement becomes significant and tends to offset sedimentation due to gravity and promotes mixing instead. </a:t>
            </a:r>
            <a:endParaRPr lang="en-US" sz="3200"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838200" y="2434318"/>
            <a:ext cx="2198779" cy="753019"/>
          </a:xfrm>
          <a:prstGeom prst="rect">
            <a:avLst/>
          </a:prstGeom>
        </p:spPr>
      </p:pic>
    </p:spTree>
    <p:extLst>
      <p:ext uri="{BB962C8B-B14F-4D97-AF65-F5344CB8AC3E}">
        <p14:creationId xmlns:p14="http://schemas.microsoft.com/office/powerpoint/2010/main" val="2637173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Consequently, a stronger force must be applied to bring about the sedimentation of colloidal particles in a quantitative and measurable manner.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This </a:t>
            </a:r>
            <a:r>
              <a:rPr lang="en-US" sz="3200" dirty="0">
                <a:latin typeface="Times New Roman" panose="02020603050405020304" pitchFamily="18" charset="0"/>
                <a:cs typeface="Times New Roman" panose="02020603050405020304" pitchFamily="18" charset="0"/>
              </a:rPr>
              <a:t>is accomplished by use of the ultracentrifuge, developed by Svedberg in 1925</a:t>
            </a:r>
            <a:r>
              <a:rPr lang="en-US" sz="3200"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which can produce a force one million times that of </a:t>
            </a:r>
            <a:r>
              <a:rPr lang="en-US" sz="3200" b="1" dirty="0" smtClean="0">
                <a:latin typeface="Times New Roman" panose="02020603050405020304" pitchFamily="18" charset="0"/>
                <a:cs typeface="Times New Roman" panose="02020603050405020304" pitchFamily="18" charset="0"/>
              </a:rPr>
              <a:t>gravity.</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32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6388"/>
            <a:ext cx="10515600" cy="5654449"/>
          </a:xfrm>
        </p:spPr>
        <p:txBody>
          <a:bodyPr>
            <a:normAutofit/>
          </a:bodyPr>
          <a:lstStyle/>
          <a:p>
            <a:pPr marL="0" indent="0" algn="just">
              <a:buNone/>
            </a:pPr>
            <a:r>
              <a:rPr lang="en-US" b="1" dirty="0" smtClean="0">
                <a:latin typeface="Times New Roman" panose="02020603050405020304" pitchFamily="18" charset="0"/>
                <a:cs typeface="Times New Roman" panose="02020603050405020304" pitchFamily="18" charset="0"/>
              </a:rPr>
              <a:t>Classification </a:t>
            </a:r>
          </a:p>
          <a:p>
            <a:pPr marL="0" indent="0" algn="just">
              <a:buNone/>
            </a:pPr>
            <a:r>
              <a:rPr lang="en-US" b="1" dirty="0" smtClean="0">
                <a:latin typeface="Times New Roman" panose="02020603050405020304" pitchFamily="18" charset="0"/>
                <a:cs typeface="Times New Roman" panose="02020603050405020304" pitchFamily="18" charset="0"/>
              </a:rPr>
              <a:t>Based on physical states of dispersed and continuous phases </a:t>
            </a:r>
          </a:p>
          <a:p>
            <a:pPr marL="0" indent="0" algn="just">
              <a:buNone/>
            </a:pPr>
            <a:endParaRPr lang="en-US" sz="32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40526" y="1515291"/>
            <a:ext cx="10413273" cy="5159829"/>
          </a:xfrm>
          <a:prstGeom prst="rect">
            <a:avLst/>
          </a:prstGeom>
        </p:spPr>
      </p:pic>
    </p:spTree>
    <p:extLst>
      <p:ext uri="{BB962C8B-B14F-4D97-AF65-F5344CB8AC3E}">
        <p14:creationId xmlns:p14="http://schemas.microsoft.com/office/powerpoint/2010/main" val="2477128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Viscosity</a:t>
            </a:r>
            <a:r>
              <a:rPr lang="en-US" sz="3200" dirty="0">
                <a:latin typeface="Times New Roman" panose="02020603050405020304" pitchFamily="18" charset="0"/>
                <a:cs typeface="Times New Roman" panose="02020603050405020304" pitchFamily="18" charset="0"/>
              </a:rPr>
              <a:t> </a:t>
            </a:r>
          </a:p>
          <a:p>
            <a:pPr marL="0" indent="0" algn="just">
              <a:buNone/>
            </a:pPr>
            <a:r>
              <a:rPr lang="en-US" sz="3200" dirty="0" smtClean="0">
                <a:latin typeface="Times New Roman" panose="02020603050405020304" pitchFamily="18" charset="0"/>
                <a:cs typeface="Times New Roman" panose="02020603050405020304" pitchFamily="18" charset="0"/>
              </a:rPr>
              <a:t>Viscosity </a:t>
            </a:r>
            <a:r>
              <a:rPr lang="en-US" sz="3200" dirty="0">
                <a:latin typeface="Times New Roman" panose="02020603050405020304" pitchFamily="18" charset="0"/>
                <a:cs typeface="Times New Roman" panose="02020603050405020304" pitchFamily="18" charset="0"/>
              </a:rPr>
              <a:t>is an expression of </a:t>
            </a:r>
            <a:r>
              <a:rPr lang="en-US" sz="3200" b="1" dirty="0">
                <a:latin typeface="Times New Roman" panose="02020603050405020304" pitchFamily="18" charset="0"/>
                <a:cs typeface="Times New Roman" panose="02020603050405020304" pitchFamily="18" charset="0"/>
              </a:rPr>
              <a:t>the resistance to flow of a system under an applied stress</a:t>
            </a:r>
            <a:r>
              <a:rPr lang="en-US" sz="3200" dirty="0">
                <a:latin typeface="Times New Roman" panose="02020603050405020304" pitchFamily="18" charset="0"/>
                <a:cs typeface="Times New Roman" panose="02020603050405020304" pitchFamily="18" charset="0"/>
              </a:rPr>
              <a:t>. The more viscous a liquid is, the greater is the applied force required to make it flow at a particular rate.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The viscosity of dilute </a:t>
            </a:r>
            <a:r>
              <a:rPr lang="en-US" sz="3200" dirty="0">
                <a:latin typeface="Times New Roman" panose="02020603050405020304" pitchFamily="18" charset="0"/>
                <a:cs typeface="Times New Roman" panose="02020603050405020304" pitchFamily="18" charset="0"/>
              </a:rPr>
              <a:t>colloidal dispersions of spherical </a:t>
            </a:r>
            <a:r>
              <a:rPr lang="en-US" sz="3200" dirty="0" smtClean="0">
                <a:latin typeface="Times New Roman" panose="02020603050405020304" pitchFamily="18" charset="0"/>
                <a:cs typeface="Times New Roman" panose="02020603050405020304" pitchFamily="18" charset="0"/>
              </a:rPr>
              <a:t>particles</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is determined by</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46760" y="4433207"/>
            <a:ext cx="2701834" cy="831124"/>
          </a:xfrm>
          <a:prstGeom prst="rect">
            <a:avLst/>
          </a:prstGeom>
        </p:spPr>
      </p:pic>
    </p:spTree>
    <p:extLst>
      <p:ext uri="{BB962C8B-B14F-4D97-AF65-F5344CB8AC3E}">
        <p14:creationId xmlns:p14="http://schemas.microsoft.com/office/powerpoint/2010/main" val="2911436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 η0 is the viscosity of the dispersion medium and η is the viscosity of the dispersion when the </a:t>
            </a:r>
            <a:r>
              <a:rPr lang="en-US" sz="3200" b="1" dirty="0">
                <a:latin typeface="Times New Roman" panose="02020603050405020304" pitchFamily="18" charset="0"/>
                <a:cs typeface="Times New Roman" panose="02020603050405020304" pitchFamily="18" charset="0"/>
              </a:rPr>
              <a:t>volume fraction of colloidal particles </a:t>
            </a:r>
            <a:r>
              <a:rPr lang="en-US" sz="3200" dirty="0">
                <a:latin typeface="Times New Roman" panose="02020603050405020304" pitchFamily="18" charset="0"/>
                <a:cs typeface="Times New Roman" panose="02020603050405020304" pitchFamily="18" charset="0"/>
              </a:rPr>
              <a:t>present is φ.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volume fraction is defined as </a:t>
            </a:r>
            <a:r>
              <a:rPr lang="en-US" sz="3200" b="1" dirty="0">
                <a:latin typeface="Times New Roman" panose="02020603050405020304" pitchFamily="18" charset="0"/>
                <a:cs typeface="Times New Roman" panose="02020603050405020304" pitchFamily="18" charset="0"/>
              </a:rPr>
              <a:t>the volume of the particles divided by the total volume of the dispersion</a:t>
            </a:r>
            <a:r>
              <a:rPr lang="en-US" sz="3200" dirty="0">
                <a:latin typeface="Times New Roman" panose="02020603050405020304" pitchFamily="18" charset="0"/>
                <a:cs typeface="Times New Roman" panose="02020603050405020304" pitchFamily="18" charset="0"/>
              </a:rPr>
              <a:t>; it is therefore equivalent to a concentration term. Both η0 and η can be determined using a capillary viscometer. </a:t>
            </a:r>
          </a:p>
        </p:txBody>
      </p:sp>
    </p:spTree>
    <p:extLst>
      <p:ext uri="{BB962C8B-B14F-4D97-AF65-F5344CB8AC3E}">
        <p14:creationId xmlns:p14="http://schemas.microsoft.com/office/powerpoint/2010/main" val="1121191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7829"/>
            <a:ext cx="10515600" cy="5589134"/>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Most lyophobic dispersions have viscosities only slightly greater than that of the liquid vehicle.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By </a:t>
            </a:r>
            <a:r>
              <a:rPr lang="en-US" sz="3200" dirty="0">
                <a:latin typeface="Times New Roman" panose="02020603050405020304" pitchFamily="18" charset="0"/>
                <a:cs typeface="Times New Roman" panose="02020603050405020304" pitchFamily="18" charset="0"/>
              </a:rPr>
              <a:t>contrast, the apparent viscosities of lyophilic dispersions, especially of polymer solutions, are several </a:t>
            </a:r>
            <a:r>
              <a:rPr lang="en-US" sz="3200" dirty="0" smtClean="0">
                <a:latin typeface="Times New Roman" panose="02020603050405020304" pitchFamily="18" charset="0"/>
                <a:cs typeface="Times New Roman" panose="02020603050405020304" pitchFamily="18" charset="0"/>
              </a:rPr>
              <a:t>time </a:t>
            </a:r>
            <a:r>
              <a:rPr lang="en-US" sz="3200" dirty="0">
                <a:latin typeface="Times New Roman" panose="02020603050405020304" pitchFamily="18" charset="0"/>
                <a:cs typeface="Times New Roman" panose="02020603050405020304" pitchFamily="18" charset="0"/>
              </a:rPr>
              <a:t>greater than the viscosity of the solvent or vehicle even at concentrations of only a few percent solids. Lyophilic dispersions are also generally much more pseudoplastic or shear-thinning than lyophobic dispersions.</a:t>
            </a:r>
          </a:p>
        </p:txBody>
      </p:sp>
    </p:spTree>
    <p:extLst>
      <p:ext uri="{BB962C8B-B14F-4D97-AF65-F5344CB8AC3E}">
        <p14:creationId xmlns:p14="http://schemas.microsoft.com/office/powerpoint/2010/main" val="4007997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Several viscosity coefficients can be defined with respect to this equation. These include relative viscosity (</a:t>
            </a:r>
            <a:r>
              <a:rPr lang="en-US" sz="3200" dirty="0" err="1">
                <a:latin typeface="Times New Roman" panose="02020603050405020304" pitchFamily="18" charset="0"/>
                <a:cs typeface="Times New Roman" panose="02020603050405020304" pitchFamily="18" charset="0"/>
              </a:rPr>
              <a:t>ηrel</a:t>
            </a:r>
            <a:r>
              <a:rPr lang="en-US" sz="3200" dirty="0">
                <a:latin typeface="Times New Roman" panose="02020603050405020304" pitchFamily="18" charset="0"/>
                <a:cs typeface="Times New Roman" panose="02020603050405020304" pitchFamily="18" charset="0"/>
              </a:rPr>
              <a:t>), specific viscosity(</a:t>
            </a:r>
            <a:r>
              <a:rPr lang="en-US" sz="3200" dirty="0" err="1">
                <a:latin typeface="Times New Roman" panose="02020603050405020304" pitchFamily="18" charset="0"/>
                <a:cs typeface="Times New Roman" panose="02020603050405020304" pitchFamily="18" charset="0"/>
              </a:rPr>
              <a:t>ηsp</a:t>
            </a:r>
            <a:r>
              <a:rPr lang="en-US" sz="3200" dirty="0">
                <a:latin typeface="Times New Roman" panose="02020603050405020304" pitchFamily="18" charset="0"/>
                <a:cs typeface="Times New Roman" panose="02020603050405020304" pitchFamily="18" charset="0"/>
              </a:rPr>
              <a:t>), and intrinsic viscosity (η). </a:t>
            </a:r>
            <a:endParaRPr lang="en-US" sz="3200" dirty="0" smtClean="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Relative viscosity</a:t>
            </a:r>
            <a:r>
              <a:rPr lang="en-US" sz="3200" dirty="0" smtClean="0">
                <a:latin typeface="Times New Roman" panose="02020603050405020304" pitchFamily="18" charset="0"/>
                <a:cs typeface="Times New Roman" panose="02020603050405020304" pitchFamily="18" charset="0"/>
              </a:rPr>
              <a:t>: the ratio of the viscosity of a solution to the viscosity of the solvent used</a:t>
            </a:r>
          </a:p>
          <a:p>
            <a:pPr marL="0" indent="0" algn="just">
              <a:buNone/>
            </a:pPr>
            <a:r>
              <a:rPr lang="en-US" sz="3200" b="1" dirty="0" smtClean="0">
                <a:latin typeface="Times New Roman" panose="02020603050405020304" pitchFamily="18" charset="0"/>
                <a:cs typeface="Times New Roman" panose="02020603050405020304" pitchFamily="18" charset="0"/>
              </a:rPr>
              <a:t>Specific viscosity</a:t>
            </a:r>
            <a:r>
              <a:rPr lang="en-US" sz="3200" dirty="0" smtClean="0">
                <a:latin typeface="Times New Roman" panose="02020603050405020304" pitchFamily="18" charset="0"/>
                <a:cs typeface="Times New Roman" panose="02020603050405020304" pitchFamily="18" charset="0"/>
              </a:rPr>
              <a:t>: the ratio of viscosity of the solution to the viscosity of water at a given temperature</a:t>
            </a:r>
          </a:p>
          <a:p>
            <a:pPr marL="0" indent="0" algn="just">
              <a:buNone/>
            </a:pPr>
            <a:r>
              <a:rPr lang="en-US" sz="3200" b="1" dirty="0" smtClean="0">
                <a:latin typeface="Times New Roman" panose="02020603050405020304" pitchFamily="18" charset="0"/>
                <a:cs typeface="Times New Roman" panose="02020603050405020304" pitchFamily="18" charset="0"/>
              </a:rPr>
              <a:t>Intrinsic viscosity</a:t>
            </a:r>
            <a:r>
              <a:rPr lang="en-US" sz="3200" dirty="0" smtClean="0">
                <a:latin typeface="Times New Roman" panose="02020603050405020304" pitchFamily="18" charset="0"/>
                <a:cs typeface="Times New Roman" panose="02020603050405020304" pitchFamily="18" charset="0"/>
              </a:rPr>
              <a:t>: it is a measure of the solute contribution to the viscosity of a solution</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1566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smtClean="0">
                <a:latin typeface="Times New Roman" panose="02020603050405020304" pitchFamily="18" charset="0"/>
                <a:cs typeface="Times New Roman" panose="02020603050405020304" pitchFamily="18" charset="0"/>
              </a:rPr>
              <a:t>Intrinsic viscosity is used to determine the molecular weight of a colloidal polymer</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smtClean="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where K and a are constants characteristic of the particular polymer–solvent system</a:t>
            </a:r>
            <a:endParaRPr lang="en-US" sz="3200" dirty="0" smtClean="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03279" y="1963237"/>
            <a:ext cx="1775052" cy="492579"/>
          </a:xfrm>
          <a:prstGeom prst="rect">
            <a:avLst/>
          </a:prstGeom>
        </p:spPr>
      </p:pic>
    </p:spTree>
    <p:extLst>
      <p:ext uri="{BB962C8B-B14F-4D97-AF65-F5344CB8AC3E}">
        <p14:creationId xmlns:p14="http://schemas.microsoft.com/office/powerpoint/2010/main" val="7599338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693637"/>
          </a:xfrm>
        </p:spPr>
        <p:txBody>
          <a:bodyPr>
            <a:normAutofit lnSpcReduction="10000"/>
          </a:bodyPr>
          <a:lstStyle/>
          <a:p>
            <a:pPr marL="0" indent="0">
              <a:buNone/>
            </a:pPr>
            <a:r>
              <a:rPr lang="en-US" sz="3200" dirty="0" smtClean="0">
                <a:latin typeface="Times New Roman" panose="02020603050405020304" pitchFamily="18" charset="0"/>
                <a:cs typeface="Times New Roman" panose="02020603050405020304" pitchFamily="18" charset="0"/>
              </a:rPr>
              <a:t>K is the interaction constant</a:t>
            </a:r>
          </a:p>
          <a:p>
            <a:pPr marL="0" indent="0">
              <a:buNone/>
            </a:pPr>
            <a:r>
              <a:rPr lang="en-US" sz="3200" dirty="0" smtClean="0">
                <a:latin typeface="Times New Roman" panose="02020603050405020304" pitchFamily="18" charset="0"/>
                <a:cs typeface="Times New Roman" panose="02020603050405020304" pitchFamily="18" charset="0"/>
              </a:rPr>
              <a:t>a indicates stiffness of the polymer chain</a:t>
            </a:r>
          </a:p>
          <a:p>
            <a:pPr marL="0" indent="0">
              <a:buNone/>
            </a:pPr>
            <a:r>
              <a:rPr lang="en-US" sz="3200" b="1" dirty="0" smtClean="0">
                <a:latin typeface="Times New Roman" panose="02020603050405020304" pitchFamily="18" charset="0"/>
                <a:cs typeface="Times New Roman" panose="02020603050405020304" pitchFamily="18" charset="0"/>
              </a:rPr>
              <a:t>For DP</a:t>
            </a:r>
            <a:endParaRPr lang="en-US" sz="3200" b="1" dirty="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a=2; if polymer molecules are rigid rods</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a=0; if polymer are hard spheres</a:t>
            </a:r>
          </a:p>
          <a:p>
            <a:pPr marL="0" indent="0">
              <a:buNone/>
            </a:pPr>
            <a:r>
              <a:rPr lang="en-US" sz="3200" dirty="0" smtClean="0">
                <a:latin typeface="Times New Roman" panose="02020603050405020304" pitchFamily="18" charset="0"/>
                <a:cs typeface="Times New Roman" panose="02020603050405020304" pitchFamily="18" charset="0"/>
              </a:rPr>
              <a:t>a=1; if polymer are semi coil</a:t>
            </a:r>
          </a:p>
          <a:p>
            <a:pPr marL="0" indent="0">
              <a:buNone/>
            </a:pPr>
            <a:r>
              <a:rPr lang="en-US" sz="3200" b="1" dirty="0" smtClean="0">
                <a:latin typeface="Times New Roman" panose="02020603050405020304" pitchFamily="18" charset="0"/>
                <a:cs typeface="Times New Roman" panose="02020603050405020304" pitchFamily="18" charset="0"/>
              </a:rPr>
              <a:t>For DM</a:t>
            </a:r>
          </a:p>
          <a:p>
            <a:pPr marL="0" indent="0">
              <a:buNone/>
            </a:pPr>
            <a:r>
              <a:rPr lang="en-US" sz="3200" dirty="0" smtClean="0">
                <a:latin typeface="Times New Roman" panose="02020603050405020304" pitchFamily="18" charset="0"/>
                <a:cs typeface="Times New Roman" panose="02020603050405020304" pitchFamily="18" charset="0"/>
              </a:rPr>
              <a:t>For </a:t>
            </a:r>
            <a:r>
              <a:rPr lang="en-US" sz="3200" dirty="0" err="1" smtClean="0">
                <a:latin typeface="Times New Roman" panose="02020603050405020304" pitchFamily="18" charset="0"/>
                <a:cs typeface="Times New Roman" panose="02020603050405020304" pitchFamily="18" charset="0"/>
              </a:rPr>
              <a:t>flory</a:t>
            </a:r>
            <a:r>
              <a:rPr lang="en-US" sz="3200" dirty="0" smtClean="0">
                <a:latin typeface="Times New Roman" panose="02020603050405020304" pitchFamily="18" charset="0"/>
                <a:cs typeface="Times New Roman" panose="02020603050405020304" pitchFamily="18" charset="0"/>
              </a:rPr>
              <a:t> theta solvent a=o (solvents which neither contract nor extends the coil of a polymer chain)</a:t>
            </a:r>
          </a:p>
          <a:p>
            <a:pPr marL="0" indent="0">
              <a:buNone/>
            </a:pPr>
            <a:r>
              <a:rPr lang="en-US" sz="3200" dirty="0" smtClean="0">
                <a:latin typeface="Times New Roman" panose="02020603050405020304" pitchFamily="18" charset="0"/>
                <a:cs typeface="Times New Roman" panose="02020603050405020304" pitchFamily="18" charset="0"/>
              </a:rPr>
              <a:t>For a good solvent a=0.8 (solvent which expands the polymer chain)</a:t>
            </a: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43231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shapes of particles </a:t>
            </a:r>
            <a:r>
              <a:rPr lang="en-US" sz="3200" dirty="0">
                <a:latin typeface="Times New Roman" panose="02020603050405020304" pitchFamily="18" charset="0"/>
                <a:cs typeface="Times New Roman" panose="02020603050405020304" pitchFamily="18" charset="0"/>
              </a:rPr>
              <a:t>of the disperse phase affect the viscosity of colloidal dispersions.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Spherocolloids </a:t>
            </a:r>
            <a:r>
              <a:rPr lang="en-US" sz="3200" dirty="0">
                <a:latin typeface="Times New Roman" panose="02020603050405020304" pitchFamily="18" charset="0"/>
                <a:cs typeface="Times New Roman" panose="02020603050405020304" pitchFamily="18" charset="0"/>
              </a:rPr>
              <a:t>form dispersions of relatively low viscosity, whereas systems containing </a:t>
            </a:r>
            <a:r>
              <a:rPr lang="en-US" sz="3200" b="1" dirty="0">
                <a:latin typeface="Times New Roman" panose="02020603050405020304" pitchFamily="18" charset="0"/>
                <a:cs typeface="Times New Roman" panose="02020603050405020304" pitchFamily="18" charset="0"/>
              </a:rPr>
              <a:t>linear particles are more </a:t>
            </a:r>
            <a:r>
              <a:rPr lang="en-US" sz="3200" b="1" dirty="0" smtClean="0">
                <a:latin typeface="Times New Roman" panose="02020603050405020304" pitchFamily="18" charset="0"/>
                <a:cs typeface="Times New Roman" panose="02020603050405020304" pitchFamily="18" charset="0"/>
              </a:rPr>
              <a:t>viscous</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47523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Electrical properties of colloids </a:t>
            </a:r>
          </a:p>
          <a:p>
            <a:pPr marL="0" indent="0" algn="just">
              <a:buNone/>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properties of colloids that depend on, or </a:t>
            </a:r>
            <a:r>
              <a:rPr lang="en-US" sz="3200" b="1" dirty="0">
                <a:latin typeface="Times New Roman" panose="02020603050405020304" pitchFamily="18" charset="0"/>
                <a:cs typeface="Times New Roman" panose="02020603050405020304" pitchFamily="18" charset="0"/>
              </a:rPr>
              <a:t>are affected by, the presence of a charge on the surface of a </a:t>
            </a:r>
            <a:r>
              <a:rPr lang="en-US" sz="3200" b="1" dirty="0" smtClean="0">
                <a:latin typeface="Times New Roman" panose="02020603050405020304" pitchFamily="18" charset="0"/>
                <a:cs typeface="Times New Roman" panose="02020603050405020304" pitchFamily="18" charset="0"/>
              </a:rPr>
              <a:t>particle</a:t>
            </a:r>
            <a:r>
              <a:rPr lang="en-US" sz="3200" dirty="0" smtClean="0">
                <a:latin typeface="Times New Roman" panose="02020603050405020304" pitchFamily="18" charset="0"/>
                <a:cs typeface="Times New Roman" panose="02020603050405020304" pitchFamily="18" charset="0"/>
              </a:rPr>
              <a:t>.</a:t>
            </a:r>
          </a:p>
          <a:p>
            <a:pPr marL="0" indent="0" algn="just">
              <a:buNone/>
            </a:pPr>
            <a:r>
              <a:rPr lang="en-US" sz="3200" dirty="0">
                <a:latin typeface="Times New Roman" panose="02020603050405020304" pitchFamily="18" charset="0"/>
                <a:cs typeface="Times New Roman" panose="02020603050405020304" pitchFamily="18" charset="0"/>
              </a:rPr>
              <a:t>Particles dispersed in liquid media may become charged mainly in one of two ways.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1. The </a:t>
            </a:r>
            <a:r>
              <a:rPr lang="en-US" sz="3200" dirty="0">
                <a:latin typeface="Times New Roman" panose="02020603050405020304" pitchFamily="18" charset="0"/>
                <a:cs typeface="Times New Roman" panose="02020603050405020304" pitchFamily="18" charset="0"/>
              </a:rPr>
              <a:t>first involves the </a:t>
            </a:r>
            <a:r>
              <a:rPr lang="en-US" sz="3200" b="1" dirty="0">
                <a:latin typeface="Times New Roman" panose="02020603050405020304" pitchFamily="18" charset="0"/>
                <a:cs typeface="Times New Roman" panose="02020603050405020304" pitchFamily="18" charset="0"/>
              </a:rPr>
              <a:t>selective adsorption of a particular ionic species present in solution</a:t>
            </a:r>
            <a:r>
              <a:rPr lang="en-US" sz="3200" dirty="0">
                <a:latin typeface="Times New Roman" panose="02020603050405020304" pitchFamily="18" charset="0"/>
                <a:cs typeface="Times New Roman" panose="02020603050405020304" pitchFamily="18" charset="0"/>
              </a:rPr>
              <a:t>. This may be an ion added to the solution or, in the case of pure water, it may be the </a:t>
            </a:r>
            <a:r>
              <a:rPr lang="en-US" sz="3200" b="1" dirty="0">
                <a:latin typeface="Times New Roman" panose="02020603050405020304" pitchFamily="18" charset="0"/>
                <a:cs typeface="Times New Roman" panose="02020603050405020304" pitchFamily="18" charset="0"/>
              </a:rPr>
              <a:t>hydronium or hydroxyl ion. </a:t>
            </a:r>
          </a:p>
        </p:txBody>
      </p:sp>
    </p:spTree>
    <p:extLst>
      <p:ext uri="{BB962C8B-B14F-4D97-AF65-F5344CB8AC3E}">
        <p14:creationId xmlns:p14="http://schemas.microsoft.com/office/powerpoint/2010/main" val="3953240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The majority of particles </a:t>
            </a:r>
            <a:r>
              <a:rPr lang="en-US" sz="3200" dirty="0" smtClean="0">
                <a:latin typeface="Times New Roman" panose="02020603050405020304" pitchFamily="18" charset="0"/>
                <a:cs typeface="Times New Roman" panose="02020603050405020304" pitchFamily="18" charset="0"/>
              </a:rPr>
              <a:t>dispersed </a:t>
            </a:r>
            <a:r>
              <a:rPr lang="en-US" sz="3200" dirty="0">
                <a:latin typeface="Times New Roman" panose="02020603050405020304" pitchFamily="18" charset="0"/>
                <a:cs typeface="Times New Roman" panose="02020603050405020304" pitchFamily="18" charset="0"/>
              </a:rPr>
              <a:t>in water acquire a negative charge </a:t>
            </a:r>
            <a:r>
              <a:rPr lang="en-US" sz="3200" b="1" dirty="0">
                <a:latin typeface="Times New Roman" panose="02020603050405020304" pitchFamily="18" charset="0"/>
                <a:cs typeface="Times New Roman" panose="02020603050405020304" pitchFamily="18" charset="0"/>
              </a:rPr>
              <a:t>due to preferential adsorption of the hydroxyl ion. </a:t>
            </a: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2. Second</a:t>
            </a:r>
            <a:r>
              <a:rPr lang="en-US" sz="3200" dirty="0">
                <a:latin typeface="Times New Roman" panose="02020603050405020304" pitchFamily="18" charset="0"/>
                <a:cs typeface="Times New Roman" panose="02020603050405020304" pitchFamily="18" charset="0"/>
              </a:rPr>
              <a:t>, charges on particles arise </a:t>
            </a:r>
            <a:r>
              <a:rPr lang="en-US" sz="3200" b="1" dirty="0">
                <a:latin typeface="Times New Roman" panose="02020603050405020304" pitchFamily="18" charset="0"/>
                <a:cs typeface="Times New Roman" panose="02020603050405020304" pitchFamily="18" charset="0"/>
              </a:rPr>
              <a:t>from ionization of groups (such as COOH) </a:t>
            </a:r>
            <a:r>
              <a:rPr lang="en-US" sz="3200" dirty="0">
                <a:latin typeface="Times New Roman" panose="02020603050405020304" pitchFamily="18" charset="0"/>
                <a:cs typeface="Times New Roman" panose="02020603050405020304" pitchFamily="18" charset="0"/>
              </a:rPr>
              <a:t>that may be situated at the surface of the particle. In these cases, the charge is a function of </a:t>
            </a:r>
            <a:r>
              <a:rPr lang="en-US" sz="3200" dirty="0" err="1">
                <a:latin typeface="Times New Roman" panose="02020603050405020304" pitchFamily="18" charset="0"/>
                <a:cs typeface="Times New Roman" panose="02020603050405020304" pitchFamily="18" charset="0"/>
              </a:rPr>
              <a:t>pK</a:t>
            </a:r>
            <a:r>
              <a:rPr lang="en-US" sz="3200" dirty="0">
                <a:latin typeface="Times New Roman" panose="02020603050405020304" pitchFamily="18" charset="0"/>
                <a:cs typeface="Times New Roman" panose="02020603050405020304" pitchFamily="18" charset="0"/>
              </a:rPr>
              <a:t> and pH.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3. A </a:t>
            </a:r>
            <a:r>
              <a:rPr lang="en-US" sz="3200" b="1" dirty="0">
                <a:latin typeface="Times New Roman" panose="02020603050405020304" pitchFamily="18" charset="0"/>
                <a:cs typeface="Times New Roman" panose="02020603050405020304" pitchFamily="18" charset="0"/>
              </a:rPr>
              <a:t>third</a:t>
            </a:r>
            <a:r>
              <a:rPr lang="en-US" sz="3200" dirty="0">
                <a:latin typeface="Times New Roman" panose="02020603050405020304" pitchFamily="18" charset="0"/>
                <a:cs typeface="Times New Roman" panose="02020603050405020304" pitchFamily="18" charset="0"/>
              </a:rPr>
              <a:t>, less common origin for the charge on a particle surface is thought to arise when there is a </a:t>
            </a:r>
            <a:r>
              <a:rPr lang="en-US" sz="3200" b="1" dirty="0">
                <a:latin typeface="Times New Roman" panose="02020603050405020304" pitchFamily="18" charset="0"/>
                <a:cs typeface="Times New Roman" panose="02020603050405020304" pitchFamily="18" charset="0"/>
              </a:rPr>
              <a:t>difference in dielectric constant</a:t>
            </a:r>
            <a:r>
              <a:rPr lang="en-US" sz="3200" dirty="0">
                <a:latin typeface="Times New Roman" panose="02020603050405020304" pitchFamily="18" charset="0"/>
                <a:cs typeface="Times New Roman" panose="02020603050405020304" pitchFamily="18" charset="0"/>
              </a:rPr>
              <a:t> between the particle and its dispersion </a:t>
            </a:r>
            <a:r>
              <a:rPr lang="en-US" sz="3200" dirty="0" smtClean="0">
                <a:latin typeface="Times New Roman" panose="02020603050405020304" pitchFamily="18" charset="0"/>
                <a:cs typeface="Times New Roman" panose="02020603050405020304" pitchFamily="18" charset="0"/>
              </a:rPr>
              <a:t>medium.</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8826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The electric double layer </a:t>
            </a:r>
          </a:p>
          <a:p>
            <a:pPr marL="0" indent="0" algn="just">
              <a:buNone/>
            </a:pPr>
            <a:r>
              <a:rPr lang="en-US" sz="3200" dirty="0" smtClean="0">
                <a:latin typeface="Times New Roman" panose="02020603050405020304" pitchFamily="18" charset="0"/>
                <a:cs typeface="Times New Roman" panose="02020603050405020304" pitchFamily="18" charset="0"/>
              </a:rPr>
              <a:t>Consider </a:t>
            </a:r>
            <a:r>
              <a:rPr lang="en-US" sz="3200" dirty="0">
                <a:latin typeface="Times New Roman" panose="02020603050405020304" pitchFamily="18" charset="0"/>
                <a:cs typeface="Times New Roman" panose="02020603050405020304" pitchFamily="18" charset="0"/>
              </a:rPr>
              <a:t>a solid surface in contact </a:t>
            </a:r>
            <a:r>
              <a:rPr lang="en-US" sz="3200" b="1" dirty="0">
                <a:latin typeface="Times New Roman" panose="02020603050405020304" pitchFamily="18" charset="0"/>
                <a:cs typeface="Times New Roman" panose="02020603050405020304" pitchFamily="18" charset="0"/>
              </a:rPr>
              <a:t>with a polar solution containing ions, </a:t>
            </a:r>
            <a:r>
              <a:rPr lang="en-US" sz="3200" dirty="0">
                <a:latin typeface="Times New Roman" panose="02020603050405020304" pitchFamily="18" charset="0"/>
                <a:cs typeface="Times New Roman" panose="02020603050405020304" pitchFamily="18" charset="0"/>
              </a:rPr>
              <a:t>for example, an aqueous solution of an electrolyte.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Furthermore</a:t>
            </a:r>
            <a:r>
              <a:rPr lang="en-US" sz="3200" dirty="0">
                <a:latin typeface="Times New Roman" panose="02020603050405020304" pitchFamily="18" charset="0"/>
                <a:cs typeface="Times New Roman" panose="02020603050405020304" pitchFamily="18" charset="0"/>
              </a:rPr>
              <a:t>, let us suppose </a:t>
            </a:r>
            <a:r>
              <a:rPr lang="en-US" sz="3200" b="1" dirty="0">
                <a:latin typeface="Times New Roman" panose="02020603050405020304" pitchFamily="18" charset="0"/>
                <a:cs typeface="Times New Roman" panose="02020603050405020304" pitchFamily="18" charset="0"/>
              </a:rPr>
              <a:t>that some of the cations </a:t>
            </a:r>
            <a:r>
              <a:rPr lang="en-US" sz="3200" b="1" dirty="0" smtClean="0">
                <a:latin typeface="Times New Roman" panose="02020603050405020304" pitchFamily="18" charset="0"/>
                <a:cs typeface="Times New Roman" panose="02020603050405020304" pitchFamily="18" charset="0"/>
              </a:rPr>
              <a:t>are </a:t>
            </a:r>
            <a:r>
              <a:rPr lang="en-US" sz="3200" b="1" dirty="0">
                <a:latin typeface="Times New Roman" panose="02020603050405020304" pitchFamily="18" charset="0"/>
                <a:cs typeface="Times New Roman" panose="02020603050405020304" pitchFamily="18" charset="0"/>
              </a:rPr>
              <a:t>adsorbed onto the surface</a:t>
            </a:r>
            <a:r>
              <a:rPr lang="en-US" sz="3200" dirty="0">
                <a:latin typeface="Times New Roman" panose="02020603050405020304" pitchFamily="18" charset="0"/>
                <a:cs typeface="Times New Roman" panose="02020603050405020304" pitchFamily="18" charset="0"/>
              </a:rPr>
              <a:t>, giving it a </a:t>
            </a:r>
            <a:r>
              <a:rPr lang="en-US" sz="3200" b="1" dirty="0">
                <a:latin typeface="Times New Roman" panose="02020603050405020304" pitchFamily="18" charset="0"/>
                <a:cs typeface="Times New Roman" panose="02020603050405020304" pitchFamily="18" charset="0"/>
              </a:rPr>
              <a:t>positive </a:t>
            </a:r>
            <a:r>
              <a:rPr lang="en-US" sz="3200" b="1" dirty="0" smtClean="0">
                <a:latin typeface="Times New Roman" panose="02020603050405020304" pitchFamily="18" charset="0"/>
                <a:cs typeface="Times New Roman" panose="02020603050405020304" pitchFamily="18" charset="0"/>
              </a:rPr>
              <a:t>charge</a:t>
            </a:r>
            <a:r>
              <a:rPr lang="en-US" sz="3200" dirty="0" smtClean="0">
                <a:latin typeface="Times New Roman" panose="02020603050405020304" pitchFamily="18" charset="0"/>
                <a:cs typeface="Times New Roman" panose="02020603050405020304" pitchFamily="18" charset="0"/>
              </a:rPr>
              <a:t>.</a:t>
            </a:r>
          </a:p>
          <a:p>
            <a:pPr marL="0" indent="0" algn="just">
              <a:buNone/>
            </a:pPr>
            <a:r>
              <a:rPr lang="en-US" sz="3200" dirty="0" smtClean="0">
                <a:latin typeface="Times New Roman" panose="02020603050405020304" pitchFamily="18" charset="0"/>
                <a:cs typeface="Times New Roman" panose="02020603050405020304" pitchFamily="18" charset="0"/>
              </a:rPr>
              <a:t>Remaining </a:t>
            </a:r>
            <a:r>
              <a:rPr lang="en-US" sz="3200" dirty="0">
                <a:latin typeface="Times New Roman" panose="02020603050405020304" pitchFamily="18" charset="0"/>
                <a:cs typeface="Times New Roman" panose="02020603050405020304" pitchFamily="18" charset="0"/>
              </a:rPr>
              <a:t>in solution are the rest of the cations plus the total number of anions added.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These </a:t>
            </a:r>
            <a:r>
              <a:rPr lang="en-US" sz="3200" b="1" dirty="0">
                <a:latin typeface="Times New Roman" panose="02020603050405020304" pitchFamily="18" charset="0"/>
                <a:cs typeface="Times New Roman" panose="02020603050405020304" pitchFamily="18" charset="0"/>
              </a:rPr>
              <a:t>anions are attracted to the positively charged surface by electric forces </a:t>
            </a:r>
            <a:r>
              <a:rPr lang="en-US" sz="3200" dirty="0">
                <a:latin typeface="Times New Roman" panose="02020603050405020304" pitchFamily="18" charset="0"/>
                <a:cs typeface="Times New Roman" panose="02020603050405020304" pitchFamily="18" charset="0"/>
              </a:rPr>
              <a:t>that also serve to repel the approach of any further cations once the initial adsorption is complete</a:t>
            </a:r>
          </a:p>
        </p:txBody>
      </p:sp>
    </p:spTree>
    <p:extLst>
      <p:ext uri="{BB962C8B-B14F-4D97-AF65-F5344CB8AC3E}">
        <p14:creationId xmlns:p14="http://schemas.microsoft.com/office/powerpoint/2010/main" val="343592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Classification based on interaction between dispersed  phases and dispersion mediums </a:t>
            </a:r>
          </a:p>
          <a:p>
            <a:pPr marL="0" indent="0" algn="just">
              <a:buNone/>
            </a:pPr>
            <a:r>
              <a:rPr lang="en-US" sz="3200" dirty="0" smtClean="0">
                <a:latin typeface="Times New Roman" panose="02020603050405020304" pitchFamily="18" charset="0"/>
                <a:cs typeface="Times New Roman" panose="02020603050405020304" pitchFamily="18" charset="0"/>
              </a:rPr>
              <a:t>This classification is based </a:t>
            </a:r>
            <a:r>
              <a:rPr lang="en-US" sz="3200" dirty="0">
                <a:latin typeface="Times New Roman" panose="02020603050405020304" pitchFamily="18" charset="0"/>
                <a:cs typeface="Times New Roman" panose="02020603050405020304" pitchFamily="18" charset="0"/>
              </a:rPr>
              <a:t>on </a:t>
            </a: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affinity or interaction between the dispersed phase and the dispersion </a:t>
            </a:r>
            <a:r>
              <a:rPr lang="en-US" sz="3200" dirty="0" smtClean="0">
                <a:latin typeface="Times New Roman" panose="02020603050405020304" pitchFamily="18" charset="0"/>
                <a:cs typeface="Times New Roman" panose="02020603050405020304" pitchFamily="18" charset="0"/>
              </a:rPr>
              <a:t>medium.</a:t>
            </a:r>
          </a:p>
          <a:p>
            <a:pPr marL="0" indent="0" algn="just">
              <a:buNone/>
            </a:pPr>
            <a:r>
              <a:rPr lang="en-US" sz="3200" dirty="0">
                <a:latin typeface="Times New Roman" panose="02020603050405020304" pitchFamily="18" charset="0"/>
                <a:cs typeface="Times New Roman" panose="02020603050405020304" pitchFamily="18" charset="0"/>
              </a:rPr>
              <a:t>This classification refers mostly to </a:t>
            </a:r>
            <a:r>
              <a:rPr lang="en-US" sz="3200" b="1" dirty="0">
                <a:latin typeface="Times New Roman" panose="02020603050405020304" pitchFamily="18" charset="0"/>
                <a:cs typeface="Times New Roman" panose="02020603050405020304" pitchFamily="18" charset="0"/>
              </a:rPr>
              <a:t>solid-in-liquid dispersions</a:t>
            </a:r>
            <a:r>
              <a:rPr lang="en-US" sz="3200" dirty="0">
                <a:latin typeface="Times New Roman" panose="02020603050405020304" pitchFamily="18" charset="0"/>
                <a:cs typeface="Times New Roman" panose="02020603050405020304" pitchFamily="18" charset="0"/>
              </a:rPr>
              <a:t>. Colloidal dispersions are divided into the two broad categories, </a:t>
            </a:r>
            <a:r>
              <a:rPr lang="en-US" sz="3200" b="1" dirty="0">
                <a:latin typeface="Times New Roman" panose="02020603050405020304" pitchFamily="18" charset="0"/>
                <a:cs typeface="Times New Roman" panose="02020603050405020304" pitchFamily="18" charset="0"/>
              </a:rPr>
              <a:t>lyophilic and lyophobic</a:t>
            </a:r>
            <a:r>
              <a:rPr lang="en-US" sz="3200" dirty="0" smtClean="0">
                <a:latin typeface="Times New Roman" panose="02020603050405020304" pitchFamily="18" charset="0"/>
                <a:cs typeface="Times New Roman" panose="02020603050405020304" pitchFamily="18" charset="0"/>
              </a:rPr>
              <a:t>.</a:t>
            </a:r>
          </a:p>
          <a:p>
            <a:pPr marL="0" indent="0" algn="just">
              <a:buNone/>
            </a:pPr>
            <a:r>
              <a:rPr lang="en-US" sz="3200" dirty="0" smtClean="0">
                <a:latin typeface="Times New Roman" panose="02020603050405020304" pitchFamily="18" charset="0"/>
                <a:cs typeface="Times New Roman" panose="02020603050405020304" pitchFamily="18" charset="0"/>
              </a:rPr>
              <a:t>Some </a:t>
            </a:r>
            <a:r>
              <a:rPr lang="en-US" sz="3200" dirty="0">
                <a:latin typeface="Times New Roman" panose="02020603050405020304" pitchFamily="18" charset="0"/>
                <a:cs typeface="Times New Roman" panose="02020603050405020304" pitchFamily="18" charset="0"/>
              </a:rPr>
              <a:t>soluble, low-molecular-weight substances have molecules with both tendencies and associate in solution, forming a third category called </a:t>
            </a:r>
            <a:r>
              <a:rPr lang="en-US" sz="3200" b="1" dirty="0">
                <a:latin typeface="Times New Roman" panose="02020603050405020304" pitchFamily="18" charset="0"/>
                <a:cs typeface="Times New Roman" panose="02020603050405020304" pitchFamily="18" charset="0"/>
              </a:rPr>
              <a:t>association colloids</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284363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smtClean="0">
                <a:latin typeface="Times New Roman" panose="02020603050405020304" pitchFamily="18" charset="0"/>
                <a:cs typeface="Times New Roman" panose="02020603050405020304" pitchFamily="18" charset="0"/>
              </a:rPr>
              <a:t>In </a:t>
            </a:r>
            <a:r>
              <a:rPr lang="en-US" sz="3200" dirty="0">
                <a:latin typeface="Times New Roman" panose="02020603050405020304" pitchFamily="18" charset="0"/>
                <a:cs typeface="Times New Roman" panose="02020603050405020304" pitchFamily="18" charset="0"/>
              </a:rPr>
              <a:t>addition to these electric forces, </a:t>
            </a:r>
            <a:r>
              <a:rPr lang="en-US" sz="3200" b="1" dirty="0">
                <a:latin typeface="Times New Roman" panose="02020603050405020304" pitchFamily="18" charset="0"/>
                <a:cs typeface="Times New Roman" panose="02020603050405020304" pitchFamily="18" charset="0"/>
              </a:rPr>
              <a:t>thermal motion tends to produce an equal distribution of all the ions in solution</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As </a:t>
            </a:r>
            <a:r>
              <a:rPr lang="en-US" sz="3200" dirty="0">
                <a:latin typeface="Times New Roman" panose="02020603050405020304" pitchFamily="18" charset="0"/>
                <a:cs typeface="Times New Roman" panose="02020603050405020304" pitchFamily="18" charset="0"/>
              </a:rPr>
              <a:t>a result, an equilibrium situation is set up in which </a:t>
            </a:r>
            <a:r>
              <a:rPr lang="en-US" sz="3200" b="1" dirty="0">
                <a:latin typeface="Times New Roman" panose="02020603050405020304" pitchFamily="18" charset="0"/>
                <a:cs typeface="Times New Roman" panose="02020603050405020304" pitchFamily="18" charset="0"/>
              </a:rPr>
              <a:t>some of the excess anions approach the surface, whereas the remainder are distributed in decreasing amounts as one proceeds </a:t>
            </a:r>
            <a:r>
              <a:rPr lang="en-US" sz="3200" dirty="0">
                <a:latin typeface="Times New Roman" panose="02020603050405020304" pitchFamily="18" charset="0"/>
                <a:cs typeface="Times New Roman" panose="02020603050405020304" pitchFamily="18" charset="0"/>
              </a:rPr>
              <a:t>away from the charged </a:t>
            </a:r>
            <a:r>
              <a:rPr lang="en-US" sz="3200" dirty="0" smtClean="0">
                <a:latin typeface="Times New Roman" panose="02020603050405020304" pitchFamily="18" charset="0"/>
                <a:cs typeface="Times New Roman" panose="02020603050405020304" pitchFamily="18" charset="0"/>
              </a:rPr>
              <a:t>surface.</a:t>
            </a:r>
          </a:p>
        </p:txBody>
      </p:sp>
    </p:spTree>
    <p:extLst>
      <p:ext uri="{BB962C8B-B14F-4D97-AF65-F5344CB8AC3E}">
        <p14:creationId xmlns:p14="http://schemas.microsoft.com/office/powerpoint/2010/main" val="6889495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6571"/>
            <a:ext cx="10515600" cy="5824266"/>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At a particular distance from the surface, </a:t>
            </a:r>
            <a:r>
              <a:rPr lang="en-US" sz="3200" b="1" dirty="0">
                <a:latin typeface="Times New Roman" panose="02020603050405020304" pitchFamily="18" charset="0"/>
                <a:cs typeface="Times New Roman" panose="02020603050405020304" pitchFamily="18" charset="0"/>
              </a:rPr>
              <a:t>the concentrations of anions and cations are equal, that is, conditions of electric neutrality prevail. </a:t>
            </a: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It </a:t>
            </a:r>
            <a:r>
              <a:rPr lang="en-US" sz="3200" dirty="0">
                <a:latin typeface="Times New Roman" panose="02020603050405020304" pitchFamily="18" charset="0"/>
                <a:cs typeface="Times New Roman" panose="02020603050405020304" pitchFamily="18" charset="0"/>
              </a:rPr>
              <a:t>is important to remember that </a:t>
            </a:r>
            <a:r>
              <a:rPr lang="en-US" sz="3200" b="1" dirty="0">
                <a:latin typeface="Times New Roman" panose="02020603050405020304" pitchFamily="18" charset="0"/>
                <a:cs typeface="Times New Roman" panose="02020603050405020304" pitchFamily="18" charset="0"/>
              </a:rPr>
              <a:t>the system as a whole is electrically neutral</a:t>
            </a:r>
            <a:r>
              <a:rPr lang="en-US" sz="3200" dirty="0">
                <a:latin typeface="Times New Roman" panose="02020603050405020304" pitchFamily="18" charset="0"/>
                <a:cs typeface="Times New Roman" panose="02020603050405020304" pitchFamily="18" charset="0"/>
              </a:rPr>
              <a:t>, even though there are regions of unequal distribution of anions and cations.</a:t>
            </a:r>
          </a:p>
        </p:txBody>
      </p:sp>
    </p:spTree>
    <p:extLst>
      <p:ext uri="{BB962C8B-B14F-4D97-AF65-F5344CB8AC3E}">
        <p14:creationId xmlns:p14="http://schemas.microsoft.com/office/powerpoint/2010/main" val="38242420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Such a situation is shown in </a:t>
            </a:r>
            <a:r>
              <a:rPr lang="en-US" sz="3200" dirty="0" smtClean="0">
                <a:latin typeface="Times New Roman" panose="02020603050405020304" pitchFamily="18" charset="0"/>
                <a:cs typeface="Times New Roman" panose="02020603050405020304" pitchFamily="18" charset="0"/>
              </a:rPr>
              <a:t>Figure, </a:t>
            </a:r>
            <a:r>
              <a:rPr lang="en-US" sz="3200" b="1" dirty="0">
                <a:latin typeface="Times New Roman" panose="02020603050405020304" pitchFamily="18" charset="0"/>
                <a:cs typeface="Times New Roman" panose="02020603050405020304" pitchFamily="18" charset="0"/>
              </a:rPr>
              <a:t>where aa′ is the surface of the solid</a:t>
            </a:r>
            <a:r>
              <a:rPr lang="en-US" sz="3200" b="1" dirty="0" smtClean="0">
                <a:latin typeface="Times New Roman" panose="02020603050405020304" pitchFamily="18" charset="0"/>
                <a:cs typeface="Times New Roman" panose="02020603050405020304" pitchFamily="18" charset="0"/>
              </a:rPr>
              <a:t>.</a:t>
            </a:r>
          </a:p>
          <a:p>
            <a:pPr marL="0" indent="0" algn="just">
              <a:buNone/>
            </a:pPr>
            <a:r>
              <a:rPr lang="en-US" sz="3200" b="1" dirty="0" smtClean="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adsorbed ions that give the surface its positive charge are referred to as the potential-determining ions</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Immediately </a:t>
            </a:r>
            <a:r>
              <a:rPr lang="en-US" sz="3200" dirty="0">
                <a:latin typeface="Times New Roman" panose="02020603050405020304" pitchFamily="18" charset="0"/>
                <a:cs typeface="Times New Roman" panose="02020603050405020304" pitchFamily="18" charset="0"/>
              </a:rPr>
              <a:t>adjacent to this surface layer is a region of </a:t>
            </a:r>
            <a:r>
              <a:rPr lang="en-US" sz="3200" b="1" dirty="0">
                <a:latin typeface="Times New Roman" panose="02020603050405020304" pitchFamily="18" charset="0"/>
                <a:cs typeface="Times New Roman" panose="02020603050405020304" pitchFamily="18" charset="0"/>
              </a:rPr>
              <a:t>tightly bound solvent molecules</a:t>
            </a:r>
            <a:r>
              <a:rPr lang="en-US" sz="3200" dirty="0">
                <a:latin typeface="Times New Roman" panose="02020603050405020304" pitchFamily="18" charset="0"/>
                <a:cs typeface="Times New Roman" panose="02020603050405020304" pitchFamily="18" charset="0"/>
              </a:rPr>
              <a:t>, together with some negative ions, also tightly bound to the surface.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limit of this region is given by the line bb</a:t>
            </a:r>
            <a:r>
              <a:rPr lang="en-US" sz="3200" b="1"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These ions, having a charge opposite to that of the potential-determining ions, are known as </a:t>
            </a:r>
            <a:r>
              <a:rPr lang="en-US" sz="3200" b="1" dirty="0">
                <a:latin typeface="Times New Roman" panose="02020603050405020304" pitchFamily="18" charset="0"/>
                <a:cs typeface="Times New Roman" panose="02020603050405020304" pitchFamily="18" charset="0"/>
              </a:rPr>
              <a:t>counterions or </a:t>
            </a:r>
            <a:r>
              <a:rPr lang="en-US" sz="3200" b="1" dirty="0" err="1" smtClean="0">
                <a:latin typeface="Times New Roman" panose="02020603050405020304" pitchFamily="18" charset="0"/>
                <a:cs typeface="Times New Roman" panose="02020603050405020304" pitchFamily="18" charset="0"/>
              </a:rPr>
              <a:t>gegenions</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7782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966651"/>
            <a:ext cx="10515600" cy="5210312"/>
          </a:xfrm>
        </p:spPr>
        <p:txBody>
          <a:bodyPr>
            <a:normAutofit fontScale="925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just">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electric double layer at the surface of separation between two phases, showing distribution of ions. The system as a whole is electrically neutral</a:t>
            </a:r>
          </a:p>
        </p:txBody>
      </p:sp>
      <p:pic>
        <p:nvPicPr>
          <p:cNvPr id="5" name="Picture 4"/>
          <p:cNvPicPr>
            <a:picLocks noChangeAspect="1"/>
          </p:cNvPicPr>
          <p:nvPr/>
        </p:nvPicPr>
        <p:blipFill>
          <a:blip r:embed="rId2"/>
          <a:stretch>
            <a:fillRect/>
          </a:stretch>
        </p:blipFill>
        <p:spPr>
          <a:xfrm>
            <a:off x="1881051" y="640081"/>
            <a:ext cx="7903029" cy="4565332"/>
          </a:xfrm>
          <a:prstGeom prst="rect">
            <a:avLst/>
          </a:prstGeom>
        </p:spPr>
      </p:pic>
    </p:spTree>
    <p:extLst>
      <p:ext uri="{BB962C8B-B14F-4D97-AF65-F5344CB8AC3E}">
        <p14:creationId xmlns:p14="http://schemas.microsoft.com/office/powerpoint/2010/main" val="11946388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90503" y="940527"/>
            <a:ext cx="7093131" cy="4558936"/>
          </a:xfrm>
          <a:prstGeom prst="rect">
            <a:avLst/>
          </a:prstGeom>
        </p:spPr>
      </p:pic>
    </p:spTree>
    <p:extLst>
      <p:ext uri="{BB962C8B-B14F-4D97-AF65-F5344CB8AC3E}">
        <p14:creationId xmlns:p14="http://schemas.microsoft.com/office/powerpoint/2010/main" val="22389993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degree of attraction of the solvent molecules and counterions is such that if the surface is moved relative to the liquid, the shear plane is bb′ rather than aa′, the true surface</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In </a:t>
            </a:r>
            <a:r>
              <a:rPr lang="en-US" sz="3200" dirty="0">
                <a:latin typeface="Times New Roman" panose="02020603050405020304" pitchFamily="18" charset="0"/>
                <a:cs typeface="Times New Roman" panose="02020603050405020304" pitchFamily="18" charset="0"/>
              </a:rPr>
              <a:t>the region bounded by the lines bb′ and cc′, there is an excess of negative ions.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potential at bb′ is still positive </a:t>
            </a:r>
            <a:r>
              <a:rPr lang="en-US" sz="3200" dirty="0">
                <a:latin typeface="Times New Roman" panose="02020603050405020304" pitchFamily="18" charset="0"/>
                <a:cs typeface="Times New Roman" panose="02020603050405020304" pitchFamily="18" charset="0"/>
              </a:rPr>
              <a:t>because, as previously mentioned, </a:t>
            </a:r>
            <a:r>
              <a:rPr lang="en-US" sz="3200" b="1" dirty="0">
                <a:latin typeface="Times New Roman" panose="02020603050405020304" pitchFamily="18" charset="0"/>
                <a:cs typeface="Times New Roman" panose="02020603050405020304" pitchFamily="18" charset="0"/>
              </a:rPr>
              <a:t>there are fewer anions in the tightly bound layer than cations</a:t>
            </a:r>
            <a:r>
              <a:rPr lang="en-US" sz="3200" dirty="0">
                <a:latin typeface="Times New Roman" panose="02020603050405020304" pitchFamily="18" charset="0"/>
                <a:cs typeface="Times New Roman" panose="02020603050405020304" pitchFamily="18" charset="0"/>
              </a:rPr>
              <a:t> adsorbed onto the surface of the solid.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Beyond </a:t>
            </a:r>
            <a:r>
              <a:rPr lang="en-US" sz="3200" b="1" dirty="0">
                <a:latin typeface="Times New Roman" panose="02020603050405020304" pitchFamily="18" charset="0"/>
                <a:cs typeface="Times New Roman" panose="02020603050405020304" pitchFamily="18" charset="0"/>
              </a:rPr>
              <a:t>cc′, the distribution of ions </a:t>
            </a:r>
            <a:r>
              <a:rPr lang="en-US" sz="3200" dirty="0">
                <a:latin typeface="Times New Roman" panose="02020603050405020304" pitchFamily="18" charset="0"/>
                <a:cs typeface="Times New Roman" panose="02020603050405020304" pitchFamily="18" charset="0"/>
              </a:rPr>
              <a:t>is uniform and electric neutrality is </a:t>
            </a:r>
            <a:r>
              <a:rPr lang="en-US" sz="3200" dirty="0" smtClean="0">
                <a:latin typeface="Times New Roman" panose="02020603050405020304" pitchFamily="18" charset="0"/>
                <a:cs typeface="Times New Roman" panose="02020603050405020304" pitchFamily="18" charset="0"/>
              </a:rPr>
              <a:t>obtained.</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8143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Thus, the electric distribution at the interface is equivalent to a double layer of charge</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first layer (extending from aa′ to bb′) tightly bound and a second layer (from bb′ to cc′) that is more diffuse. The </a:t>
            </a:r>
            <a:r>
              <a:rPr lang="en-US" sz="3200" dirty="0" smtClean="0">
                <a:latin typeface="Times New Roman" panose="02020603050405020304" pitchFamily="18" charset="0"/>
                <a:cs typeface="Times New Roman" panose="02020603050405020304" pitchFamily="18" charset="0"/>
              </a:rPr>
              <a:t>so-called </a:t>
            </a:r>
            <a:r>
              <a:rPr lang="en-US" sz="3200" dirty="0">
                <a:latin typeface="Times New Roman" panose="02020603050405020304" pitchFamily="18" charset="0"/>
                <a:cs typeface="Times New Roman" panose="02020603050405020304" pitchFamily="18" charset="0"/>
              </a:rPr>
              <a:t>diffuse double layer therefore extends from aa′ to cc′. </a:t>
            </a:r>
          </a:p>
        </p:txBody>
      </p:sp>
      <p:pic>
        <p:nvPicPr>
          <p:cNvPr id="4" name="Picture 3"/>
          <p:cNvPicPr>
            <a:picLocks noChangeAspect="1"/>
          </p:cNvPicPr>
          <p:nvPr/>
        </p:nvPicPr>
        <p:blipFill>
          <a:blip r:embed="rId2"/>
          <a:stretch>
            <a:fillRect/>
          </a:stretch>
        </p:blipFill>
        <p:spPr>
          <a:xfrm>
            <a:off x="2272937" y="2821577"/>
            <a:ext cx="7903029" cy="3775166"/>
          </a:xfrm>
          <a:prstGeom prst="rect">
            <a:avLst/>
          </a:prstGeom>
        </p:spPr>
      </p:pic>
    </p:spTree>
    <p:extLst>
      <p:ext uri="{BB962C8B-B14F-4D97-AF65-F5344CB8AC3E}">
        <p14:creationId xmlns:p14="http://schemas.microsoft.com/office/powerpoint/2010/main" val="36077493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Two </a:t>
            </a:r>
            <a:r>
              <a:rPr lang="en-US" sz="3200" b="1" dirty="0" smtClean="0">
                <a:latin typeface="Times New Roman" panose="02020603050405020304" pitchFamily="18" charset="0"/>
                <a:cs typeface="Times New Roman" panose="02020603050405020304" pitchFamily="18" charset="0"/>
              </a:rPr>
              <a:t>situations are </a:t>
            </a:r>
            <a:r>
              <a:rPr lang="en-US" sz="3200" b="1" dirty="0">
                <a:latin typeface="Times New Roman" panose="02020603050405020304" pitchFamily="18" charset="0"/>
                <a:cs typeface="Times New Roman" panose="02020603050405020304" pitchFamily="18" charset="0"/>
              </a:rPr>
              <a:t>possible</a:t>
            </a:r>
            <a:r>
              <a:rPr lang="en-US" sz="3200" b="1" dirty="0" smtClean="0">
                <a:latin typeface="Times New Roman" panose="02020603050405020304" pitchFamily="18" charset="0"/>
                <a:cs typeface="Times New Roman" panose="02020603050405020304" pitchFamily="18" charset="0"/>
              </a:rPr>
              <a:t>:</a:t>
            </a:r>
          </a:p>
          <a:p>
            <a:pPr marL="514350" indent="-514350" algn="just">
              <a:buAutoNum type="alphaLcParenBoth"/>
            </a:pPr>
            <a:r>
              <a:rPr lang="en-US" sz="3200" dirty="0" smtClean="0">
                <a:latin typeface="Times New Roman" panose="02020603050405020304" pitchFamily="18" charset="0"/>
                <a:cs typeface="Times New Roman" panose="02020603050405020304" pitchFamily="18" charset="0"/>
              </a:rPr>
              <a:t>If </a:t>
            </a:r>
            <a:r>
              <a:rPr lang="en-US" sz="3200" dirty="0">
                <a:latin typeface="Times New Roman" panose="02020603050405020304" pitchFamily="18" charset="0"/>
                <a:cs typeface="Times New Roman" panose="02020603050405020304" pitchFamily="18" charset="0"/>
              </a:rPr>
              <a:t>the counterions in the tightly bound, solvated layer equal the positive charge on the solid surface, then electric neutrality occurs at the plane bb′ rather than cc′. </a:t>
            </a:r>
          </a:p>
          <a:p>
            <a:pPr marL="514350" indent="-514350" algn="just">
              <a:buAutoNum type="alphaLcParenBoth"/>
            </a:pPr>
            <a:r>
              <a:rPr lang="en-US" sz="3200" dirty="0" smtClean="0">
                <a:latin typeface="Times New Roman" panose="02020603050405020304" pitchFamily="18" charset="0"/>
                <a:cs typeface="Times New Roman" panose="02020603050405020304" pitchFamily="18" charset="0"/>
              </a:rPr>
              <a:t>Should </a:t>
            </a:r>
            <a:r>
              <a:rPr lang="en-US" sz="3200" dirty="0">
                <a:latin typeface="Times New Roman" panose="02020603050405020304" pitchFamily="18" charset="0"/>
                <a:cs typeface="Times New Roman" panose="02020603050405020304" pitchFamily="18" charset="0"/>
              </a:rPr>
              <a:t>the total charge of the counterions in the region aa′– bb′ exceed the charge due to the potential-determining ions, then the net charge at bb′ will be negative </a:t>
            </a:r>
            <a:r>
              <a:rPr lang="en-US" sz="3200" dirty="0" smtClean="0">
                <a:latin typeface="Times New Roman" panose="02020603050405020304" pitchFamily="18" charset="0"/>
                <a:cs typeface="Times New Roman" panose="02020603050405020304" pitchFamily="18" charset="0"/>
              </a:rPr>
              <a:t>. </a:t>
            </a:r>
          </a:p>
          <a:p>
            <a:pPr marL="0" indent="0" algn="just">
              <a:buNone/>
            </a:pPr>
            <a:r>
              <a:rPr lang="en-US" sz="3200" dirty="0" smtClean="0">
                <a:latin typeface="Times New Roman" panose="02020603050405020304" pitchFamily="18" charset="0"/>
                <a:cs typeface="Times New Roman" panose="02020603050405020304" pitchFamily="18" charset="0"/>
              </a:rPr>
              <a:t>This </a:t>
            </a:r>
            <a:r>
              <a:rPr lang="en-US" sz="3200" dirty="0">
                <a:latin typeface="Times New Roman" panose="02020603050405020304" pitchFamily="18" charset="0"/>
                <a:cs typeface="Times New Roman" panose="02020603050405020304" pitchFamily="18" charset="0"/>
              </a:rPr>
              <a:t>means that, in this instance, for electric neutrality to be obtained at cc′, an excess of positive ions must be present in the region bb′–cc′. </a:t>
            </a:r>
          </a:p>
        </p:txBody>
      </p:sp>
    </p:spTree>
    <p:extLst>
      <p:ext uri="{BB962C8B-B14F-4D97-AF65-F5344CB8AC3E}">
        <p14:creationId xmlns:p14="http://schemas.microsoft.com/office/powerpoint/2010/main" val="11423616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Nernst and Zeta potentials</a:t>
            </a:r>
            <a:r>
              <a:rPr lang="en-US" sz="3200" dirty="0" smtClean="0">
                <a:latin typeface="Times New Roman" panose="02020603050405020304" pitchFamily="18" charset="0"/>
                <a:cs typeface="Times New Roman" panose="02020603050405020304" pitchFamily="18" charset="0"/>
              </a:rPr>
              <a:t> </a:t>
            </a:r>
          </a:p>
          <a:p>
            <a:pPr marL="0" indent="0" algn="just">
              <a:buNone/>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potential at the solid surface aa′ due to the potential-determining ion is </a:t>
            </a:r>
            <a:r>
              <a:rPr lang="en-US" sz="3200" dirty="0" smtClean="0">
                <a:latin typeface="Times New Roman" panose="02020603050405020304" pitchFamily="18" charset="0"/>
                <a:cs typeface="Times New Roman" panose="02020603050405020304" pitchFamily="18" charset="0"/>
              </a:rPr>
              <a:t>the </a:t>
            </a:r>
            <a:r>
              <a:rPr lang="en-US" sz="3200" dirty="0" smtClean="0">
                <a:solidFill>
                  <a:srgbClr val="FF0000"/>
                </a:solidFill>
                <a:latin typeface="Times New Roman" panose="02020603050405020304" pitchFamily="18" charset="0"/>
                <a:cs typeface="Times New Roman" panose="02020603050405020304" pitchFamily="18" charset="0"/>
              </a:rPr>
              <a:t>electrothermodynamic</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(Nernst) potential, E,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and </a:t>
            </a:r>
            <a:r>
              <a:rPr lang="en-US" sz="3200" dirty="0">
                <a:latin typeface="Times New Roman" panose="02020603050405020304" pitchFamily="18" charset="0"/>
                <a:cs typeface="Times New Roman" panose="02020603050405020304" pitchFamily="18" charset="0"/>
              </a:rPr>
              <a:t>is defined as the difference in potential between the actual surface and the </a:t>
            </a:r>
            <a:r>
              <a:rPr lang="en-US" sz="3200" dirty="0" smtClean="0">
                <a:latin typeface="Times New Roman" panose="02020603050405020304" pitchFamily="18" charset="0"/>
                <a:cs typeface="Times New Roman" panose="02020603050405020304" pitchFamily="18" charset="0"/>
              </a:rPr>
              <a:t>electroneutral region (beyond cc) </a:t>
            </a:r>
            <a:r>
              <a:rPr lang="en-US" sz="3200" dirty="0">
                <a:latin typeface="Times New Roman" panose="02020603050405020304" pitchFamily="18" charset="0"/>
                <a:cs typeface="Times New Roman" panose="02020603050405020304" pitchFamily="18" charset="0"/>
              </a:rPr>
              <a:t>of the solution</a:t>
            </a:r>
          </a:p>
        </p:txBody>
      </p:sp>
    </p:spTree>
    <p:extLst>
      <p:ext uri="{BB962C8B-B14F-4D97-AF65-F5344CB8AC3E}">
        <p14:creationId xmlns:p14="http://schemas.microsoft.com/office/powerpoint/2010/main" val="576241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The potential located at the shear plane bb′ is known as the </a:t>
            </a:r>
            <a:r>
              <a:rPr lang="en-US" sz="3200" dirty="0">
                <a:solidFill>
                  <a:srgbClr val="FF0000"/>
                </a:solidFill>
                <a:latin typeface="Times New Roman" panose="02020603050405020304" pitchFamily="18" charset="0"/>
                <a:cs typeface="Times New Roman" panose="02020603050405020304" pitchFamily="18" charset="0"/>
              </a:rPr>
              <a:t>electrokinetic</a:t>
            </a:r>
            <a:r>
              <a:rPr lang="en-US" sz="3200" dirty="0">
                <a:latin typeface="Times New Roman" panose="02020603050405020304" pitchFamily="18" charset="0"/>
                <a:cs typeface="Times New Roman" panose="02020603050405020304" pitchFamily="18" charset="0"/>
              </a:rPr>
              <a:t>, or zeta, potential, </a:t>
            </a:r>
            <a:r>
              <a:rPr lang="en-US" sz="3200" dirty="0" smtClean="0">
                <a:latin typeface="Times New Roman" panose="02020603050405020304" pitchFamily="18" charset="0"/>
                <a:cs typeface="Times New Roman" panose="02020603050405020304" pitchFamily="18" charset="0"/>
              </a:rPr>
              <a:t>. </a:t>
            </a:r>
          </a:p>
          <a:p>
            <a:pPr marL="0" indent="0" algn="just">
              <a:buNone/>
            </a:pPr>
            <a:r>
              <a:rPr lang="en-US" sz="3200" b="1" dirty="0" smtClean="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zeta potential is defined </a:t>
            </a:r>
            <a:r>
              <a:rPr lang="en-US" sz="3200" dirty="0">
                <a:latin typeface="Times New Roman" panose="02020603050405020304" pitchFamily="18" charset="0"/>
                <a:cs typeface="Times New Roman" panose="02020603050405020304" pitchFamily="18" charset="0"/>
              </a:rPr>
              <a:t>as the difference in potential between the surface of the tightly bound layer (shear plane) and the electroneutral region of the </a:t>
            </a:r>
            <a:r>
              <a:rPr lang="en-US" sz="3200" dirty="0" smtClean="0">
                <a:latin typeface="Times New Roman" panose="02020603050405020304" pitchFamily="18" charset="0"/>
                <a:cs typeface="Times New Roman" panose="02020603050405020304" pitchFamily="18" charset="0"/>
              </a:rPr>
              <a:t>solution.</a:t>
            </a:r>
          </a:p>
          <a:p>
            <a:pPr marL="0" indent="0" algn="just">
              <a:buNone/>
            </a:pPr>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flipV="1">
            <a:off x="6096000" y="953589"/>
            <a:ext cx="342628" cy="476522"/>
          </a:xfrm>
          <a:prstGeom prst="rect">
            <a:avLst/>
          </a:prstGeom>
        </p:spPr>
      </p:pic>
    </p:spTree>
    <p:extLst>
      <p:ext uri="{BB962C8B-B14F-4D97-AF65-F5344CB8AC3E}">
        <p14:creationId xmlns:p14="http://schemas.microsoft.com/office/powerpoint/2010/main" val="3826480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Lyophilic dispersions</a:t>
            </a:r>
          </a:p>
          <a:p>
            <a:pPr marL="0" indent="0" algn="just">
              <a:buNone/>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system is said to be lyophilic (solvent-loving) if there is considerable </a:t>
            </a:r>
            <a:r>
              <a:rPr lang="en-US" sz="3200" b="1" dirty="0">
                <a:latin typeface="Times New Roman" panose="02020603050405020304" pitchFamily="18" charset="0"/>
                <a:cs typeface="Times New Roman" panose="02020603050405020304" pitchFamily="18" charset="0"/>
              </a:rPr>
              <a:t>attraction between the dispersed phase and the liquid vehicle</a:t>
            </a:r>
            <a:r>
              <a:rPr lang="en-US" sz="3200" dirty="0">
                <a:latin typeface="Times New Roman" panose="02020603050405020304" pitchFamily="18" charset="0"/>
                <a:cs typeface="Times New Roman" panose="02020603050405020304" pitchFamily="18" charset="0"/>
              </a:rPr>
              <a:t> (i.e., extensive solvation).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system is said to be </a:t>
            </a:r>
            <a:r>
              <a:rPr lang="en-US" sz="3200" b="1" dirty="0">
                <a:latin typeface="Times New Roman" panose="02020603050405020304" pitchFamily="18" charset="0"/>
                <a:cs typeface="Times New Roman" panose="02020603050405020304" pitchFamily="18" charset="0"/>
              </a:rPr>
              <a:t>hydrophilic if the dispersion medium is water</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Due </a:t>
            </a:r>
            <a:r>
              <a:rPr lang="en-US" sz="3200" dirty="0">
                <a:latin typeface="Times New Roman" panose="02020603050405020304" pitchFamily="18" charset="0"/>
                <a:cs typeface="Times New Roman" panose="02020603050405020304" pitchFamily="18" charset="0"/>
              </a:rPr>
              <a:t>to the presence of high concentrations of hydrophilic groups, solids such as </a:t>
            </a:r>
            <a:r>
              <a:rPr lang="en-US" sz="3200" b="1" dirty="0">
                <a:latin typeface="Times New Roman" panose="02020603050405020304" pitchFamily="18" charset="0"/>
                <a:cs typeface="Times New Roman" panose="02020603050405020304" pitchFamily="18" charset="0"/>
              </a:rPr>
              <a:t>bentonite, starch, gelatin, acacia, and povidone swell, disperse, or dissolve spontaneously in water </a:t>
            </a:r>
            <a:r>
              <a:rPr lang="en-US" sz="3200" dirty="0">
                <a:latin typeface="Times New Roman" panose="02020603050405020304" pitchFamily="18" charset="0"/>
                <a:cs typeface="Times New Roman" panose="02020603050405020304" pitchFamily="18" charset="0"/>
              </a:rPr>
              <a:t>to the greatest degree possible without breaking covalent </a:t>
            </a:r>
            <a:r>
              <a:rPr lang="en-US" sz="3200" dirty="0" smtClean="0">
                <a:latin typeface="Times New Roman" panose="02020603050405020304" pitchFamily="18" charset="0"/>
                <a:cs typeface="Times New Roman" panose="02020603050405020304" pitchFamily="18" charset="0"/>
              </a:rPr>
              <a:t>bonds.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59465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2697"/>
            <a:ext cx="10515600" cy="5824266"/>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The potential initially drops off rapidly, followed by a more gradual decrease as the distance from the surface increases. This is because the counterions close to the surface act as a screen that reduces the electrostatic attraction between the charged surface and those counterions further away from the surface. </a:t>
            </a:r>
          </a:p>
        </p:txBody>
      </p:sp>
    </p:spTree>
    <p:extLst>
      <p:ext uri="{BB962C8B-B14F-4D97-AF65-F5344CB8AC3E}">
        <p14:creationId xmlns:p14="http://schemas.microsoft.com/office/powerpoint/2010/main" val="1340011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The zeta potential has practical application in the stability of systems</a:t>
            </a:r>
            <a:r>
              <a:rPr lang="en-US" sz="3200" dirty="0">
                <a:latin typeface="Times New Roman" panose="02020603050405020304" pitchFamily="18" charset="0"/>
                <a:cs typeface="Times New Roman" panose="02020603050405020304" pitchFamily="18" charset="0"/>
              </a:rPr>
              <a:t> containing dispersed particles because this potential, rather than the Nernst potential, governs the degree of repulsion between adjacent, similarly charged, dispersed particles.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If </a:t>
            </a:r>
            <a:r>
              <a:rPr lang="en-US" sz="3200" dirty="0">
                <a:latin typeface="Times New Roman" panose="02020603050405020304" pitchFamily="18" charset="0"/>
                <a:cs typeface="Times New Roman" panose="02020603050405020304" pitchFamily="18" charset="0"/>
              </a:rPr>
              <a:t>the zeta potential is reduced below a certain </a:t>
            </a:r>
            <a:r>
              <a:rPr lang="en-US" sz="3200" dirty="0" smtClean="0">
                <a:latin typeface="Times New Roman" panose="02020603050405020304" pitchFamily="18" charset="0"/>
                <a:cs typeface="Times New Roman" panose="02020603050405020304" pitchFamily="18" charset="0"/>
              </a:rPr>
              <a:t>value, </a:t>
            </a:r>
            <a:r>
              <a:rPr lang="en-US" sz="3200" dirty="0">
                <a:latin typeface="Times New Roman" panose="02020603050405020304" pitchFamily="18" charset="0"/>
                <a:cs typeface="Times New Roman" panose="02020603050405020304" pitchFamily="18" charset="0"/>
              </a:rPr>
              <a:t>the attractive forces exceed the repulsive forces, and the particles come together. </a:t>
            </a:r>
            <a:r>
              <a:rPr lang="en-US" sz="3200" b="1" dirty="0">
                <a:latin typeface="Times New Roman" panose="02020603050405020304" pitchFamily="18" charset="0"/>
                <a:cs typeface="Times New Roman" panose="02020603050405020304" pitchFamily="18" charset="0"/>
              </a:rPr>
              <a:t>This phenomenon is known as </a:t>
            </a:r>
            <a:r>
              <a:rPr lang="en-US" sz="3200" b="1" dirty="0" smtClean="0">
                <a:latin typeface="Times New Roman" panose="02020603050405020304" pitchFamily="18" charset="0"/>
                <a:cs typeface="Times New Roman" panose="02020603050405020304" pitchFamily="18" charset="0"/>
              </a:rPr>
              <a:t>flocculation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4998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Electrokinetic </a:t>
            </a:r>
            <a:r>
              <a:rPr lang="en-US" sz="3200" b="1" dirty="0" smtClean="0">
                <a:latin typeface="Times New Roman" panose="02020603050405020304" pitchFamily="18" charset="0"/>
                <a:cs typeface="Times New Roman" panose="02020603050405020304" pitchFamily="18" charset="0"/>
              </a:rPr>
              <a:t>phenomena </a:t>
            </a:r>
          </a:p>
          <a:p>
            <a:pPr marL="0" indent="0" algn="just">
              <a:buNone/>
            </a:pPr>
            <a:r>
              <a:rPr lang="en-US" sz="3200" b="1" dirty="0" smtClean="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movement of a charged surface with respect to an adjacent liquid phase </a:t>
            </a:r>
            <a:r>
              <a:rPr lang="en-US" sz="3200" dirty="0">
                <a:latin typeface="Times New Roman" panose="02020603050405020304" pitchFamily="18" charset="0"/>
                <a:cs typeface="Times New Roman" panose="02020603050405020304" pitchFamily="18" charset="0"/>
              </a:rPr>
              <a:t>is the basic principle underlying four electrokinetic phenomena: electrophoresis, electroosmosis, sedimentation potential, and streaming potential</a:t>
            </a:r>
          </a:p>
        </p:txBody>
      </p:sp>
    </p:spTree>
    <p:extLst>
      <p:ext uri="{BB962C8B-B14F-4D97-AF65-F5344CB8AC3E}">
        <p14:creationId xmlns:p14="http://schemas.microsoft.com/office/powerpoint/2010/main" val="22823805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Electrophoresis</a:t>
            </a:r>
          </a:p>
          <a:p>
            <a:pPr marL="0" indent="0" algn="just">
              <a:buNone/>
            </a:pPr>
            <a:r>
              <a:rPr lang="en-US" sz="3200" dirty="0">
                <a:latin typeface="Times New Roman" panose="02020603050405020304" pitchFamily="18" charset="0"/>
                <a:cs typeface="Times New Roman" panose="02020603050405020304" pitchFamily="18" charset="0"/>
              </a:rPr>
              <a:t>Electrophoresis involves the movement of a charged particle through a liquid under the influence of an applied potential </a:t>
            </a:r>
            <a:r>
              <a:rPr lang="en-US" sz="3200" dirty="0" smtClean="0">
                <a:latin typeface="Times New Roman" panose="02020603050405020304" pitchFamily="18" charset="0"/>
                <a:cs typeface="Times New Roman" panose="02020603050405020304" pitchFamily="18" charset="0"/>
              </a:rPr>
              <a:t>difference.</a:t>
            </a:r>
          </a:p>
          <a:p>
            <a:pPr marL="0" indent="0" algn="just">
              <a:buNone/>
            </a:pPr>
            <a:r>
              <a:rPr lang="en-US" sz="3200" dirty="0">
                <a:latin typeface="Times New Roman" panose="02020603050405020304" pitchFamily="18" charset="0"/>
                <a:cs typeface="Times New Roman" panose="02020603050405020304" pitchFamily="18" charset="0"/>
              </a:rPr>
              <a:t>When </a:t>
            </a:r>
            <a:r>
              <a:rPr lang="en-US" sz="3200" dirty="0" smtClean="0">
                <a:latin typeface="Times New Roman" panose="02020603050405020304" pitchFamily="18" charset="0"/>
                <a:cs typeface="Times New Roman" panose="02020603050405020304" pitchFamily="18" charset="0"/>
              </a:rPr>
              <a:t>an electric </a:t>
            </a:r>
            <a:r>
              <a:rPr lang="en-US" sz="3200" dirty="0">
                <a:latin typeface="Times New Roman" panose="02020603050405020304" pitchFamily="18" charset="0"/>
                <a:cs typeface="Times New Roman" panose="02020603050405020304" pitchFamily="18" charset="0"/>
              </a:rPr>
              <a:t>field is applied to a dispersion, the particles move toward the electrode having a charge opposite to that on their surface. </a:t>
            </a:r>
            <a:endParaRPr 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383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The counterions located inside their hydration shell are dragged along </a:t>
            </a:r>
            <a:r>
              <a:rPr lang="en-US" sz="3200" b="1" dirty="0">
                <a:latin typeface="Times New Roman" panose="02020603050405020304" pitchFamily="18" charset="0"/>
                <a:cs typeface="Times New Roman" panose="02020603050405020304" pitchFamily="18" charset="0"/>
              </a:rPr>
              <a:t>while the counterions in the diffuse double layer outside the plane of slip, in the free or mobile solvent, move toward the other electrode.</a:t>
            </a:r>
            <a:r>
              <a:rPr lang="en-US" sz="3200" dirty="0">
                <a:latin typeface="Times New Roman" panose="02020603050405020304" pitchFamily="18" charset="0"/>
                <a:cs typeface="Times New Roman" panose="02020603050405020304" pitchFamily="18" charset="0"/>
              </a:rPr>
              <a:t> This phenomenon is called electrophoresis.</a:t>
            </a:r>
          </a:p>
          <a:p>
            <a:pPr marL="0" indent="0" algn="just">
              <a:buNone/>
            </a:pPr>
            <a:r>
              <a:rPr lang="en-US" sz="3200" dirty="0" smtClean="0">
                <a:latin typeface="Times New Roman" panose="02020603050405020304" pitchFamily="18" charset="0"/>
                <a:cs typeface="Times New Roman" panose="02020603050405020304" pitchFamily="18" charset="0"/>
              </a:rPr>
              <a:t>From </a:t>
            </a:r>
            <a:r>
              <a:rPr lang="en-US" sz="3200" dirty="0">
                <a:latin typeface="Times New Roman" panose="02020603050405020304" pitchFamily="18" charset="0"/>
                <a:cs typeface="Times New Roman" panose="02020603050405020304" pitchFamily="18" charset="0"/>
              </a:rPr>
              <a:t>knowledge of the direction and rate of migration, the </a:t>
            </a:r>
            <a:r>
              <a:rPr lang="en-US" sz="3200" b="1" dirty="0">
                <a:latin typeface="Times New Roman" panose="02020603050405020304" pitchFamily="18" charset="0"/>
                <a:cs typeface="Times New Roman" panose="02020603050405020304" pitchFamily="18" charset="0"/>
              </a:rPr>
              <a:t>sign and magnitude of the zeta potential in a colloidal system can be </a:t>
            </a:r>
            <a:r>
              <a:rPr lang="en-US" sz="3200" b="1" dirty="0" smtClean="0">
                <a:latin typeface="Times New Roman" panose="02020603050405020304" pitchFamily="18" charset="0"/>
                <a:cs typeface="Times New Roman" panose="02020603050405020304" pitchFamily="18" charset="0"/>
              </a:rPr>
              <a:t>determined.</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2739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Electroosmosis</a:t>
            </a:r>
          </a:p>
          <a:p>
            <a:pPr marL="0" indent="0" algn="just">
              <a:buNone/>
            </a:pPr>
            <a:r>
              <a:rPr lang="en-US" sz="3200" b="1" dirty="0">
                <a:latin typeface="Times New Roman" panose="02020603050405020304" pitchFamily="18" charset="0"/>
                <a:cs typeface="Times New Roman" panose="02020603050405020304" pitchFamily="18" charset="0"/>
              </a:rPr>
              <a:t>Electroosmosis is essentially opposite in principle to </a:t>
            </a:r>
            <a:r>
              <a:rPr lang="en-US" sz="3200" b="1" dirty="0" smtClean="0">
                <a:latin typeface="Times New Roman" panose="02020603050405020304" pitchFamily="18" charset="0"/>
                <a:cs typeface="Times New Roman" panose="02020603050405020304" pitchFamily="18" charset="0"/>
              </a:rPr>
              <a:t>electrophoresis.</a:t>
            </a:r>
          </a:p>
          <a:p>
            <a:pPr marL="0" indent="0" algn="just">
              <a:buNone/>
            </a:pPr>
            <a:r>
              <a:rPr lang="en-US" sz="3200" dirty="0">
                <a:latin typeface="Times New Roman" panose="02020603050405020304" pitchFamily="18" charset="0"/>
                <a:cs typeface="Times New Roman" panose="02020603050405020304" pitchFamily="18" charset="0"/>
              </a:rPr>
              <a:t>If the solid is rendered immobile (e.g., by forming a capillary or making the particles into a porous plug), however, the liquid now moves relative to the charged surface. This is electroosmosis, so called because liquid moves through a plug or a membrane across which a potential is </a:t>
            </a:r>
            <a:r>
              <a:rPr lang="en-US" sz="3200" dirty="0" smtClean="0">
                <a:latin typeface="Times New Roman" panose="02020603050405020304" pitchFamily="18" charset="0"/>
                <a:cs typeface="Times New Roman" panose="02020603050405020304" pitchFamily="18" charset="0"/>
              </a:rPr>
              <a:t>applied.</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56677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If the charged surface is immobile, as is the case with a packed bed of </a:t>
            </a:r>
            <a:r>
              <a:rPr lang="en-US" sz="3200" dirty="0" smtClean="0">
                <a:latin typeface="Times New Roman" panose="02020603050405020304" pitchFamily="18" charset="0"/>
                <a:cs typeface="Times New Roman" panose="02020603050405020304" pitchFamily="18" charset="0"/>
              </a:rPr>
              <a:t>particles, </a:t>
            </a:r>
            <a:r>
              <a:rPr lang="en-US" sz="3200" dirty="0">
                <a:latin typeface="Times New Roman" panose="02020603050405020304" pitchFamily="18" charset="0"/>
                <a:cs typeface="Times New Roman" panose="02020603050405020304" pitchFamily="18" charset="0"/>
              </a:rPr>
              <a:t>application of an </a:t>
            </a:r>
            <a:r>
              <a:rPr lang="en-US" sz="3200" b="1" dirty="0">
                <a:latin typeface="Times New Roman" panose="02020603050405020304" pitchFamily="18" charset="0"/>
                <a:cs typeface="Times New Roman" panose="02020603050405020304" pitchFamily="18" charset="0"/>
              </a:rPr>
              <a:t>electric field causes the counterions in the free water to move toward the opposite electrode, dragging solvent with them</a:t>
            </a:r>
            <a:r>
              <a:rPr lang="en-US" sz="3200" dirty="0">
                <a:latin typeface="Times New Roman" panose="02020603050405020304" pitchFamily="18" charset="0"/>
                <a:cs typeface="Times New Roman" panose="02020603050405020304" pitchFamily="18" charset="0"/>
              </a:rPr>
              <a:t>. This flow of liquid is called electro-osmosis, and the pressure produced by </a:t>
            </a:r>
            <a:r>
              <a:rPr lang="en-US" sz="3200" dirty="0" smtClean="0">
                <a:latin typeface="Times New Roman" panose="02020603050405020304" pitchFamily="18" charset="0"/>
                <a:cs typeface="Times New Roman" panose="02020603050405020304" pitchFamily="18" charset="0"/>
              </a:rPr>
              <a:t>it, </a:t>
            </a:r>
            <a:r>
              <a:rPr lang="en-US" sz="3200" dirty="0">
                <a:latin typeface="Times New Roman" panose="02020603050405020304" pitchFamily="18" charset="0"/>
                <a:cs typeface="Times New Roman" panose="02020603050405020304" pitchFamily="18" charset="0"/>
              </a:rPr>
              <a:t>is called electro-osmotic pressure</a:t>
            </a:r>
            <a:r>
              <a:rPr lang="en-US" sz="3200" dirty="0" smtClean="0">
                <a:latin typeface="Times New Roman" panose="02020603050405020304" pitchFamily="18" charset="0"/>
                <a:cs typeface="Times New Roman" panose="02020603050405020304" pitchFamily="18" charset="0"/>
              </a:rPr>
              <a:t>.</a:t>
            </a:r>
          </a:p>
          <a:p>
            <a:pPr marL="0" indent="0" algn="just">
              <a:buNone/>
            </a:pPr>
            <a:r>
              <a:rPr lang="en-US" sz="3200" dirty="0">
                <a:latin typeface="Times New Roman" panose="02020603050405020304" pitchFamily="18" charset="0"/>
                <a:cs typeface="Times New Roman" panose="02020603050405020304" pitchFamily="18" charset="0"/>
              </a:rPr>
              <a:t>Electroosmosis provides another method </a:t>
            </a:r>
            <a:r>
              <a:rPr lang="en-US" sz="3200" b="1" dirty="0">
                <a:latin typeface="Times New Roman" panose="02020603050405020304" pitchFamily="18" charset="0"/>
                <a:cs typeface="Times New Roman" panose="02020603050405020304" pitchFamily="18" charset="0"/>
              </a:rPr>
              <a:t>for obtaining the zeta potential by determining the rate of flow of liquid </a:t>
            </a:r>
            <a:r>
              <a:rPr lang="en-US" sz="3200" dirty="0">
                <a:latin typeface="Times New Roman" panose="02020603050405020304" pitchFamily="18" charset="0"/>
                <a:cs typeface="Times New Roman" panose="02020603050405020304" pitchFamily="18" charset="0"/>
              </a:rPr>
              <a:t>through the plug under standard conditions.</a:t>
            </a:r>
          </a:p>
        </p:txBody>
      </p:sp>
    </p:spTree>
    <p:extLst>
      <p:ext uri="{BB962C8B-B14F-4D97-AF65-F5344CB8AC3E}">
        <p14:creationId xmlns:p14="http://schemas.microsoft.com/office/powerpoint/2010/main" val="22967666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Streaming potential </a:t>
            </a:r>
          </a:p>
          <a:p>
            <a:pPr marL="0" indent="0" algn="just">
              <a:buNone/>
            </a:pPr>
            <a:r>
              <a:rPr lang="en-US" sz="3200" dirty="0" smtClean="0">
                <a:latin typeface="Times New Roman" panose="02020603050405020304" pitchFamily="18" charset="0"/>
                <a:cs typeface="Times New Roman" panose="02020603050405020304" pitchFamily="18" charset="0"/>
              </a:rPr>
              <a:t>This is the converse of electro-osmosis. If the electrodes in the electro-osmosis apparatus are replaced by a galvanometer in the circuit, no current will be detected when the liquid is stationary. However if the liquid is forced through the tube, the galvanometer will indicate a current. This streaming potential is due to the displacement of the charges (</a:t>
            </a:r>
            <a:r>
              <a:rPr lang="en-US" sz="3200" b="1" dirty="0">
                <a:latin typeface="Times New Roman" panose="02020603050405020304" pitchFamily="18" charset="0"/>
                <a:cs typeface="Times New Roman" panose="02020603050405020304" pitchFamily="18" charset="0"/>
              </a:rPr>
              <a:t>displacement of the counterions in the free water </a:t>
            </a:r>
            <a:r>
              <a:rPr lang="en-US" sz="3200" dirty="0" smtClean="0">
                <a:latin typeface="Times New Roman" panose="02020603050405020304" pitchFamily="18" charset="0"/>
                <a:cs typeface="Times New Roman" panose="02020603050405020304" pitchFamily="18" charset="0"/>
              </a:rPr>
              <a:t>) equilibrated in the double layer around the solid. </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All </a:t>
            </a:r>
            <a:r>
              <a:rPr lang="en-US" sz="3200" dirty="0">
                <a:latin typeface="Times New Roman" panose="02020603050405020304" pitchFamily="18" charset="0"/>
                <a:cs typeface="Times New Roman" panose="02020603050405020304" pitchFamily="18" charset="0"/>
              </a:rPr>
              <a:t>three electrokinetic phenomena measure the same zeta potential, which is the potential at the plane of slip.</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b="1" dirty="0" smtClean="0">
              <a:latin typeface="Times New Roman" panose="02020603050405020304" pitchFamily="18" charset="0"/>
              <a:cs typeface="Times New Roman" panose="02020603050405020304" pitchFamily="18" charset="0"/>
            </a:endParaRPr>
          </a:p>
          <a:p>
            <a:pPr marL="0" indent="0" algn="just">
              <a:buNone/>
            </a:pPr>
            <a:endParaRPr lang="en-US" sz="3200" b="1" dirty="0" smtClean="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1323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Sedimentation </a:t>
            </a:r>
            <a:r>
              <a:rPr lang="en-US" sz="3200" b="1" dirty="0" smtClean="0">
                <a:latin typeface="Times New Roman" panose="02020603050405020304" pitchFamily="18" charset="0"/>
                <a:cs typeface="Times New Roman" panose="02020603050405020304" pitchFamily="18" charset="0"/>
              </a:rPr>
              <a:t>potential</a:t>
            </a:r>
          </a:p>
          <a:p>
            <a:pPr marL="0" indent="0" algn="just">
              <a:buNone/>
            </a:pPr>
            <a:r>
              <a:rPr lang="en-US" sz="3200" dirty="0" smtClean="0">
                <a:latin typeface="Times New Roman" panose="02020603050405020304" pitchFamily="18" charset="0"/>
                <a:cs typeface="Times New Roman" panose="02020603050405020304" pitchFamily="18" charset="0"/>
              </a:rPr>
              <a:t>It is the </a:t>
            </a:r>
            <a:r>
              <a:rPr lang="en-US" sz="3200" dirty="0">
                <a:latin typeface="Times New Roman" panose="02020603050405020304" pitchFamily="18" charset="0"/>
                <a:cs typeface="Times New Roman" panose="02020603050405020304" pitchFamily="18" charset="0"/>
              </a:rPr>
              <a:t>reverse of electrophoresis, is the creation of a potential when particles undergo </a:t>
            </a:r>
            <a:r>
              <a:rPr lang="en-US" sz="3200" dirty="0" smtClean="0">
                <a:latin typeface="Times New Roman" panose="02020603050405020304" pitchFamily="18" charset="0"/>
                <a:cs typeface="Times New Roman" panose="02020603050405020304" pitchFamily="18" charset="0"/>
              </a:rPr>
              <a:t>sedimentation under the influence </a:t>
            </a:r>
            <a:r>
              <a:rPr lang="en-US" sz="3200" smtClean="0">
                <a:latin typeface="Times New Roman" panose="02020603050405020304" pitchFamily="18" charset="0"/>
                <a:cs typeface="Times New Roman" panose="02020603050405020304" pitchFamily="18" charset="0"/>
              </a:rPr>
              <a:t>of gravity.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84694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Stability of colloid systems</a:t>
            </a:r>
          </a:p>
          <a:p>
            <a:pPr marL="0" indent="0" algn="just">
              <a:buNone/>
            </a:pPr>
            <a:r>
              <a:rPr lang="en-US" sz="3200" dirty="0" smtClean="0">
                <a:latin typeface="Times New Roman" panose="02020603050405020304" pitchFamily="18" charset="0"/>
                <a:cs typeface="Times New Roman" panose="02020603050405020304" pitchFamily="18" charset="0"/>
              </a:rPr>
              <a:t>Colloidal particles are very much unstable due to their small size. They tend to form flocs which ultimately results in the separation of two phases.</a:t>
            </a:r>
          </a:p>
          <a:p>
            <a:pPr marL="0" indent="0" algn="just">
              <a:buNone/>
            </a:pP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This recrystallization process is spontaneous</a:t>
            </a:r>
            <a:r>
              <a:rPr lang="en-US" sz="3200" dirty="0">
                <a:latin typeface="Times New Roman" panose="02020603050405020304" pitchFamily="18" charset="0"/>
                <a:cs typeface="Times New Roman" panose="02020603050405020304" pitchFamily="18" charset="0"/>
              </a:rPr>
              <a:t>, because it decreases the specific surface area of the dispersed solid and the surface free energy of the </a:t>
            </a:r>
            <a:r>
              <a:rPr lang="en-US" sz="3200" dirty="0" smtClean="0">
                <a:latin typeface="Times New Roman" panose="02020603050405020304" pitchFamily="18" charset="0"/>
                <a:cs typeface="Times New Roman" panose="02020603050405020304" pitchFamily="18" charset="0"/>
              </a:rPr>
              <a:t>dispersion. </a:t>
            </a:r>
          </a:p>
          <a:p>
            <a:pPr marL="0" indent="0" algn="just">
              <a:buNone/>
            </a:pPr>
            <a:r>
              <a:rPr lang="en-US" sz="3200" dirty="0">
                <a:latin typeface="Times New Roman" panose="02020603050405020304" pitchFamily="18" charset="0"/>
                <a:cs typeface="Times New Roman" panose="02020603050405020304" pitchFamily="18" charset="0"/>
              </a:rPr>
              <a:t>Stabilizing factors include the </a:t>
            </a:r>
            <a:r>
              <a:rPr lang="en-US" sz="3200" b="1" dirty="0">
                <a:latin typeface="Times New Roman" panose="02020603050405020304" pitchFamily="18" charset="0"/>
                <a:cs typeface="Times New Roman" panose="02020603050405020304" pitchFamily="18" charset="0"/>
              </a:rPr>
              <a:t>presence of electrical charges </a:t>
            </a:r>
            <a:r>
              <a:rPr lang="en-US" sz="3200" dirty="0">
                <a:latin typeface="Times New Roman" panose="02020603050405020304" pitchFamily="18" charset="0"/>
                <a:cs typeface="Times New Roman" panose="02020603050405020304" pitchFamily="18" charset="0"/>
              </a:rPr>
              <a:t>at the particle surface and the </a:t>
            </a:r>
            <a:r>
              <a:rPr lang="en-US" sz="3200" b="1" dirty="0">
                <a:latin typeface="Times New Roman" panose="02020603050405020304" pitchFamily="18" charset="0"/>
                <a:cs typeface="Times New Roman" panose="02020603050405020304" pitchFamily="18" charset="0"/>
              </a:rPr>
              <a:t>presence of adsorbed macromolecules or nonionic surfactants</a:t>
            </a:r>
            <a:endParaRPr lang="en-US" sz="3200" b="1" dirty="0" smtClean="0">
              <a:latin typeface="Times New Roman" panose="02020603050405020304" pitchFamily="18" charset="0"/>
              <a:cs typeface="Times New Roman" panose="02020603050405020304" pitchFamily="18" charset="0"/>
            </a:endParaRPr>
          </a:p>
          <a:p>
            <a:pPr marL="0" indent="0" algn="just">
              <a:buNone/>
            </a:pP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3521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Hydrophilic </a:t>
            </a:r>
            <a:r>
              <a:rPr lang="en-US" sz="3200" b="1" dirty="0">
                <a:latin typeface="Times New Roman" panose="02020603050405020304" pitchFamily="18" charset="0"/>
                <a:cs typeface="Times New Roman" panose="02020603050405020304" pitchFamily="18" charset="0"/>
              </a:rPr>
              <a:t>colloids often contain ionized groups </a:t>
            </a:r>
            <a:r>
              <a:rPr lang="en-US" sz="3200" dirty="0">
                <a:latin typeface="Times New Roman" panose="02020603050405020304" pitchFamily="18" charset="0"/>
                <a:cs typeface="Times New Roman" panose="02020603050405020304" pitchFamily="18" charset="0"/>
              </a:rPr>
              <a:t>that dissociate into highly hydrated ions (e.g., carboxylate, sulfonate, and alkylammonium ions) and/or </a:t>
            </a:r>
            <a:r>
              <a:rPr lang="en-US" sz="3200" b="1" dirty="0">
                <a:latin typeface="Times New Roman" panose="02020603050405020304" pitchFamily="18" charset="0"/>
                <a:cs typeface="Times New Roman" panose="02020603050405020304" pitchFamily="18" charset="0"/>
              </a:rPr>
              <a:t>organic functional groups</a:t>
            </a:r>
            <a:r>
              <a:rPr lang="en-US" sz="3200" dirty="0">
                <a:latin typeface="Times New Roman" panose="02020603050405020304" pitchFamily="18" charset="0"/>
                <a:cs typeface="Times New Roman" panose="02020603050405020304" pitchFamily="18" charset="0"/>
              </a:rPr>
              <a:t> that bind water through hydrogen bonding (e.g., hydroxyl, carbonyl, amino, and imino groups). </a:t>
            </a:r>
          </a:p>
        </p:txBody>
      </p:sp>
    </p:spTree>
    <p:extLst>
      <p:ext uri="{BB962C8B-B14F-4D97-AF65-F5344CB8AC3E}">
        <p14:creationId xmlns:p14="http://schemas.microsoft.com/office/powerpoint/2010/main" val="13232948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The presence of positive or negative charges may result from the dissociation of the solid’s </a:t>
            </a:r>
            <a:r>
              <a:rPr lang="en-US" sz="3200" dirty="0" err="1">
                <a:latin typeface="Times New Roman" panose="02020603050405020304" pitchFamily="18" charset="0"/>
                <a:cs typeface="Times New Roman" panose="02020603050405020304" pitchFamily="18" charset="0"/>
              </a:rPr>
              <a:t>ionogenic</a:t>
            </a:r>
            <a:r>
              <a:rPr lang="en-US" sz="3200" dirty="0">
                <a:latin typeface="Times New Roman" panose="02020603050405020304" pitchFamily="18" charset="0"/>
                <a:cs typeface="Times New Roman" panose="02020603050405020304" pitchFamily="18" charset="0"/>
              </a:rPr>
              <a:t> groups or the adsorption of ions such as ionic </a:t>
            </a:r>
            <a:r>
              <a:rPr lang="en-US" sz="3200" dirty="0" smtClean="0">
                <a:latin typeface="Times New Roman" panose="02020603050405020304" pitchFamily="18" charset="0"/>
                <a:cs typeface="Times New Roman" panose="02020603050405020304" pitchFamily="18" charset="0"/>
              </a:rPr>
              <a:t>surfactants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356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A lyophobic sol is thermodynamically </a:t>
            </a:r>
            <a:r>
              <a:rPr lang="en-US" sz="3200" dirty="0">
                <a:latin typeface="Times New Roman" panose="02020603050405020304" pitchFamily="18" charset="0"/>
                <a:cs typeface="Times New Roman" panose="02020603050405020304" pitchFamily="18" charset="0"/>
              </a:rPr>
              <a:t>unstable. The particles in such sols are stabilized only by </a:t>
            </a:r>
            <a:r>
              <a:rPr lang="en-US" sz="3200" b="1" dirty="0">
                <a:latin typeface="Times New Roman" panose="02020603050405020304" pitchFamily="18" charset="0"/>
                <a:cs typeface="Times New Roman" panose="02020603050405020304" pitchFamily="18" charset="0"/>
              </a:rPr>
              <a:t>the presence of electric charges on their surfaces</a:t>
            </a:r>
            <a:r>
              <a:rPr lang="en-US" sz="3200" dirty="0">
                <a:latin typeface="Times New Roman" panose="02020603050405020304" pitchFamily="18" charset="0"/>
                <a:cs typeface="Times New Roman" panose="02020603050405020304" pitchFamily="18" charset="0"/>
              </a:rPr>
              <a:t>. The like charges produce a repulsion that prevents coagulation of the particles. </a:t>
            </a:r>
          </a:p>
        </p:txBody>
      </p:sp>
    </p:spTree>
    <p:extLst>
      <p:ext uri="{BB962C8B-B14F-4D97-AF65-F5344CB8AC3E}">
        <p14:creationId xmlns:p14="http://schemas.microsoft.com/office/powerpoint/2010/main" val="10806068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2697"/>
            <a:ext cx="10515600" cy="5824266"/>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If the last traces of ions are removed from the system by dialysis</a:t>
            </a:r>
            <a:r>
              <a:rPr lang="en-US" sz="3200" dirty="0">
                <a:latin typeface="Times New Roman" panose="02020603050405020304" pitchFamily="18" charset="0"/>
                <a:cs typeface="Times New Roman" panose="02020603050405020304" pitchFamily="18" charset="0"/>
              </a:rPr>
              <a:t>, the particles can agglomerate and reduce the total surface area, and, owing to their increased size, they may settle rapidly from suspension.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Hence</a:t>
            </a:r>
            <a:r>
              <a:rPr lang="en-US" sz="3200" dirty="0">
                <a:latin typeface="Times New Roman" panose="02020603050405020304" pitchFamily="18" charset="0"/>
                <a:cs typeface="Times New Roman" panose="02020603050405020304" pitchFamily="18" charset="0"/>
              </a:rPr>
              <a:t>, addition of a small amount of electrolyte to a lyophobic sol tends to stabilize the system by imparting a charge to the particles.</a:t>
            </a:r>
          </a:p>
        </p:txBody>
      </p:sp>
    </p:spTree>
    <p:extLst>
      <p:ext uri="{BB962C8B-B14F-4D97-AF65-F5344CB8AC3E}">
        <p14:creationId xmlns:p14="http://schemas.microsoft.com/office/powerpoint/2010/main" val="36613247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The stability </a:t>
            </a:r>
            <a:r>
              <a:rPr lang="en-US" sz="3200" b="1" dirty="0">
                <a:latin typeface="Times New Roman" panose="02020603050405020304" pitchFamily="18" charset="0"/>
                <a:cs typeface="Times New Roman" panose="02020603050405020304" pitchFamily="18" charset="0"/>
              </a:rPr>
              <a:t>of </a:t>
            </a:r>
            <a:r>
              <a:rPr lang="en-US" sz="3200" b="1" dirty="0">
                <a:solidFill>
                  <a:srgbClr val="FF0000"/>
                </a:solidFill>
                <a:latin typeface="Times New Roman" panose="02020603050405020304" pitchFamily="18" charset="0"/>
                <a:cs typeface="Times New Roman" panose="02020603050405020304" pitchFamily="18" charset="0"/>
              </a:rPr>
              <a:t>lyophobic </a:t>
            </a:r>
            <a:r>
              <a:rPr lang="en-US" sz="3200" b="1" dirty="0" smtClean="0">
                <a:solidFill>
                  <a:srgbClr val="FF0000"/>
                </a:solidFill>
                <a:latin typeface="Times New Roman" panose="02020603050405020304" pitchFamily="18" charset="0"/>
                <a:cs typeface="Times New Roman" panose="02020603050405020304" pitchFamily="18" charset="0"/>
              </a:rPr>
              <a:t>colloids </a:t>
            </a:r>
            <a:r>
              <a:rPr lang="en-US" sz="3200" b="1" dirty="0" smtClean="0">
                <a:latin typeface="Times New Roman" panose="02020603050405020304" pitchFamily="18" charset="0"/>
                <a:cs typeface="Times New Roman" panose="02020603050405020304" pitchFamily="18" charset="0"/>
              </a:rPr>
              <a:t>can be best explained by DLVO theory.</a:t>
            </a:r>
          </a:p>
          <a:p>
            <a:pPr marL="0" indent="0" algn="just">
              <a:buNone/>
            </a:pPr>
            <a:r>
              <a:rPr lang="en-US" sz="3200" dirty="0" smtClean="0">
                <a:latin typeface="Times New Roman" panose="02020603050405020304" pitchFamily="18" charset="0"/>
                <a:cs typeface="Times New Roman" panose="02020603050405020304" pitchFamily="18" charset="0"/>
              </a:rPr>
              <a:t>This theory was independently proposed (1940s) </a:t>
            </a:r>
            <a:r>
              <a:rPr lang="en-US" sz="3200" dirty="0">
                <a:latin typeface="Times New Roman" panose="02020603050405020304" pitchFamily="18" charset="0"/>
                <a:cs typeface="Times New Roman" panose="02020603050405020304" pitchFamily="18" charset="0"/>
              </a:rPr>
              <a:t>by </a:t>
            </a:r>
            <a:r>
              <a:rPr lang="en-US" sz="3200" dirty="0" smtClean="0">
                <a:latin typeface="Times New Roman" panose="02020603050405020304" pitchFamily="18" charset="0"/>
                <a:cs typeface="Times New Roman" panose="02020603050405020304" pitchFamily="18" charset="0"/>
              </a:rPr>
              <a:t>Russian   </a:t>
            </a:r>
            <a:r>
              <a:rPr lang="en-US" sz="3200" dirty="0">
                <a:latin typeface="Times New Roman" panose="02020603050405020304" pitchFamily="18" charset="0"/>
                <a:cs typeface="Times New Roman" panose="02020603050405020304" pitchFamily="18" charset="0"/>
              </a:rPr>
              <a:t>Derjaguin and </a:t>
            </a:r>
            <a:r>
              <a:rPr lang="en-US" sz="3200" dirty="0" smtClean="0">
                <a:latin typeface="Times New Roman" panose="02020603050405020304" pitchFamily="18" charset="0"/>
                <a:cs typeface="Times New Roman" panose="02020603050405020304" pitchFamily="18" charset="0"/>
              </a:rPr>
              <a:t>Landau and Dutch scientists Verwey </a:t>
            </a:r>
            <a:r>
              <a:rPr lang="en-US" sz="3200" dirty="0">
                <a:latin typeface="Times New Roman" panose="02020603050405020304" pitchFamily="18" charset="0"/>
                <a:cs typeface="Times New Roman" panose="02020603050405020304" pitchFamily="18" charset="0"/>
              </a:rPr>
              <a:t>and </a:t>
            </a:r>
            <a:r>
              <a:rPr lang="en-US" sz="3200" dirty="0" smtClean="0">
                <a:latin typeface="Times New Roman" panose="02020603050405020304" pitchFamily="18" charset="0"/>
                <a:cs typeface="Times New Roman" panose="02020603050405020304" pitchFamily="18" charset="0"/>
              </a:rPr>
              <a:t>Overbeek.</a:t>
            </a:r>
          </a:p>
          <a:p>
            <a:pPr marL="0" indent="0" algn="just">
              <a:buNone/>
            </a:pPr>
            <a:r>
              <a:rPr lang="en-US" sz="3200" dirty="0">
                <a:latin typeface="Times New Roman" panose="02020603050405020304" pitchFamily="18" charset="0"/>
                <a:cs typeface="Times New Roman" panose="02020603050405020304" pitchFamily="18" charset="0"/>
              </a:rPr>
              <a:t>According to this approach</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 forces on colloidal particles in a dispersion are due to </a:t>
            </a:r>
            <a:r>
              <a:rPr lang="en-US" sz="3200" b="1" dirty="0">
                <a:latin typeface="Times New Roman" panose="02020603050405020304" pitchFamily="18" charset="0"/>
                <a:cs typeface="Times New Roman" panose="02020603050405020304" pitchFamily="18" charset="0"/>
              </a:rPr>
              <a:t>electrostatic repulsion </a:t>
            </a:r>
            <a:r>
              <a:rPr lang="en-US" sz="3200" dirty="0">
                <a:latin typeface="Times New Roman" panose="02020603050405020304" pitchFamily="18" charset="0"/>
                <a:cs typeface="Times New Roman" panose="02020603050405020304" pitchFamily="18" charset="0"/>
              </a:rPr>
              <a:t>and </a:t>
            </a:r>
            <a:r>
              <a:rPr lang="en-US" sz="3200" b="1" dirty="0">
                <a:latin typeface="Times New Roman" panose="02020603050405020304" pitchFamily="18" charset="0"/>
                <a:cs typeface="Times New Roman" panose="02020603050405020304" pitchFamily="18" charset="0"/>
              </a:rPr>
              <a:t>London-type van der Waals </a:t>
            </a:r>
            <a:r>
              <a:rPr lang="en-US" sz="3200" b="1" dirty="0" smtClean="0">
                <a:latin typeface="Times New Roman" panose="02020603050405020304" pitchFamily="18" charset="0"/>
                <a:cs typeface="Times New Roman" panose="02020603050405020304" pitchFamily="18" charset="0"/>
              </a:rPr>
              <a:t>attraction</a:t>
            </a:r>
            <a:r>
              <a:rPr lang="en-US" sz="3200" dirty="0" smtClean="0">
                <a:latin typeface="Times New Roman" panose="02020603050405020304" pitchFamily="18" charset="0"/>
                <a:cs typeface="Times New Roman" panose="02020603050405020304" pitchFamily="18" charset="0"/>
              </a:rPr>
              <a:t>.</a:t>
            </a:r>
          </a:p>
          <a:p>
            <a:pPr marL="0" indent="0" algn="just">
              <a:buNone/>
            </a:pPr>
            <a:r>
              <a:rPr lang="en-US" sz="3200" dirty="0">
                <a:latin typeface="Times New Roman" panose="02020603050405020304" pitchFamily="18" charset="0"/>
                <a:cs typeface="Times New Roman" panose="02020603050405020304" pitchFamily="18" charset="0"/>
              </a:rPr>
              <a:t>These forces result in potential energies of repulsion, VR, and attraction, VA, between particles and that these parameters are additive. </a:t>
            </a:r>
          </a:p>
        </p:txBody>
      </p:sp>
    </p:spTree>
    <p:extLst>
      <p:ext uri="{BB962C8B-B14F-4D97-AF65-F5344CB8AC3E}">
        <p14:creationId xmlns:p14="http://schemas.microsoft.com/office/powerpoint/2010/main" val="32237948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Therefore, </a:t>
            </a:r>
            <a:r>
              <a:rPr lang="en-US" sz="3200" b="1" dirty="0">
                <a:latin typeface="Times New Roman" panose="02020603050405020304" pitchFamily="18" charset="0"/>
                <a:cs typeface="Times New Roman" panose="02020603050405020304" pitchFamily="18" charset="0"/>
              </a:rPr>
              <a:t>the total potential energy of interaction </a:t>
            </a:r>
            <a:r>
              <a:rPr lang="en-US" sz="3200" dirty="0">
                <a:latin typeface="Times New Roman" panose="02020603050405020304" pitchFamily="18" charset="0"/>
                <a:cs typeface="Times New Roman" panose="02020603050405020304" pitchFamily="18" charset="0"/>
              </a:rPr>
              <a:t>VT </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is given </a:t>
            </a:r>
            <a:r>
              <a:rPr lang="en-US" sz="3200" dirty="0" smtClean="0">
                <a:latin typeface="Times New Roman" panose="02020603050405020304" pitchFamily="18" charset="0"/>
                <a:cs typeface="Times New Roman" panose="02020603050405020304" pitchFamily="18" charset="0"/>
              </a:rPr>
              <a:t>by</a:t>
            </a:r>
          </a:p>
          <a:p>
            <a:pPr marL="0" indent="0" algn="just">
              <a:buNone/>
            </a:pP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V</a:t>
            </a:r>
            <a:r>
              <a:rPr lang="en-US" sz="3200" baseline="-25000" dirty="0" smtClean="0">
                <a:latin typeface="Times New Roman" panose="02020603050405020304" pitchFamily="18" charset="0"/>
                <a:cs typeface="Times New Roman" panose="02020603050405020304" pitchFamily="18" charset="0"/>
              </a:rPr>
              <a:t>T</a:t>
            </a:r>
            <a:r>
              <a:rPr lang="en-US" sz="3200" dirty="0" smtClean="0">
                <a:latin typeface="Times New Roman" panose="02020603050405020304" pitchFamily="18" charset="0"/>
                <a:cs typeface="Times New Roman" panose="02020603050405020304" pitchFamily="18" charset="0"/>
              </a:rPr>
              <a:t>=V</a:t>
            </a:r>
            <a:r>
              <a:rPr lang="en-US" sz="3200" baseline="-25000" dirty="0" smtClean="0">
                <a:latin typeface="Times New Roman" panose="02020603050405020304" pitchFamily="18" charset="0"/>
                <a:cs typeface="Times New Roman" panose="02020603050405020304" pitchFamily="18" charset="0"/>
              </a:rPr>
              <a:t>A</a:t>
            </a:r>
            <a:r>
              <a:rPr lang="en-US" sz="3200" dirty="0" smtClean="0">
                <a:latin typeface="Times New Roman" panose="02020603050405020304" pitchFamily="18" charset="0"/>
                <a:cs typeface="Times New Roman" panose="02020603050405020304" pitchFamily="18" charset="0"/>
              </a:rPr>
              <a:t>+V</a:t>
            </a:r>
            <a:r>
              <a:rPr lang="en-US" sz="3200" baseline="-25000" dirty="0" smtClean="0">
                <a:latin typeface="Times New Roman" panose="02020603050405020304" pitchFamily="18" charset="0"/>
                <a:cs typeface="Times New Roman" panose="02020603050405020304" pitchFamily="18" charset="0"/>
              </a:rPr>
              <a:t>R</a:t>
            </a:r>
          </a:p>
          <a:p>
            <a:pPr marL="0" indent="0" algn="just">
              <a:buNone/>
            </a:pPr>
            <a:endParaRPr lang="en-US" sz="3200" baseline="-25000" dirty="0">
              <a:latin typeface="Times New Roman" panose="02020603050405020304" pitchFamily="18" charset="0"/>
              <a:cs typeface="Times New Roman" panose="02020603050405020304" pitchFamily="18" charset="0"/>
            </a:endParaRPr>
          </a:p>
          <a:p>
            <a:pPr marL="0" indent="0" algn="just">
              <a:buNone/>
            </a:pPr>
            <a:r>
              <a:rPr lang="en-US" sz="3200" b="1" dirty="0">
                <a:latin typeface="Times New Roman" panose="02020603050405020304" pitchFamily="18" charset="0"/>
                <a:cs typeface="Times New Roman" panose="02020603050405020304" pitchFamily="18" charset="0"/>
              </a:rPr>
              <a:t>Repulsive forces between </a:t>
            </a:r>
            <a:r>
              <a:rPr lang="en-US" sz="3200" b="1" dirty="0" smtClean="0">
                <a:latin typeface="Times New Roman" panose="02020603050405020304" pitchFamily="18" charset="0"/>
                <a:cs typeface="Times New Roman" panose="02020603050405020304" pitchFamily="18" charset="0"/>
              </a:rPr>
              <a:t>particles</a:t>
            </a:r>
          </a:p>
          <a:p>
            <a:pPr marL="0" indent="0" algn="just">
              <a:buNone/>
            </a:pPr>
            <a:r>
              <a:rPr lang="en-US" sz="3200" dirty="0">
                <a:latin typeface="Times New Roman" panose="02020603050405020304" pitchFamily="18" charset="0"/>
                <a:cs typeface="Times New Roman" panose="02020603050405020304" pitchFamily="18" charset="0"/>
              </a:rPr>
              <a:t>Repulsive forces arise from the electrical charge on particles, which is due either to ionisation of surface groups or to adsorption of ions </a:t>
            </a:r>
          </a:p>
          <a:p>
            <a:pPr marL="0" indent="0" algn="jus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3928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Attractive forces between particles </a:t>
            </a: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The energy of attraction, </a:t>
            </a:r>
            <a:r>
              <a:rPr lang="en-US" sz="3200" dirty="0" smtClean="0">
                <a:latin typeface="Times New Roman" panose="02020603050405020304" pitchFamily="18" charset="0"/>
                <a:cs typeface="Times New Roman" panose="02020603050405020304" pitchFamily="18" charset="0"/>
              </a:rPr>
              <a:t>VA, </a:t>
            </a:r>
            <a:r>
              <a:rPr lang="en-US" sz="3200" dirty="0">
                <a:latin typeface="Times New Roman" panose="02020603050405020304" pitchFamily="18" charset="0"/>
                <a:cs typeface="Times New Roman" panose="02020603050405020304" pitchFamily="18" charset="0"/>
              </a:rPr>
              <a:t>arises from </a:t>
            </a:r>
            <a:r>
              <a:rPr lang="en-US" sz="3200" b="1" dirty="0">
                <a:latin typeface="Times New Roman" panose="02020603050405020304" pitchFamily="18" charset="0"/>
                <a:cs typeface="Times New Roman" panose="02020603050405020304" pitchFamily="18" charset="0"/>
              </a:rPr>
              <a:t>van der Waals universal forces of attraction</a:t>
            </a:r>
            <a:r>
              <a:rPr lang="en-US" sz="3200" dirty="0">
                <a:latin typeface="Times New Roman" panose="02020603050405020304" pitchFamily="18" charset="0"/>
                <a:cs typeface="Times New Roman" panose="02020603050405020304" pitchFamily="18" charset="0"/>
              </a:rPr>
              <a:t>, the so-called dispersion forces, the major contribution to which are the </a:t>
            </a:r>
            <a:r>
              <a:rPr lang="en-US" sz="3200" b="1" dirty="0">
                <a:latin typeface="Times New Roman" panose="02020603050405020304" pitchFamily="18" charset="0"/>
                <a:cs typeface="Times New Roman" panose="02020603050405020304" pitchFamily="18" charset="0"/>
              </a:rPr>
              <a:t>electromagnetic attractions</a:t>
            </a:r>
            <a:r>
              <a:rPr lang="en-US" sz="3200" dirty="0">
                <a:latin typeface="Times New Roman" panose="02020603050405020304" pitchFamily="18" charset="0"/>
                <a:cs typeface="Times New Roman" panose="02020603050405020304" pitchFamily="18" charset="0"/>
              </a:rPr>
              <a:t> described by London in </a:t>
            </a:r>
            <a:r>
              <a:rPr lang="en-US" sz="3200" dirty="0" smtClean="0">
                <a:latin typeface="Times New Roman" panose="02020603050405020304" pitchFamily="18" charset="0"/>
                <a:cs typeface="Times New Roman" panose="02020603050405020304" pitchFamily="18" charset="0"/>
              </a:rPr>
              <a:t>1930.</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60673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Total potential energy of interaction </a:t>
            </a: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Consideration </a:t>
            </a:r>
            <a:r>
              <a:rPr lang="en-US" sz="3200" dirty="0">
                <a:latin typeface="Times New Roman" panose="02020603050405020304" pitchFamily="18" charset="0"/>
                <a:cs typeface="Times New Roman" panose="02020603050405020304" pitchFamily="18" charset="0"/>
              </a:rPr>
              <a:t>of the curve of total potential energy of interaction V</a:t>
            </a:r>
            <a:r>
              <a:rPr lang="en-US" sz="3200" baseline="-25000" dirty="0">
                <a:latin typeface="Times New Roman" panose="02020603050405020304" pitchFamily="18" charset="0"/>
                <a:cs typeface="Times New Roman" panose="02020603050405020304" pitchFamily="18" charset="0"/>
              </a:rPr>
              <a:t>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versus distance between </a:t>
            </a:r>
            <a:r>
              <a:rPr lang="en-US" sz="3200" dirty="0" smtClean="0">
                <a:latin typeface="Times New Roman" panose="02020603050405020304" pitchFamily="18" charset="0"/>
                <a:cs typeface="Times New Roman" panose="02020603050405020304" pitchFamily="18" charset="0"/>
              </a:rPr>
              <a:t>particles H, </a:t>
            </a:r>
            <a:r>
              <a:rPr lang="en-US" sz="3200" dirty="0">
                <a:latin typeface="Times New Roman" panose="02020603050405020304" pitchFamily="18" charset="0"/>
                <a:cs typeface="Times New Roman" panose="02020603050405020304" pitchFamily="18" charset="0"/>
              </a:rPr>
              <a:t>shows that </a:t>
            </a:r>
            <a:r>
              <a:rPr lang="en-US" sz="3200" b="1" dirty="0">
                <a:latin typeface="Times New Roman" panose="02020603050405020304" pitchFamily="18" charset="0"/>
                <a:cs typeface="Times New Roman" panose="02020603050405020304" pitchFamily="18" charset="0"/>
              </a:rPr>
              <a:t>attraction predominates at small distances</a:t>
            </a:r>
            <a:r>
              <a:rPr lang="en-US" sz="3200" dirty="0">
                <a:latin typeface="Times New Roman" panose="02020603050405020304" pitchFamily="18" charset="0"/>
                <a:cs typeface="Times New Roman" panose="02020603050405020304" pitchFamily="18" charset="0"/>
              </a:rPr>
              <a:t>, hence the very deep primary minimum.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attraction at large interparticle distances that produces the </a:t>
            </a:r>
            <a:r>
              <a:rPr lang="en-US" sz="3200" b="1" dirty="0">
                <a:latin typeface="Times New Roman" panose="02020603050405020304" pitchFamily="18" charset="0"/>
                <a:cs typeface="Times New Roman" panose="02020603050405020304" pitchFamily="18" charset="0"/>
              </a:rPr>
              <a:t>secondary minimum arises because the fall-off in repulsive energy with distance is more rapid than that of attractive </a:t>
            </a:r>
            <a:r>
              <a:rPr lang="en-US" sz="3200" b="1" dirty="0" smtClean="0">
                <a:latin typeface="Times New Roman" panose="02020603050405020304" pitchFamily="18" charset="0"/>
                <a:cs typeface="Times New Roman" panose="02020603050405020304" pitchFamily="18" charset="0"/>
              </a:rPr>
              <a:t>energy.</a:t>
            </a:r>
            <a:endParaRPr lang="en-US" sz="3200" b="1" dirty="0">
              <a:latin typeface="Times New Roman" panose="02020603050405020304" pitchFamily="18" charset="0"/>
              <a:cs typeface="Times New Roman" panose="02020603050405020304" pitchFamily="18" charset="0"/>
            </a:endParaRPr>
          </a:p>
        </p:txBody>
      </p:sp>
      <p:pic>
        <p:nvPicPr>
          <p:cNvPr id="4" name="Content Placeholder 1"/>
          <p:cNvPicPr>
            <a:picLocks noChangeAspect="1"/>
          </p:cNvPicPr>
          <p:nvPr/>
        </p:nvPicPr>
        <p:blipFill>
          <a:blip r:embed="rId2"/>
          <a:stretch>
            <a:fillRect/>
          </a:stretch>
        </p:blipFill>
        <p:spPr>
          <a:xfrm>
            <a:off x="2229393" y="4454434"/>
            <a:ext cx="5856515" cy="2168435"/>
          </a:xfrm>
          <a:prstGeom prst="rect">
            <a:avLst/>
          </a:prstGeom>
        </p:spPr>
      </p:pic>
    </p:spTree>
    <p:extLst>
      <p:ext uri="{BB962C8B-B14F-4D97-AF65-F5344CB8AC3E}">
        <p14:creationId xmlns:p14="http://schemas.microsoft.com/office/powerpoint/2010/main" val="11991021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fontScale="92500" lnSpcReduction="10000"/>
          </a:bodyPr>
          <a:lstStyle/>
          <a:p>
            <a:pPr marL="0" indent="0" algn="just">
              <a:buNone/>
            </a:pPr>
            <a:r>
              <a:rPr lang="en-US" sz="3200" b="1" dirty="0" smtClean="0">
                <a:latin typeface="Times New Roman" panose="02020603050405020304" pitchFamily="18" charset="0"/>
                <a:cs typeface="Times New Roman" panose="02020603050405020304" pitchFamily="18" charset="0"/>
              </a:rPr>
              <a:t>At </a:t>
            </a:r>
            <a:r>
              <a:rPr lang="en-US" sz="3200" b="1" dirty="0">
                <a:latin typeface="Times New Roman" panose="02020603050405020304" pitchFamily="18" charset="0"/>
                <a:cs typeface="Times New Roman" panose="02020603050405020304" pitchFamily="18" charset="0"/>
              </a:rPr>
              <a:t>intermediate distances double-layer repulsion may predominate giving a primary maximum </a:t>
            </a:r>
            <a:r>
              <a:rPr lang="en-US" sz="3200" dirty="0">
                <a:latin typeface="Times New Roman" panose="02020603050405020304" pitchFamily="18" charset="0"/>
                <a:cs typeface="Times New Roman" panose="02020603050405020304" pitchFamily="18" charset="0"/>
              </a:rPr>
              <a:t>in the curve</a:t>
            </a:r>
            <a:r>
              <a:rPr lang="en-US" sz="3200" dirty="0" smtClean="0">
                <a:latin typeface="Times New Roman" panose="02020603050405020304" pitchFamily="18" charset="0"/>
                <a:cs typeface="Times New Roman" panose="02020603050405020304" pitchFamily="18" charset="0"/>
              </a:rPr>
              <a:t>.</a:t>
            </a:r>
          </a:p>
          <a:p>
            <a:pPr marL="0" indent="0" algn="just">
              <a:buNone/>
            </a:pP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If this maximum is large compared to the thermal </a:t>
            </a:r>
            <a:r>
              <a:rPr lang="en-US" sz="3200" dirty="0" smtClean="0">
                <a:latin typeface="Times New Roman" panose="02020603050405020304" pitchFamily="18" charset="0"/>
                <a:cs typeface="Times New Roman" panose="02020603050405020304" pitchFamily="18" charset="0"/>
              </a:rPr>
              <a:t>energy of </a:t>
            </a:r>
            <a:r>
              <a:rPr lang="en-US" sz="3200" dirty="0">
                <a:latin typeface="Times New Roman" panose="02020603050405020304" pitchFamily="18" charset="0"/>
                <a:cs typeface="Times New Roman" panose="02020603050405020304" pitchFamily="18" charset="0"/>
              </a:rPr>
              <a:t>the particles the colloidal system should be stable, i.e. the particles should stay </a:t>
            </a:r>
            <a:r>
              <a:rPr lang="en-US" sz="3200" dirty="0" smtClean="0">
                <a:latin typeface="Times New Roman" panose="02020603050405020304" pitchFamily="18" charset="0"/>
                <a:cs typeface="Times New Roman" panose="02020603050405020304" pitchFamily="18" charset="0"/>
              </a:rPr>
              <a:t>dispersed.</a:t>
            </a:r>
          </a:p>
          <a:p>
            <a:pPr marL="0" indent="0" algn="just">
              <a:buNone/>
            </a:pPr>
            <a:r>
              <a:rPr lang="en-US" sz="3200" dirty="0">
                <a:latin typeface="Times New Roman" panose="02020603050405020304" pitchFamily="18" charset="0"/>
                <a:cs typeface="Times New Roman" panose="02020603050405020304" pitchFamily="18" charset="0"/>
              </a:rPr>
              <a:t>Otherwise, the interacting particles will reach the energy depth of the primary minimum and irreversible aggregation, i.e. coagulation, </a:t>
            </a:r>
            <a:r>
              <a:rPr lang="en-US" sz="3200" dirty="0" smtClean="0">
                <a:latin typeface="Times New Roman" panose="02020603050405020304" pitchFamily="18" charset="0"/>
                <a:cs typeface="Times New Roman" panose="02020603050405020304" pitchFamily="18" charset="0"/>
              </a:rPr>
              <a:t>occurs.</a:t>
            </a:r>
          </a:p>
          <a:p>
            <a:pPr marL="0" indent="0" algn="just">
              <a:buNone/>
            </a:pPr>
            <a:endParaRPr lang="en-US" sz="3200" dirty="0">
              <a:latin typeface="Times New Roman" panose="02020603050405020304" pitchFamily="18" charset="0"/>
              <a:cs typeface="Times New Roman" panose="02020603050405020304" pitchFamily="18" charset="0"/>
            </a:endParaRPr>
          </a:p>
          <a:p>
            <a:pPr marL="0" indent="0" algn="just">
              <a:buNone/>
            </a:pPr>
            <a:r>
              <a:rPr lang="en-US" dirty="0">
                <a:solidFill>
                  <a:srgbClr val="FF0000"/>
                </a:solidFill>
                <a:latin typeface="Times New Roman" panose="02020603050405020304" pitchFamily="18" charset="0"/>
                <a:cs typeface="Times New Roman" panose="02020603050405020304" pitchFamily="18" charset="0"/>
              </a:rPr>
              <a:t>Thermal energy measures the total kinetic energy of the particles in a substance. The greater the motion of particles, the higher a substance's temperature and thermal energy. A substance's total thermal energy depends on its temperature, number of atoms, and physical state</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8519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2063931" y="770710"/>
            <a:ext cx="8059783" cy="4754880"/>
          </a:xfrm>
          <a:prstGeom prst="rect">
            <a:avLst/>
          </a:prstGeom>
        </p:spPr>
      </p:pic>
    </p:spTree>
    <p:extLst>
      <p:ext uri="{BB962C8B-B14F-4D97-AF65-F5344CB8AC3E}">
        <p14:creationId xmlns:p14="http://schemas.microsoft.com/office/powerpoint/2010/main" val="35205579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836023" y="835025"/>
            <a:ext cx="10123714" cy="5526586"/>
          </a:xfrm>
          <a:prstGeom prst="rect">
            <a:avLst/>
          </a:prstGeom>
        </p:spPr>
      </p:pic>
    </p:spTree>
    <p:extLst>
      <p:ext uri="{BB962C8B-B14F-4D97-AF65-F5344CB8AC3E}">
        <p14:creationId xmlns:p14="http://schemas.microsoft.com/office/powerpoint/2010/main" val="3709374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Hydrophilic colloidal dispersions can be further subdivided as:</a:t>
            </a:r>
          </a:p>
          <a:p>
            <a:pPr marL="0" indent="0" algn="just">
              <a:buNone/>
            </a:pPr>
            <a:r>
              <a:rPr lang="en-US" sz="3200" b="1" dirty="0" smtClean="0">
                <a:latin typeface="Times New Roman" panose="02020603050405020304" pitchFamily="18" charset="0"/>
                <a:cs typeface="Times New Roman" panose="02020603050405020304" pitchFamily="18" charset="0"/>
              </a:rPr>
              <a:t>True </a:t>
            </a:r>
            <a:r>
              <a:rPr lang="en-US" sz="3200" b="1" dirty="0">
                <a:latin typeface="Times New Roman" panose="02020603050405020304" pitchFamily="18" charset="0"/>
                <a:cs typeface="Times New Roman" panose="02020603050405020304" pitchFamily="18" charset="0"/>
              </a:rPr>
              <a:t>solutions: </a:t>
            </a: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Water-soluble polymers </a:t>
            </a:r>
            <a:r>
              <a:rPr lang="en-US" sz="3200" dirty="0">
                <a:latin typeface="Times New Roman" panose="02020603050405020304" pitchFamily="18" charset="0"/>
                <a:cs typeface="Times New Roman" panose="02020603050405020304" pitchFamily="18" charset="0"/>
              </a:rPr>
              <a:t>(e.g., acacia and povidone) </a:t>
            </a:r>
          </a:p>
          <a:p>
            <a:pPr marL="0" indent="0" algn="just">
              <a:buNone/>
            </a:pPr>
            <a:r>
              <a:rPr lang="en-US" sz="3200" b="1" dirty="0" smtClean="0">
                <a:latin typeface="Times New Roman" panose="02020603050405020304" pitchFamily="18" charset="0"/>
                <a:cs typeface="Times New Roman" panose="02020603050405020304" pitchFamily="18" charset="0"/>
              </a:rPr>
              <a:t>Gelled solutions</a:t>
            </a:r>
            <a:r>
              <a:rPr lang="en-US" sz="3200" dirty="0" smtClean="0">
                <a:latin typeface="Times New Roman" panose="02020603050405020304" pitchFamily="18" charset="0"/>
                <a:cs typeface="Times New Roman" panose="02020603050405020304" pitchFamily="18" charset="0"/>
              </a:rPr>
              <a:t>:</a:t>
            </a:r>
          </a:p>
          <a:p>
            <a:pPr marL="0" indent="0" algn="just">
              <a:buNone/>
            </a:pPr>
            <a:r>
              <a:rPr lang="en-US" sz="3200" dirty="0" smtClean="0">
                <a:latin typeface="Times New Roman" panose="02020603050405020304" pitchFamily="18" charset="0"/>
                <a:cs typeface="Times New Roman" panose="02020603050405020304" pitchFamily="18" charset="0"/>
              </a:rPr>
              <a:t>Gels, </a:t>
            </a:r>
            <a:r>
              <a:rPr lang="en-US" sz="3200" dirty="0">
                <a:latin typeface="Times New Roman" panose="02020603050405020304" pitchFamily="18" charset="0"/>
                <a:cs typeface="Times New Roman" panose="02020603050405020304" pitchFamily="18" charset="0"/>
              </a:rPr>
              <a:t>or jellies: polymers present at sufficiently high concentrations and/or at temperatures where their water solubility is low, </a:t>
            </a:r>
            <a:r>
              <a:rPr lang="en-US" sz="3200" b="1" dirty="0">
                <a:latin typeface="Times New Roman" panose="02020603050405020304" pitchFamily="18" charset="0"/>
                <a:cs typeface="Times New Roman" panose="02020603050405020304" pitchFamily="18" charset="0"/>
              </a:rPr>
              <a:t>such as relatively concentrated solutions of gelatin and starch</a:t>
            </a:r>
            <a:r>
              <a:rPr lang="en-US" sz="3200" dirty="0">
                <a:latin typeface="Times New Roman" panose="02020603050405020304" pitchFamily="18" charset="0"/>
                <a:cs typeface="Times New Roman" panose="02020603050405020304" pitchFamily="18" charset="0"/>
              </a:rPr>
              <a:t> (which set to gels upon cooling) and </a:t>
            </a:r>
            <a:r>
              <a:rPr lang="en-US" sz="3200" b="1" dirty="0">
                <a:latin typeface="Times New Roman" panose="02020603050405020304" pitchFamily="18" charset="0"/>
                <a:cs typeface="Times New Roman" panose="02020603050405020304" pitchFamily="18" charset="0"/>
              </a:rPr>
              <a:t>methylcellulose (which gels upon heating</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87417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smtClean="0">
                <a:latin typeface="Times New Roman" panose="02020603050405020304" pitchFamily="18" charset="0"/>
                <a:cs typeface="Times New Roman" panose="02020603050405020304" pitchFamily="18" charset="0"/>
              </a:rPr>
              <a:t>If </a:t>
            </a:r>
            <a:r>
              <a:rPr lang="en-US" sz="3200" dirty="0">
                <a:latin typeface="Times New Roman" panose="02020603050405020304" pitchFamily="18" charset="0"/>
                <a:cs typeface="Times New Roman" panose="02020603050405020304" pitchFamily="18" charset="0"/>
              </a:rPr>
              <a:t>the secondary minimum is smaller </a:t>
            </a:r>
            <a:r>
              <a:rPr lang="en-US" sz="3200" dirty="0" smtClean="0">
                <a:latin typeface="Times New Roman" panose="02020603050405020304" pitchFamily="18" charset="0"/>
                <a:cs typeface="Times New Roman" panose="02020603050405020304" pitchFamily="18" charset="0"/>
              </a:rPr>
              <a:t>than thermal energy of particles, </a:t>
            </a:r>
            <a:r>
              <a:rPr lang="en-US" sz="3200" dirty="0">
                <a:latin typeface="Times New Roman" panose="02020603050405020304" pitchFamily="18" charset="0"/>
                <a:cs typeface="Times New Roman" panose="02020603050405020304" pitchFamily="18" charset="0"/>
              </a:rPr>
              <a:t>the particles will not aggregate but will always repel one another, but if it is significantly larger than </a:t>
            </a:r>
            <a:r>
              <a:rPr lang="en-US" sz="3200" dirty="0" smtClean="0">
                <a:latin typeface="Times New Roman" panose="02020603050405020304" pitchFamily="18" charset="0"/>
                <a:cs typeface="Times New Roman" panose="02020603050405020304" pitchFamily="18" charset="0"/>
              </a:rPr>
              <a:t>thermal energy of particles, </a:t>
            </a:r>
            <a:r>
              <a:rPr lang="en-US" sz="3200" dirty="0">
                <a:latin typeface="Times New Roman" panose="02020603050405020304" pitchFamily="18" charset="0"/>
                <a:cs typeface="Times New Roman" panose="02020603050405020304" pitchFamily="18" charset="0"/>
              </a:rPr>
              <a:t>loose assemblage of particles will form which can be easily redispersed by shaking, i.e. flocculation occurs.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At intermediate distance the energy of repulsion may be larger.</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69233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The height of the primary maximum energy barrier to coagulation depends upon the magnitude of </a:t>
            </a:r>
            <a:r>
              <a:rPr lang="en-US" sz="3200" dirty="0" smtClean="0">
                <a:latin typeface="Times New Roman" panose="02020603050405020304" pitchFamily="18" charset="0"/>
                <a:cs typeface="Times New Roman" panose="02020603050405020304" pitchFamily="18" charset="0"/>
              </a:rPr>
              <a:t>V</a:t>
            </a:r>
            <a:r>
              <a:rPr lang="en-US" sz="3200" baseline="-25000" dirty="0" smtClean="0">
                <a:latin typeface="Times New Roman" panose="02020603050405020304" pitchFamily="18" charset="0"/>
                <a:cs typeface="Times New Roman" panose="02020603050405020304" pitchFamily="18" charset="0"/>
              </a:rPr>
              <a:t>R</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which is dependent </a:t>
            </a:r>
            <a:r>
              <a:rPr lang="en-US" sz="3200" dirty="0" smtClean="0">
                <a:latin typeface="Times New Roman" panose="02020603050405020304" pitchFamily="18" charset="0"/>
                <a:cs typeface="Times New Roman" panose="02020603050405020304" pitchFamily="18" charset="0"/>
              </a:rPr>
              <a:t>on the </a:t>
            </a:r>
            <a:r>
              <a:rPr lang="en-US" sz="3200" dirty="0">
                <a:latin typeface="Times New Roman" panose="02020603050405020304" pitchFamily="18" charset="0"/>
                <a:cs typeface="Times New Roman" panose="02020603050405020304" pitchFamily="18" charset="0"/>
              </a:rPr>
              <a:t>zeta potential.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In </a:t>
            </a:r>
            <a:r>
              <a:rPr lang="en-US" sz="3200" dirty="0">
                <a:latin typeface="Times New Roman" panose="02020603050405020304" pitchFamily="18" charset="0"/>
                <a:cs typeface="Times New Roman" panose="02020603050405020304" pitchFamily="18" charset="0"/>
              </a:rPr>
              <a:t>addition, it depends on electrolyte </a:t>
            </a:r>
            <a:r>
              <a:rPr lang="en-US" sz="3200" dirty="0" smtClean="0">
                <a:latin typeface="Times New Roman" panose="02020603050405020304" pitchFamily="18" charset="0"/>
                <a:cs typeface="Times New Roman" panose="02020603050405020304" pitchFamily="18" charset="0"/>
              </a:rPr>
              <a:t>concentration. </a:t>
            </a:r>
            <a:r>
              <a:rPr lang="en-US" sz="3200" dirty="0">
                <a:latin typeface="Times New Roman" panose="02020603050405020304" pitchFamily="18" charset="0"/>
                <a:cs typeface="Times New Roman" panose="02020603050405020304" pitchFamily="18" charset="0"/>
              </a:rPr>
              <a:t>The addition of electrolyte compresses the double layer and reduces the zeta potential: this has the effect of lowering the primary maximum and deepening the secondary </a:t>
            </a:r>
            <a:r>
              <a:rPr lang="en-US" sz="3200" dirty="0" smtClean="0">
                <a:latin typeface="Times New Roman" panose="02020603050405020304" pitchFamily="18" charset="0"/>
                <a:cs typeface="Times New Roman" panose="02020603050405020304" pitchFamily="18" charset="0"/>
              </a:rPr>
              <a:t>minimum.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8567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2697"/>
            <a:ext cx="10515600" cy="5824266"/>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This latter means that there will be an increased tendency for particles to flocculate in the secondary minimum and is the principle of the controlled flocculation approach to pharmaceutical suspension formulation. </a:t>
            </a:r>
          </a:p>
        </p:txBody>
      </p:sp>
    </p:spTree>
    <p:extLst>
      <p:ext uri="{BB962C8B-B14F-4D97-AF65-F5344CB8AC3E}">
        <p14:creationId xmlns:p14="http://schemas.microsoft.com/office/powerpoint/2010/main" val="42357518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The primary maximum may also be lowered (and the secondary minimum deepened) by adding substances, such as ionic surface-active agents, which are specifically adsorbed within the Stern </a:t>
            </a:r>
            <a:r>
              <a:rPr lang="en-US" sz="3200" dirty="0" smtClean="0">
                <a:latin typeface="Times New Roman" panose="02020603050405020304" pitchFamily="18" charset="0"/>
                <a:cs typeface="Times New Roman" panose="02020603050405020304" pitchFamily="18" charset="0"/>
              </a:rPr>
              <a:t>layer.</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0504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Stability of lyophilic systems </a:t>
            </a: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Solutions </a:t>
            </a:r>
            <a:r>
              <a:rPr lang="en-US" sz="3200" dirty="0">
                <a:latin typeface="Times New Roman" panose="02020603050405020304" pitchFamily="18" charset="0"/>
                <a:cs typeface="Times New Roman" panose="02020603050405020304" pitchFamily="18" charset="0"/>
              </a:rPr>
              <a:t>of macromolecules, lyophilic colloidal sols, are stabilized by </a:t>
            </a:r>
            <a:r>
              <a:rPr lang="en-US" sz="3200" b="1" dirty="0">
                <a:latin typeface="Times New Roman" panose="02020603050405020304" pitchFamily="18" charset="0"/>
                <a:cs typeface="Times New Roman" panose="02020603050405020304" pitchFamily="18" charset="0"/>
              </a:rPr>
              <a:t>a combination of electrical double-layer interaction and solvation</a:t>
            </a:r>
            <a:r>
              <a:rPr lang="en-US" sz="3200" dirty="0">
                <a:latin typeface="Times New Roman" panose="02020603050405020304" pitchFamily="18" charset="0"/>
                <a:cs typeface="Times New Roman" panose="02020603050405020304" pitchFamily="18" charset="0"/>
              </a:rPr>
              <a:t>, and both of these factors must be sufficiently weakened before attraction predominates and the colloidal particles coagulate.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For </a:t>
            </a:r>
            <a:r>
              <a:rPr lang="en-US" sz="3200" dirty="0">
                <a:latin typeface="Times New Roman" panose="02020603050405020304" pitchFamily="18" charset="0"/>
                <a:cs typeface="Times New Roman" panose="02020603050405020304" pitchFamily="18" charset="0"/>
              </a:rPr>
              <a:t>example, </a:t>
            </a:r>
            <a:r>
              <a:rPr lang="en-US" sz="3200" b="1" dirty="0">
                <a:latin typeface="Times New Roman" panose="02020603050405020304" pitchFamily="18" charset="0"/>
                <a:cs typeface="Times New Roman" panose="02020603050405020304" pitchFamily="18" charset="0"/>
              </a:rPr>
              <a:t>gelatin has a sufficiently strong affinity for water </a:t>
            </a:r>
            <a:r>
              <a:rPr lang="en-US" sz="3200" dirty="0">
                <a:latin typeface="Times New Roman" panose="02020603050405020304" pitchFamily="18" charset="0"/>
                <a:cs typeface="Times New Roman" panose="02020603050405020304" pitchFamily="18" charset="0"/>
              </a:rPr>
              <a:t>to be soluble even at </a:t>
            </a:r>
            <a:r>
              <a:rPr lang="en-US" sz="3200" b="1" dirty="0">
                <a:latin typeface="Times New Roman" panose="02020603050405020304" pitchFamily="18" charset="0"/>
                <a:cs typeface="Times New Roman" panose="02020603050405020304" pitchFamily="18" charset="0"/>
              </a:rPr>
              <a:t>its isoelectric pH</a:t>
            </a:r>
            <a:r>
              <a:rPr lang="en-US" sz="3200" dirty="0">
                <a:latin typeface="Times New Roman" panose="02020603050405020304" pitchFamily="18" charset="0"/>
                <a:cs typeface="Times New Roman" panose="02020603050405020304" pitchFamily="18" charset="0"/>
              </a:rPr>
              <a:t>, where there is no double-layer interaction</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71464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6388"/>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Hydrophilic colloids are unaffected by the </a:t>
            </a:r>
            <a:r>
              <a:rPr lang="en-US" sz="3200" b="1" dirty="0">
                <a:latin typeface="Times New Roman" panose="02020603050405020304" pitchFamily="18" charset="0"/>
                <a:cs typeface="Times New Roman" panose="02020603050405020304" pitchFamily="18" charset="0"/>
              </a:rPr>
              <a:t>small amounts of added electrolyte</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that cause hydrophobic sols to coagulate</a:t>
            </a:r>
            <a:r>
              <a:rPr lang="en-US" sz="3200" dirty="0">
                <a:latin typeface="Times New Roman" panose="02020603050405020304" pitchFamily="18" charset="0"/>
                <a:cs typeface="Times New Roman" panose="02020603050405020304" pitchFamily="18" charset="0"/>
              </a:rPr>
              <a:t>; however, when the concentration of electrolyte is high, </a:t>
            </a:r>
            <a:r>
              <a:rPr lang="en-US" sz="3200" b="1" dirty="0">
                <a:latin typeface="Times New Roman" panose="02020603050405020304" pitchFamily="18" charset="0"/>
                <a:cs typeface="Times New Roman" panose="02020603050405020304" pitchFamily="18" charset="0"/>
              </a:rPr>
              <a:t>particularly with an electrolyte whose ions become strongly hydrated</a:t>
            </a:r>
            <a:r>
              <a:rPr lang="en-US" sz="3200" dirty="0">
                <a:latin typeface="Times New Roman" panose="02020603050405020304" pitchFamily="18" charset="0"/>
                <a:cs typeface="Times New Roman" panose="02020603050405020304" pitchFamily="18" charset="0"/>
              </a:rPr>
              <a:t>, the colloidal material loses its water of solvation to these ions and coagulates, i.e. a 'salting-out' effect </a:t>
            </a:r>
            <a:r>
              <a:rPr lang="en-US" sz="3200" dirty="0" smtClean="0">
                <a:latin typeface="Times New Roman" panose="02020603050405020304" pitchFamily="18" charset="0"/>
                <a:cs typeface="Times New Roman" panose="02020603050405020304" pitchFamily="18" charset="0"/>
              </a:rPr>
              <a:t>occurs.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5203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Lyophilic colloids can be considered to become lyophobic by the </a:t>
            </a:r>
            <a:r>
              <a:rPr lang="en-US" sz="3200" b="1" dirty="0" smtClean="0">
                <a:latin typeface="Times New Roman" panose="02020603050405020304" pitchFamily="18" charset="0"/>
                <a:cs typeface="Times New Roman" panose="02020603050405020304" pitchFamily="18" charset="0"/>
              </a:rPr>
              <a:t>addition of </a:t>
            </a:r>
            <a:r>
              <a:rPr lang="en-US" sz="3200" b="1" dirty="0">
                <a:latin typeface="Times New Roman" panose="02020603050405020304" pitchFamily="18" charset="0"/>
                <a:cs typeface="Times New Roman" panose="02020603050405020304" pitchFamily="18" charset="0"/>
              </a:rPr>
              <a:t>solvents such as acetone and alcohol</a:t>
            </a:r>
            <a:r>
              <a:rPr lang="en-US" sz="3200" dirty="0">
                <a:latin typeface="Times New Roman" panose="02020603050405020304" pitchFamily="18" charset="0"/>
                <a:cs typeface="Times New Roman" panose="02020603050405020304" pitchFamily="18" charset="0"/>
              </a:rPr>
              <a:t>. The particles become desolvated and are then very sensitive to precipitation by added </a:t>
            </a:r>
            <a:r>
              <a:rPr lang="en-US" sz="3200" dirty="0" smtClean="0">
                <a:latin typeface="Times New Roman" panose="02020603050405020304" pitchFamily="18" charset="0"/>
                <a:cs typeface="Times New Roman" panose="02020603050405020304" pitchFamily="18" charset="0"/>
              </a:rPr>
              <a:t>electrolyte.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7377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600" b="1" dirty="0" smtClean="0">
                <a:latin typeface="Times New Roman" panose="02020603050405020304" pitchFamily="18" charset="0"/>
                <a:cs typeface="Times New Roman" panose="02020603050405020304" pitchFamily="18" charset="0"/>
              </a:rPr>
              <a:t>Sensitization and protective colloidal action</a:t>
            </a:r>
          </a:p>
          <a:p>
            <a:pPr marL="0" indent="0" algn="just">
              <a:buNone/>
            </a:pPr>
            <a:r>
              <a:rPr lang="en-US" sz="3200" dirty="0" smtClean="0">
                <a:latin typeface="Times New Roman" panose="02020603050405020304" pitchFamily="18" charset="0"/>
                <a:cs typeface="Times New Roman" panose="02020603050405020304" pitchFamily="18" charset="0"/>
              </a:rPr>
              <a:t>Sensitization </a:t>
            </a:r>
            <a:r>
              <a:rPr lang="en-US" sz="3200" dirty="0">
                <a:latin typeface="Times New Roman" panose="02020603050405020304" pitchFamily="18" charset="0"/>
                <a:cs typeface="Times New Roman" panose="02020603050405020304" pitchFamily="18" charset="0"/>
              </a:rPr>
              <a:t>is the opposite of protective action (i.e</a:t>
            </a:r>
            <a:r>
              <a:rPr lang="en-US" sz="3200" b="1" dirty="0">
                <a:latin typeface="Times New Roman" panose="02020603050405020304" pitchFamily="18" charset="0"/>
                <a:cs typeface="Times New Roman" panose="02020603050405020304" pitchFamily="18" charset="0"/>
              </a:rPr>
              <a:t>., a decrease in the stability of the hydrophobic sols). </a:t>
            </a: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At concentrations well below those at which it exerts a protective action, </a:t>
            </a:r>
            <a:r>
              <a:rPr lang="en-US" sz="3200" b="1" dirty="0" smtClean="0">
                <a:latin typeface="Times New Roman" panose="02020603050405020304" pitchFamily="18" charset="0"/>
                <a:cs typeface="Times New Roman" panose="02020603050405020304" pitchFamily="18" charset="0"/>
              </a:rPr>
              <a:t>a protective colloid may flocculate a sol in the absence of added salts and/or lower the coagulation values of the sol. </a:t>
            </a:r>
          </a:p>
          <a:p>
            <a:pPr marL="0" indent="0" algn="just">
              <a:buNone/>
            </a:pPr>
            <a:r>
              <a:rPr lang="en-US" sz="3200" dirty="0" smtClean="0">
                <a:latin typeface="Times New Roman" panose="02020603050405020304" pitchFamily="18" charset="0"/>
                <a:cs typeface="Times New Roman" panose="02020603050405020304" pitchFamily="18" charset="0"/>
              </a:rPr>
              <a:t>In </a:t>
            </a:r>
            <a:r>
              <a:rPr lang="en-US" sz="3200" dirty="0">
                <a:latin typeface="Times New Roman" panose="02020603050405020304" pitchFamily="18" charset="0"/>
                <a:cs typeface="Times New Roman" panose="02020603050405020304" pitchFamily="18" charset="0"/>
              </a:rPr>
              <a:t>the case of </a:t>
            </a:r>
            <a:r>
              <a:rPr lang="en-US" sz="3200" dirty="0" smtClean="0">
                <a:latin typeface="Times New Roman" panose="02020603050405020304" pitchFamily="18" charset="0"/>
                <a:cs typeface="Times New Roman" panose="02020603050405020304" pitchFamily="18" charset="0"/>
              </a:rPr>
              <a:t>nonionic polymers and of polyelectrolytes </a:t>
            </a:r>
            <a:r>
              <a:rPr lang="en-US" sz="1600" dirty="0" smtClean="0">
                <a:latin typeface="Times New Roman" panose="02020603050405020304" pitchFamily="18" charset="0"/>
                <a:cs typeface="Times New Roman" panose="02020603050405020304" pitchFamily="18" charset="0"/>
              </a:rPr>
              <a:t>(a polymer which has several ionizable groups along the molecule, especially any of those used for coagulating and flocculating particles </a:t>
            </a:r>
            <a:r>
              <a:rPr lang="en-US" sz="1600" dirty="0" err="1" smtClean="0">
                <a:latin typeface="Times New Roman" panose="02020603050405020304" pitchFamily="18" charset="0"/>
                <a:cs typeface="Times New Roman" panose="02020603050405020304" pitchFamily="18" charset="0"/>
              </a:rPr>
              <a:t>i</a:t>
            </a:r>
            <a:r>
              <a:rPr lang="en-US" sz="1600" dirty="0" smtClean="0">
                <a:latin typeface="Times New Roman" panose="02020603050405020304" pitchFamily="18" charset="0"/>
                <a:cs typeface="Times New Roman" panose="02020603050405020304" pitchFamily="18" charset="0"/>
              </a:rPr>
              <a:t>,.e pectin, alginates)</a:t>
            </a:r>
            <a:r>
              <a:rPr lang="en-US" sz="3200" dirty="0" smtClean="0">
                <a:latin typeface="Times New Roman" panose="02020603050405020304" pitchFamily="18" charset="0"/>
                <a:cs typeface="Times New Roman" panose="02020603050405020304" pitchFamily="18" charset="0"/>
              </a:rPr>
              <a:t> having charges of the same sign as the sol particles, flocculation results from the bridging mechanism illustrated in Figure.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18809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815737" y="1111249"/>
            <a:ext cx="9170126" cy="5211173"/>
          </a:xfrm>
          <a:prstGeom prst="rect">
            <a:avLst/>
          </a:prstGeom>
        </p:spPr>
      </p:pic>
    </p:spTree>
    <p:extLst>
      <p:ext uri="{BB962C8B-B14F-4D97-AF65-F5344CB8AC3E}">
        <p14:creationId xmlns:p14="http://schemas.microsoft.com/office/powerpoint/2010/main" val="7729842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At very low polymer concentrations there are not nearly enough polymer molecules present to completely cover each sol particle. </a:t>
            </a:r>
            <a:endParaRPr lang="en-US" sz="3200" dirty="0" smtClean="0">
              <a:latin typeface="Times New Roman" panose="02020603050405020304" pitchFamily="18" charset="0"/>
              <a:cs typeface="Times New Roman" panose="02020603050405020304" pitchFamily="18" charset="0"/>
            </a:endParaRPr>
          </a:p>
          <a:p>
            <a:pPr marL="0" indent="0" algn="just">
              <a:buNone/>
            </a:pPr>
            <a:r>
              <a:rPr lang="en-US" sz="3200" dirty="0" smtClean="0">
                <a:latin typeface="Times New Roman" panose="02020603050405020304" pitchFamily="18" charset="0"/>
                <a:cs typeface="Times New Roman" panose="02020603050405020304" pitchFamily="18" charset="0"/>
              </a:rPr>
              <a:t>Because </a:t>
            </a:r>
            <a:r>
              <a:rPr lang="en-US" sz="3200" b="1" dirty="0">
                <a:latin typeface="Times New Roman" panose="02020603050405020304" pitchFamily="18" charset="0"/>
                <a:cs typeface="Times New Roman" panose="02020603050405020304" pitchFamily="18" charset="0"/>
              </a:rPr>
              <a:t>the particle surfaces are largely bare, a single macromolecule may be adsorbed onto two particles</a:t>
            </a:r>
            <a:r>
              <a:rPr lang="en-US" sz="3200" dirty="0">
                <a:latin typeface="Times New Roman" panose="02020603050405020304" pitchFamily="18" charset="0"/>
                <a:cs typeface="Times New Roman" panose="02020603050405020304" pitchFamily="18" charset="0"/>
              </a:rPr>
              <a:t>, thereby bridging the gap between them and pulling them close </a:t>
            </a:r>
            <a:r>
              <a:rPr lang="en-US" sz="3200" dirty="0" smtClean="0">
                <a:latin typeface="Times New Roman" panose="02020603050405020304" pitchFamily="18" charset="0"/>
                <a:cs typeface="Times New Roman" panose="02020603050405020304" pitchFamily="18" charset="0"/>
              </a:rPr>
              <a:t>together.</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6157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6500</TotalTime>
  <Words>7367</Words>
  <Application>Microsoft Office PowerPoint</Application>
  <PresentationFormat>Widescreen</PresentationFormat>
  <Paragraphs>386</Paragraphs>
  <Slides>127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127</vt:i4>
      </vt:variant>
    </vt:vector>
  </HeadingPairs>
  <TitlesOfParts>
    <vt:vector size="13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321</cp:revision>
  <dcterms:created xsi:type="dcterms:W3CDTF">2019-12-11T10:31:21Z</dcterms:created>
  <dcterms:modified xsi:type="dcterms:W3CDTF">2020-01-30T05:01:15Z</dcterms:modified>
</cp:coreProperties>
</file>