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25" r:id="rId37"/>
    <p:sldId id="292" r:id="rId38"/>
    <p:sldId id="293" r:id="rId39"/>
    <p:sldId id="294" r:id="rId40"/>
    <p:sldId id="295" r:id="rId41"/>
    <p:sldId id="296" r:id="rId42"/>
    <p:sldId id="297" r:id="rId43"/>
    <p:sldId id="298" r:id="rId44"/>
    <p:sldId id="299" r:id="rId45"/>
    <p:sldId id="300" r:id="rId46"/>
    <p:sldId id="301" r:id="rId47"/>
    <p:sldId id="326"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758EF7-8B2E-4EF0-ABFF-52657560A50F}"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48958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58EF7-8B2E-4EF0-ABFF-52657560A50F}"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49573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58EF7-8B2E-4EF0-ABFF-52657560A50F}"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408133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58EF7-8B2E-4EF0-ABFF-52657560A50F}"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335496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758EF7-8B2E-4EF0-ABFF-52657560A50F}"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7003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758EF7-8B2E-4EF0-ABFF-52657560A50F}"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393662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758EF7-8B2E-4EF0-ABFF-52657560A50F}"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91567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758EF7-8B2E-4EF0-ABFF-52657560A50F}"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391565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58EF7-8B2E-4EF0-ABFF-52657560A50F}"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193984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58EF7-8B2E-4EF0-ABFF-52657560A50F}"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72597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58EF7-8B2E-4EF0-ABFF-52657560A50F}"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FE57F-2DE4-4174-A581-379BE34CFEAC}" type="slidenum">
              <a:rPr lang="en-US" smtClean="0"/>
              <a:t>‹#›</a:t>
            </a:fld>
            <a:endParaRPr lang="en-US"/>
          </a:p>
        </p:txBody>
      </p:sp>
    </p:spTree>
    <p:extLst>
      <p:ext uri="{BB962C8B-B14F-4D97-AF65-F5344CB8AC3E}">
        <p14:creationId xmlns:p14="http://schemas.microsoft.com/office/powerpoint/2010/main" val="65237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58EF7-8B2E-4EF0-ABFF-52657560A50F}"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FE57F-2DE4-4174-A581-379BE34CFEAC}" type="slidenum">
              <a:rPr lang="en-US" smtClean="0"/>
              <a:t>‹#›</a:t>
            </a:fld>
            <a:endParaRPr lang="en-US"/>
          </a:p>
        </p:txBody>
      </p:sp>
    </p:spTree>
    <p:extLst>
      <p:ext uri="{BB962C8B-B14F-4D97-AF65-F5344CB8AC3E}">
        <p14:creationId xmlns:p14="http://schemas.microsoft.com/office/powerpoint/2010/main" val="389014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Distillation</a:t>
            </a:r>
          </a:p>
          <a:p>
            <a:pPr algn="just"/>
            <a:r>
              <a:rPr lang="en-US" sz="3200" dirty="0" smtClean="0">
                <a:latin typeface="Times New Roman" panose="02020603050405020304" pitchFamily="18" charset="0"/>
                <a:cs typeface="Times New Roman" panose="02020603050405020304" pitchFamily="18" charset="0"/>
              </a:rPr>
              <a:t>It is a method of separating volatile substances which differs appreciably in their vapour pressures.</a:t>
            </a:r>
          </a:p>
          <a:p>
            <a:pPr algn="just"/>
            <a:r>
              <a:rPr lang="en-US" sz="3200" dirty="0" smtClean="0">
                <a:latin typeface="Times New Roman" panose="02020603050405020304" pitchFamily="18" charset="0"/>
                <a:cs typeface="Times New Roman" panose="02020603050405020304" pitchFamily="18" charset="0"/>
              </a:rPr>
              <a:t>It is used in pharmacy either </a:t>
            </a:r>
            <a:r>
              <a:rPr lang="en-US" sz="3200" b="1" dirty="0" smtClean="0">
                <a:latin typeface="Times New Roman" panose="02020603050405020304" pitchFamily="18" charset="0"/>
                <a:cs typeface="Times New Roman" panose="02020603050405020304" pitchFamily="18" charset="0"/>
              </a:rPr>
              <a:t>to extract volatile active principles from vegetable drugs or to separate volatile substances from their less volatile impurities</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It also provides </a:t>
            </a:r>
            <a:r>
              <a:rPr lang="en-US" sz="3200" b="1" dirty="0" smtClean="0">
                <a:latin typeface="Times New Roman" panose="02020603050405020304" pitchFamily="18" charset="0"/>
                <a:cs typeface="Times New Roman" panose="02020603050405020304" pitchFamily="18" charset="0"/>
              </a:rPr>
              <a:t>a method of recovering volatile solvents notably, alcohol for further use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The main points in condenser are as follow</a:t>
            </a:r>
          </a:p>
          <a:p>
            <a:pPr algn="just"/>
            <a:r>
              <a:rPr lang="en-US" sz="3200" dirty="0" smtClean="0">
                <a:latin typeface="Times New Roman" panose="02020603050405020304" pitchFamily="18" charset="0"/>
                <a:cs typeface="Times New Roman" panose="02020603050405020304" pitchFamily="18" charset="0"/>
              </a:rPr>
              <a:t>The condenser must be so constructed as to </a:t>
            </a:r>
            <a:r>
              <a:rPr lang="en-US" sz="3200" b="1" dirty="0" smtClean="0">
                <a:latin typeface="Times New Roman" panose="02020603050405020304" pitchFamily="18" charset="0"/>
                <a:cs typeface="Times New Roman" panose="02020603050405020304" pitchFamily="18" charset="0"/>
              </a:rPr>
              <a:t>be easily cleaned.</a:t>
            </a:r>
          </a:p>
          <a:p>
            <a:pPr algn="just"/>
            <a:r>
              <a:rPr lang="en-US" sz="3200" dirty="0" smtClean="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cooling surface must be large </a:t>
            </a:r>
            <a:r>
              <a:rPr lang="en-US" sz="3200" dirty="0" smtClean="0">
                <a:latin typeface="Times New Roman" panose="02020603050405020304" pitchFamily="18" charset="0"/>
                <a:cs typeface="Times New Roman" panose="02020603050405020304" pitchFamily="18" charset="0"/>
              </a:rPr>
              <a:t>because the rate of condensation is proportional to the area of condensing surface.</a:t>
            </a:r>
          </a:p>
        </p:txBody>
      </p:sp>
    </p:spTree>
    <p:extLst>
      <p:ext uri="{BB962C8B-B14F-4D97-AF65-F5344CB8AC3E}">
        <p14:creationId xmlns:p14="http://schemas.microsoft.com/office/powerpoint/2010/main" val="123877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a:latin typeface="Times New Roman" panose="02020603050405020304" pitchFamily="18" charset="0"/>
                <a:cs typeface="Times New Roman" panose="02020603050405020304" pitchFamily="18" charset="0"/>
              </a:rPr>
              <a:t>The condensing surface must be reasonably </a:t>
            </a:r>
            <a:r>
              <a:rPr lang="en-US" sz="3200" b="1" dirty="0">
                <a:latin typeface="Times New Roman" panose="02020603050405020304" pitchFamily="18" charset="0"/>
                <a:cs typeface="Times New Roman" panose="02020603050405020304" pitchFamily="18" charset="0"/>
              </a:rPr>
              <a:t>good conductor of heat</a:t>
            </a:r>
            <a:r>
              <a:rPr lang="en-US" sz="3200" dirty="0">
                <a:latin typeface="Times New Roman" panose="02020603050405020304" pitchFamily="18" charset="0"/>
                <a:cs typeface="Times New Roman" panose="02020603050405020304" pitchFamily="18" charset="0"/>
              </a:rPr>
              <a:t> because the rate of condensation is proportional to the rate at which the surface conduct away the heat</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For this reason, metal when suitable is preferable to glass</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89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The film of condensed liquid is a bad conductor </a:t>
            </a:r>
            <a:r>
              <a:rPr lang="en-US" sz="3200" dirty="0" smtClean="0">
                <a:latin typeface="Times New Roman" panose="02020603050405020304" pitchFamily="18" charset="0"/>
                <a:cs typeface="Times New Roman" panose="02020603050405020304" pitchFamily="18" charset="0"/>
              </a:rPr>
              <a:t>and must be </a:t>
            </a:r>
            <a:r>
              <a:rPr lang="en-US" sz="3200" b="1" dirty="0" smtClean="0">
                <a:latin typeface="Times New Roman" panose="02020603050405020304" pitchFamily="18" charset="0"/>
                <a:cs typeface="Times New Roman" panose="02020603050405020304" pitchFamily="18" charset="0"/>
              </a:rPr>
              <a:t>removed quickly </a:t>
            </a:r>
            <a:r>
              <a:rPr lang="en-US" sz="3200" dirty="0" smtClean="0">
                <a:latin typeface="Times New Roman" panose="02020603050405020304" pitchFamily="18" charset="0"/>
                <a:cs typeface="Times New Roman" panose="02020603050405020304" pitchFamily="18" charset="0"/>
              </a:rPr>
              <a:t>in order to avoid serious impairment of the efficiency of the condenser.</a:t>
            </a:r>
          </a:p>
          <a:p>
            <a:pPr algn="just"/>
            <a:r>
              <a:rPr lang="en-US" sz="3200" b="1" dirty="0" smtClean="0">
                <a:latin typeface="Times New Roman" panose="02020603050405020304" pitchFamily="18" charset="0"/>
                <a:cs typeface="Times New Roman" panose="02020603050405020304" pitchFamily="18" charset="0"/>
              </a:rPr>
              <a:t>The warmer water </a:t>
            </a:r>
            <a:r>
              <a:rPr lang="en-US" sz="3200" dirty="0" smtClean="0">
                <a:latin typeface="Times New Roman" panose="02020603050405020304" pitchFamily="18" charset="0"/>
                <a:cs typeface="Times New Roman" panose="02020603050405020304" pitchFamily="18" charset="0"/>
              </a:rPr>
              <a:t>in contact with the condensing surface must be </a:t>
            </a:r>
            <a:r>
              <a:rPr lang="en-US" sz="3200" b="1" dirty="0" smtClean="0">
                <a:latin typeface="Times New Roman" panose="02020603050405020304" pitchFamily="18" charset="0"/>
                <a:cs typeface="Times New Roman" panose="02020603050405020304" pitchFamily="18" charset="0"/>
              </a:rPr>
              <a:t>quickly carried away </a:t>
            </a:r>
            <a:r>
              <a:rPr lang="en-US" sz="3200" dirty="0" smtClean="0">
                <a:latin typeface="Times New Roman" panose="02020603050405020304" pitchFamily="18" charset="0"/>
                <a:cs typeface="Times New Roman" panose="02020603050405020304" pitchFamily="18" charset="0"/>
              </a:rPr>
              <a:t>and its place taken by fresh cold water.</a:t>
            </a:r>
          </a:p>
        </p:txBody>
      </p:sp>
    </p:spTree>
    <p:extLst>
      <p:ext uri="{BB962C8B-B14F-4D97-AF65-F5344CB8AC3E}">
        <p14:creationId xmlns:p14="http://schemas.microsoft.com/office/powerpoint/2010/main" val="302770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cooling water </a:t>
            </a:r>
            <a:r>
              <a:rPr lang="en-US" sz="3200" dirty="0">
                <a:latin typeface="Times New Roman" panose="02020603050405020304" pitchFamily="18" charset="0"/>
                <a:cs typeface="Times New Roman" panose="02020603050405020304" pitchFamily="18" charset="0"/>
              </a:rPr>
              <a:t>is arranged to move on the </a:t>
            </a:r>
            <a:r>
              <a:rPr lang="en-US" sz="3200" b="1" dirty="0">
                <a:latin typeface="Times New Roman" panose="02020603050405020304" pitchFamily="18" charset="0"/>
                <a:cs typeface="Times New Roman" panose="02020603050405020304" pitchFamily="18" charset="0"/>
              </a:rPr>
              <a:t>counter current principle</a:t>
            </a:r>
            <a:r>
              <a:rPr lang="en-US" sz="3200" b="1"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Its direction </a:t>
            </a:r>
            <a:r>
              <a:rPr lang="en-US" sz="3200" b="1" dirty="0" smtClean="0">
                <a:latin typeface="Times New Roman" panose="02020603050405020304" pitchFamily="18" charset="0"/>
                <a:cs typeface="Times New Roman" panose="02020603050405020304" pitchFamily="18" charset="0"/>
              </a:rPr>
              <a:t>of flow is opposite </a:t>
            </a:r>
            <a:r>
              <a:rPr lang="en-US" sz="3200" dirty="0" smtClean="0">
                <a:latin typeface="Times New Roman" panose="02020603050405020304" pitchFamily="18" charset="0"/>
                <a:cs typeface="Times New Roman" panose="02020603050405020304" pitchFamily="18" charset="0"/>
              </a:rPr>
              <a:t>to that of the flow of vapors to be condensed.</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78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In carrying out distillation on laboratory scale, the contents of the still are heated gradually and </a:t>
            </a:r>
            <a:r>
              <a:rPr lang="en-US" sz="3200" b="1" dirty="0" smtClean="0">
                <a:latin typeface="Times New Roman" panose="02020603050405020304" pitchFamily="18" charset="0"/>
                <a:cs typeface="Times New Roman" panose="02020603050405020304" pitchFamily="18" charset="0"/>
              </a:rPr>
              <a:t>as the liquid begins to boil, the temperature recorded on the thermometer rises rapidly</a:t>
            </a:r>
            <a:r>
              <a:rPr lang="en-US" sz="3200" dirty="0" smtClean="0">
                <a:latin typeface="Times New Roman" panose="02020603050405020304" pitchFamily="18" charset="0"/>
                <a:cs typeface="Times New Roman" panose="02020603050405020304" pitchFamily="18" charset="0"/>
              </a:rPr>
              <a:t> as the vapors ascends the neck of the flask. The temperature remains steady if the liquid is pure.</a:t>
            </a:r>
          </a:p>
          <a:p>
            <a:pPr algn="just"/>
            <a:r>
              <a:rPr lang="en-US" sz="3200" dirty="0" smtClean="0">
                <a:latin typeface="Times New Roman" panose="02020603050405020304" pitchFamily="18" charset="0"/>
                <a:cs typeface="Times New Roman" panose="02020603050405020304" pitchFamily="18" charset="0"/>
              </a:rPr>
              <a:t>Heating is then continued at such a rate that </a:t>
            </a:r>
            <a:r>
              <a:rPr lang="en-US" sz="3200" b="1" dirty="0" smtClean="0">
                <a:latin typeface="Times New Roman" panose="02020603050405020304" pitchFamily="18" charset="0"/>
                <a:cs typeface="Times New Roman" panose="02020603050405020304" pitchFamily="18" charset="0"/>
              </a:rPr>
              <a:t>a drop of liquid every 1 to 2 seconds falls from the condenser.</a:t>
            </a:r>
          </a:p>
          <a:p>
            <a:pPr algn="just"/>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87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When </a:t>
            </a:r>
            <a:r>
              <a:rPr lang="en-US" sz="3200" b="1" dirty="0" smtClean="0">
                <a:latin typeface="Times New Roman" panose="02020603050405020304" pitchFamily="18" charset="0"/>
                <a:cs typeface="Times New Roman" panose="02020603050405020304" pitchFamily="18" charset="0"/>
              </a:rPr>
              <a:t>inflammable liquids are distilled</a:t>
            </a:r>
            <a:r>
              <a:rPr lang="en-US" sz="3200" dirty="0" smtClean="0">
                <a:latin typeface="Times New Roman" panose="02020603050405020304" pitchFamily="18" charset="0"/>
                <a:cs typeface="Times New Roman" panose="02020603050405020304" pitchFamily="18" charset="0"/>
              </a:rPr>
              <a:t>, the distillate is collected in a </a:t>
            </a:r>
            <a:r>
              <a:rPr lang="en-US" sz="3200" b="1" dirty="0" smtClean="0">
                <a:latin typeface="Times New Roman" panose="02020603050405020304" pitchFamily="18" charset="0"/>
                <a:cs typeface="Times New Roman" panose="02020603050405020304" pitchFamily="18" charset="0"/>
              </a:rPr>
              <a:t>second distillation flask </a:t>
            </a:r>
            <a:r>
              <a:rPr lang="en-US" sz="3200" dirty="0" smtClean="0">
                <a:latin typeface="Times New Roman" panose="02020603050405020304" pitchFamily="18" charset="0"/>
                <a:cs typeface="Times New Roman" panose="02020603050405020304" pitchFamily="18" charset="0"/>
              </a:rPr>
              <a:t>attached to the condenser through a long rubber tubing.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58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Large scale</a:t>
            </a:r>
          </a:p>
          <a:p>
            <a:pPr algn="just"/>
            <a:r>
              <a:rPr lang="en-US" sz="3200" dirty="0" smtClean="0">
                <a:latin typeface="Times New Roman" panose="02020603050405020304" pitchFamily="18" charset="0"/>
                <a:cs typeface="Times New Roman" panose="02020603050405020304" pitchFamily="18" charset="0"/>
              </a:rPr>
              <a:t>When it is necessary to separate a volatile constituent such as alcohol or acetone from non-volatile extracts a simple form of still is used.</a:t>
            </a: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20686" y="2993843"/>
            <a:ext cx="6531428" cy="3589837"/>
          </a:xfrm>
          <a:prstGeom prst="rect">
            <a:avLst/>
          </a:prstGeom>
        </p:spPr>
      </p:pic>
    </p:spTree>
    <p:extLst>
      <p:ext uri="{BB962C8B-B14F-4D97-AF65-F5344CB8AC3E}">
        <p14:creationId xmlns:p14="http://schemas.microsoft.com/office/powerpoint/2010/main" val="10648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Simple distillation under reduced pressure</a:t>
            </a:r>
          </a:p>
          <a:p>
            <a:pPr algn="just"/>
            <a:r>
              <a:rPr lang="en-US" sz="3200" b="1" dirty="0" smtClean="0">
                <a:latin typeface="Times New Roman" panose="02020603050405020304" pitchFamily="18" charset="0"/>
                <a:cs typeface="Times New Roman" panose="02020603050405020304" pitchFamily="18" charset="0"/>
              </a:rPr>
              <a:t>Small scale </a:t>
            </a:r>
          </a:p>
          <a:p>
            <a:pPr algn="just"/>
            <a:r>
              <a:rPr lang="en-US" sz="3200" dirty="0" smtClean="0">
                <a:latin typeface="Times New Roman" panose="02020603050405020304" pitchFamily="18" charset="0"/>
                <a:cs typeface="Times New Roman" panose="02020603050405020304" pitchFamily="18" charset="0"/>
              </a:rPr>
              <a:t>Liquids which are </a:t>
            </a:r>
            <a:r>
              <a:rPr lang="en-US" sz="3200" b="1" dirty="0" smtClean="0">
                <a:latin typeface="Times New Roman" panose="02020603050405020304" pitchFamily="18" charset="0"/>
                <a:cs typeface="Times New Roman" panose="02020603050405020304" pitchFamily="18" charset="0"/>
              </a:rPr>
              <a:t>unstable at their boiling point under atmospheric pressure</a:t>
            </a:r>
            <a:r>
              <a:rPr lang="en-US" sz="3200" dirty="0" smtClean="0">
                <a:latin typeface="Times New Roman" panose="02020603050405020304" pitchFamily="18" charset="0"/>
                <a:cs typeface="Times New Roman" panose="02020603050405020304" pitchFamily="18" charset="0"/>
              </a:rPr>
              <a:t>, may be distilled at much lower temperature under reduced pressure with less decomposition.</a:t>
            </a:r>
          </a:p>
          <a:p>
            <a:pPr algn="just"/>
            <a:r>
              <a:rPr lang="en-US" sz="3200" dirty="0" smtClean="0">
                <a:latin typeface="Times New Roman" panose="02020603050405020304" pitchFamily="18" charset="0"/>
                <a:cs typeface="Times New Roman" panose="02020603050405020304" pitchFamily="18" charset="0"/>
              </a:rPr>
              <a:t>Solutions of </a:t>
            </a:r>
            <a:r>
              <a:rPr lang="en-US" sz="3200" b="1" dirty="0" smtClean="0">
                <a:latin typeface="Times New Roman" panose="02020603050405020304" pitchFamily="18" charset="0"/>
                <a:cs typeface="Times New Roman" panose="02020603050405020304" pitchFamily="18" charset="0"/>
              </a:rPr>
              <a:t>thermolabile substances </a:t>
            </a:r>
            <a:r>
              <a:rPr lang="en-US" sz="3200" dirty="0" smtClean="0">
                <a:latin typeface="Times New Roman" panose="02020603050405020304" pitchFamily="18" charset="0"/>
                <a:cs typeface="Times New Roman" panose="02020603050405020304" pitchFamily="18" charset="0"/>
              </a:rPr>
              <a:t>may be concentrated in the same way.</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1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Distillation under reduced pressure is very commonly </a:t>
            </a:r>
            <a:r>
              <a:rPr lang="en-US" sz="3200" b="1" dirty="0" smtClean="0">
                <a:latin typeface="Times New Roman" panose="02020603050405020304" pitchFamily="18" charset="0"/>
                <a:cs typeface="Times New Roman" panose="02020603050405020304" pitchFamily="18" charset="0"/>
              </a:rPr>
              <a:t>used for the evaporation of menstruum in the preparation of extracts</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Vacuum distillation is most conveniently </a:t>
            </a:r>
            <a:r>
              <a:rPr lang="en-US" sz="3200" b="1" dirty="0" smtClean="0">
                <a:latin typeface="Times New Roman" panose="02020603050405020304" pitchFamily="18" charset="0"/>
                <a:cs typeface="Times New Roman" panose="02020603050405020304" pitchFamily="18" charset="0"/>
              </a:rPr>
              <a:t>carried out in a claisen flask.</a:t>
            </a:r>
          </a:p>
          <a:p>
            <a:pPr algn="just"/>
            <a:r>
              <a:rPr lang="en-US" sz="3200" dirty="0" smtClean="0">
                <a:latin typeface="Times New Roman" panose="02020603050405020304" pitchFamily="18" charset="0"/>
                <a:cs typeface="Times New Roman" panose="02020603050405020304" pitchFamily="18" charset="0"/>
              </a:rPr>
              <a:t>The second neck prevents splashing of the violently agitated liquid.</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75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057" y="1750422"/>
            <a:ext cx="7889966" cy="3579223"/>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14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Simple distillation</a:t>
            </a:r>
          </a:p>
          <a:p>
            <a:pPr algn="just"/>
            <a:r>
              <a:rPr lang="en-US" sz="3200" dirty="0" smtClean="0">
                <a:latin typeface="Times New Roman" panose="02020603050405020304" pitchFamily="18" charset="0"/>
                <a:cs typeface="Times New Roman" panose="02020603050405020304" pitchFamily="18" charset="0"/>
              </a:rPr>
              <a:t>It is the process of converting a liquid into its vapors, transferring the vapors to another place and recovering the liquid by condensing the vapors usually by leading it into contact with a cold surface.</a:t>
            </a:r>
          </a:p>
          <a:p>
            <a:pPr algn="just"/>
            <a:r>
              <a:rPr lang="en-US" sz="3200" dirty="0" smtClean="0">
                <a:latin typeface="Times New Roman" panose="02020603050405020304" pitchFamily="18" charset="0"/>
                <a:cs typeface="Times New Roman" panose="02020603050405020304" pitchFamily="18" charset="0"/>
              </a:rPr>
              <a:t>The apparatus used is essentially consist of three parts.</a:t>
            </a:r>
          </a:p>
          <a:p>
            <a:pPr algn="just"/>
            <a:r>
              <a:rPr lang="en-US" sz="3200" b="1" dirty="0" smtClean="0">
                <a:latin typeface="Times New Roman" panose="02020603050405020304" pitchFamily="18" charset="0"/>
                <a:cs typeface="Times New Roman" panose="02020603050405020304" pitchFamily="18" charset="0"/>
              </a:rPr>
              <a:t>Still</a:t>
            </a:r>
            <a:r>
              <a:rPr lang="en-US" sz="3200" dirty="0" smtClean="0">
                <a:latin typeface="Times New Roman" panose="02020603050405020304" pitchFamily="18" charset="0"/>
                <a:cs typeface="Times New Roman" panose="02020603050405020304" pitchFamily="18" charset="0"/>
              </a:rPr>
              <a:t>: In which the volatile material is vaporized</a:t>
            </a:r>
          </a:p>
          <a:p>
            <a:pPr algn="just"/>
            <a:r>
              <a:rPr lang="en-US" sz="3200" b="1" dirty="0" smtClean="0">
                <a:latin typeface="Times New Roman" panose="02020603050405020304" pitchFamily="18" charset="0"/>
                <a:cs typeface="Times New Roman" panose="02020603050405020304" pitchFamily="18" charset="0"/>
              </a:rPr>
              <a:t>Condenser</a:t>
            </a:r>
            <a:r>
              <a:rPr lang="en-US" sz="3200" dirty="0" smtClean="0">
                <a:latin typeface="Times New Roman" panose="02020603050405020304" pitchFamily="18" charset="0"/>
                <a:cs typeface="Times New Roman" panose="02020603050405020304" pitchFamily="18" charset="0"/>
              </a:rPr>
              <a:t>: In which the vapors are condensed</a:t>
            </a:r>
          </a:p>
          <a:p>
            <a:pPr algn="just"/>
            <a:r>
              <a:rPr lang="en-US" sz="3200" b="1" dirty="0" smtClean="0">
                <a:latin typeface="Times New Roman" panose="02020603050405020304" pitchFamily="18" charset="0"/>
                <a:cs typeface="Times New Roman" panose="02020603050405020304" pitchFamily="18" charset="0"/>
              </a:rPr>
              <a:t>Receiver</a:t>
            </a:r>
            <a:r>
              <a:rPr lang="en-US" sz="3200" dirty="0" smtClean="0">
                <a:latin typeface="Times New Roman" panose="02020603050405020304" pitchFamily="18" charset="0"/>
                <a:cs typeface="Times New Roman" panose="02020603050405020304" pitchFamily="18" charset="0"/>
              </a:rPr>
              <a:t>: In which the distillate is collected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46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Bumping</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occurs very readily during vacuum distillation</a:t>
            </a:r>
            <a:r>
              <a:rPr lang="en-US" sz="3200" dirty="0" smtClean="0">
                <a:latin typeface="Times New Roman" panose="02020603050405020304" pitchFamily="18" charset="0"/>
                <a:cs typeface="Times New Roman" panose="02020603050405020304" pitchFamily="18" charset="0"/>
              </a:rPr>
              <a:t> but very easily prevented by means of a </a:t>
            </a:r>
            <a:r>
              <a:rPr lang="en-US" sz="3200" b="1" dirty="0" smtClean="0">
                <a:latin typeface="Times New Roman" panose="02020603050405020304" pitchFamily="18" charset="0"/>
                <a:cs typeface="Times New Roman" panose="02020603050405020304" pitchFamily="18" charset="0"/>
              </a:rPr>
              <a:t>stream of air bubbles</a:t>
            </a:r>
            <a:r>
              <a:rPr lang="en-US" sz="3200" dirty="0" smtClean="0">
                <a:latin typeface="Times New Roman" panose="02020603050405020304" pitchFamily="18" charset="0"/>
                <a:cs typeface="Times New Roman" panose="02020603050405020304" pitchFamily="18" charset="0"/>
              </a:rPr>
              <a:t> drawn out through a capillary dipping in the boiling liquid.</a:t>
            </a:r>
          </a:p>
          <a:p>
            <a:pPr algn="just"/>
            <a:r>
              <a:rPr lang="en-US" sz="3200" dirty="0" smtClean="0">
                <a:latin typeface="Times New Roman" panose="02020603050405020304" pitchFamily="18" charset="0"/>
                <a:cs typeface="Times New Roman" panose="02020603050405020304" pitchFamily="18" charset="0"/>
              </a:rPr>
              <a:t>It is advisable to use a water bath maintained at about </a:t>
            </a:r>
            <a:r>
              <a:rPr lang="en-US" sz="3200" b="1" dirty="0" smtClean="0">
                <a:latin typeface="Times New Roman" panose="02020603050405020304" pitchFamily="18" charset="0"/>
                <a:cs typeface="Times New Roman" panose="02020603050405020304" pitchFamily="18" charset="0"/>
              </a:rPr>
              <a:t>20⁰ higher than the boiling point of the liquid </a:t>
            </a:r>
            <a:r>
              <a:rPr lang="en-US" sz="3200" dirty="0" smtClean="0">
                <a:latin typeface="Times New Roman" panose="02020603050405020304" pitchFamily="18" charset="0"/>
                <a:cs typeface="Times New Roman" panose="02020603050405020304" pitchFamily="18" charset="0"/>
              </a:rPr>
              <a:t>under reduced pressure.</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A small pressure guage </a:t>
            </a:r>
            <a:r>
              <a:rPr lang="en-US" sz="3200" b="1" dirty="0" smtClean="0">
                <a:latin typeface="Times New Roman" panose="02020603050405020304" pitchFamily="18" charset="0"/>
                <a:cs typeface="Times New Roman" panose="02020603050405020304" pitchFamily="18" charset="0"/>
              </a:rPr>
              <a:t>(manometer) </a:t>
            </a:r>
            <a:r>
              <a:rPr lang="en-US" sz="3200" dirty="0" smtClean="0">
                <a:latin typeface="Times New Roman" panose="02020603050405020304" pitchFamily="18" charset="0"/>
                <a:cs typeface="Times New Roman" panose="02020603050405020304" pitchFamily="18" charset="0"/>
              </a:rPr>
              <a:t>should be inserted between the pump and the receiver.</a:t>
            </a:r>
          </a:p>
          <a:p>
            <a:pPr algn="just"/>
            <a:r>
              <a:rPr lang="en-US" sz="3200" dirty="0" smtClean="0">
                <a:latin typeface="Times New Roman" panose="02020603050405020304" pitchFamily="18" charset="0"/>
                <a:cs typeface="Times New Roman" panose="02020603050405020304" pitchFamily="18" charset="0"/>
              </a:rPr>
              <a:t>In carrying out the distillation, </a:t>
            </a:r>
            <a:r>
              <a:rPr lang="en-US" sz="3200" b="1" dirty="0" smtClean="0">
                <a:latin typeface="Times New Roman" panose="02020603050405020304" pitchFamily="18" charset="0"/>
                <a:cs typeface="Times New Roman" panose="02020603050405020304" pitchFamily="18" charset="0"/>
              </a:rPr>
              <a:t>heating is not commenced until the required vacuum is attained</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Thin walled glass apparatus such as </a:t>
            </a:r>
            <a:r>
              <a:rPr lang="en-US" sz="3200" b="1" dirty="0" smtClean="0">
                <a:latin typeface="Times New Roman" panose="02020603050405020304" pitchFamily="18" charset="0"/>
                <a:cs typeface="Times New Roman" panose="02020603050405020304" pitchFamily="18" charset="0"/>
              </a:rPr>
              <a:t>flat bottomed flasks and conical flasks</a:t>
            </a:r>
            <a:r>
              <a:rPr lang="en-US" sz="3200" dirty="0" smtClean="0">
                <a:latin typeface="Times New Roman" panose="02020603050405020304" pitchFamily="18" charset="0"/>
                <a:cs typeface="Times New Roman" panose="02020603050405020304" pitchFamily="18" charset="0"/>
              </a:rPr>
              <a:t> should never be used for vacuum distillation.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26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In some instances </a:t>
            </a:r>
            <a:r>
              <a:rPr lang="en-US" sz="3200" b="1" dirty="0" smtClean="0">
                <a:latin typeface="Times New Roman" panose="02020603050405020304" pitchFamily="18" charset="0"/>
                <a:cs typeface="Times New Roman" panose="02020603050405020304" pitchFamily="18" charset="0"/>
              </a:rPr>
              <a:t>persistent foaming occurs </a:t>
            </a:r>
            <a:r>
              <a:rPr lang="en-US" sz="3200" dirty="0" smtClean="0">
                <a:latin typeface="Times New Roman" panose="02020603050405020304" pitchFamily="18" charset="0"/>
                <a:cs typeface="Times New Roman" panose="02020603050405020304" pitchFamily="18" charset="0"/>
              </a:rPr>
              <a:t>during vacuum distillation. </a:t>
            </a:r>
          </a:p>
          <a:p>
            <a:pPr algn="just"/>
            <a:r>
              <a:rPr lang="en-US" sz="3200" dirty="0" smtClean="0">
                <a:latin typeface="Times New Roman" panose="02020603050405020304" pitchFamily="18" charset="0"/>
                <a:cs typeface="Times New Roman" panose="02020603050405020304" pitchFamily="18" charset="0"/>
              </a:rPr>
              <a:t>This may be overcome by </a:t>
            </a:r>
            <a:r>
              <a:rPr lang="en-US" sz="3200" b="1" dirty="0" smtClean="0">
                <a:latin typeface="Times New Roman" panose="02020603050405020304" pitchFamily="18" charset="0"/>
                <a:cs typeface="Times New Roman" panose="02020603050405020304" pitchFamily="18" charset="0"/>
              </a:rPr>
              <a:t>adding</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capryl alcohol to the </a:t>
            </a:r>
            <a:r>
              <a:rPr lang="en-US" sz="3200" dirty="0" smtClean="0">
                <a:latin typeface="Times New Roman" panose="02020603050405020304" pitchFamily="18" charset="0"/>
                <a:cs typeface="Times New Roman" panose="02020603050405020304" pitchFamily="18" charset="0"/>
              </a:rPr>
              <a:t>liquid to be distilled or by inserting a second air capillary in the thermometer neck of a claisen flask.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21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Vacuum stills</a:t>
            </a:r>
          </a:p>
          <a:p>
            <a:pPr algn="just"/>
            <a:r>
              <a:rPr lang="en-US" sz="3200" dirty="0" smtClean="0">
                <a:latin typeface="Times New Roman" panose="02020603050405020304" pitchFamily="18" charset="0"/>
                <a:cs typeface="Times New Roman" panose="02020603050405020304" pitchFamily="18" charset="0"/>
              </a:rPr>
              <a:t>These are employed for distilling substances that have a high boiling point at atmospheric pressure or for substances that are damaged by high temperature or for removing the last traces of volatile solvents.</a:t>
            </a:r>
          </a:p>
          <a:p>
            <a:pPr algn="just"/>
            <a:r>
              <a:rPr lang="en-US" sz="3200" dirty="0" smtClean="0">
                <a:latin typeface="Times New Roman" panose="02020603050405020304" pitchFamily="18" charset="0"/>
                <a:cs typeface="Times New Roman" panose="02020603050405020304" pitchFamily="18" charset="0"/>
              </a:rPr>
              <a:t>To facilitate the collection and removal of the distillate without stopping the distillation, </a:t>
            </a:r>
            <a:r>
              <a:rPr lang="en-US" sz="3200" b="1" dirty="0" smtClean="0">
                <a:latin typeface="Times New Roman" panose="02020603050405020304" pitchFamily="18" charset="0"/>
                <a:cs typeface="Times New Roman" panose="02020603050405020304" pitchFamily="18" charset="0"/>
              </a:rPr>
              <a:t>two receivers are fitted that may be used alternately.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57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3383" y="1345474"/>
            <a:ext cx="6008913" cy="4558937"/>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Fractional distillation</a:t>
            </a:r>
          </a:p>
          <a:p>
            <a:pPr algn="just"/>
            <a:r>
              <a:rPr lang="en-US" sz="3200" dirty="0" smtClean="0">
                <a:latin typeface="Times New Roman" panose="02020603050405020304" pitchFamily="18" charset="0"/>
                <a:cs typeface="Times New Roman" panose="02020603050405020304" pitchFamily="18" charset="0"/>
              </a:rPr>
              <a:t>Fractional distillation is the process employed to separate miscible volatile liquids having different boiling points.</a:t>
            </a:r>
          </a:p>
          <a:p>
            <a:pPr algn="just"/>
            <a:endParaRPr lang="en-US" sz="3200" b="1"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19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a:latin typeface="Times New Roman" panose="02020603050405020304" pitchFamily="18" charset="0"/>
                <a:cs typeface="Times New Roman" panose="02020603050405020304" pitchFamily="18" charset="0"/>
              </a:rPr>
              <a:t>Vapor pressure of miscible liquids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When the two components of a binary mixture are completely miscible the vapor pressure of the mixture is </a:t>
            </a:r>
            <a:r>
              <a:rPr lang="en-US" sz="3200" b="1" dirty="0" smtClean="0">
                <a:latin typeface="Times New Roman" panose="02020603050405020304" pitchFamily="18" charset="0"/>
                <a:cs typeface="Times New Roman" panose="02020603050405020304" pitchFamily="18" charset="0"/>
              </a:rPr>
              <a:t>a function of the composition as well as the vapor pressures of the two pure components</a:t>
            </a:r>
            <a:r>
              <a:rPr lang="en-US" sz="3200" dirty="0" smtClean="0">
                <a:latin typeface="Times New Roman" panose="02020603050405020304" pitchFamily="18" charset="0"/>
                <a:cs typeface="Times New Roman" panose="02020603050405020304" pitchFamily="18" charset="0"/>
              </a:rPr>
              <a:t>. </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262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a:latin typeface="Times New Roman" panose="02020603050405020304" pitchFamily="18" charset="0"/>
                <a:cs typeface="Times New Roman" panose="02020603050405020304" pitchFamily="18" charset="0"/>
              </a:rPr>
              <a:t>According to Raoult's law</a:t>
            </a:r>
          </a:p>
          <a:p>
            <a:pPr algn="just"/>
            <a:r>
              <a:rPr lang="en-US" sz="3200" dirty="0" smtClean="0">
                <a:latin typeface="Times New Roman" panose="02020603050405020304" pitchFamily="18" charset="0"/>
                <a:cs typeface="Times New Roman" panose="02020603050405020304" pitchFamily="18" charset="0"/>
              </a:rPr>
              <a:t>The partial vapor pressure of each volatile component is equal to </a:t>
            </a:r>
            <a:r>
              <a:rPr lang="en-US" sz="3200" b="1" dirty="0" smtClean="0">
                <a:latin typeface="Times New Roman" panose="02020603050405020304" pitchFamily="18" charset="0"/>
                <a:cs typeface="Times New Roman" panose="02020603050405020304" pitchFamily="18" charset="0"/>
              </a:rPr>
              <a:t>the vapor pressure of the pure component </a:t>
            </a:r>
            <a:r>
              <a:rPr lang="en-US" sz="3200" dirty="0" smtClean="0">
                <a:latin typeface="Times New Roman" panose="02020603050405020304" pitchFamily="18" charset="0"/>
                <a:cs typeface="Times New Roman" panose="02020603050405020304" pitchFamily="18" charset="0"/>
              </a:rPr>
              <a:t>multiplied by </a:t>
            </a:r>
            <a:r>
              <a:rPr lang="en-US" sz="3200" b="1" dirty="0" smtClean="0">
                <a:latin typeface="Times New Roman" panose="02020603050405020304" pitchFamily="18" charset="0"/>
                <a:cs typeface="Times New Roman" panose="02020603050405020304" pitchFamily="18" charset="0"/>
              </a:rPr>
              <a:t>its mole fraction</a:t>
            </a:r>
          </a:p>
          <a:p>
            <a:pPr algn="just"/>
            <a:r>
              <a:rPr lang="en-US" sz="3200" dirty="0" smtClean="0">
                <a:latin typeface="Times New Roman" panose="02020603050405020304" pitchFamily="18" charset="0"/>
                <a:cs typeface="Times New Roman" panose="02020603050405020304" pitchFamily="18" charset="0"/>
              </a:rPr>
              <a:t>Thus for a mixture of A and B</a:t>
            </a:r>
          </a:p>
          <a:p>
            <a:pPr algn="just"/>
            <a:endParaRPr lang="en-US" sz="3200" b="1" dirty="0" smtClean="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P</a:t>
            </a:r>
            <a:r>
              <a:rPr lang="en-US" sz="3200" b="1" baseline="-25000" dirty="0" smtClean="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=P</a:t>
            </a:r>
            <a:r>
              <a:rPr lang="en-US" sz="3200" b="1" baseline="-25000" dirty="0" smtClean="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⁰ </a:t>
            </a:r>
            <a:r>
              <a:rPr lang="en-US" sz="3200" b="1" dirty="0" smtClean="0">
                <a:latin typeface="Times New Roman" panose="02020603050405020304" pitchFamily="18" charset="0"/>
                <a:cs typeface="Times New Roman" panose="02020603050405020304" pitchFamily="18" charset="0"/>
              </a:rPr>
              <a:t>X</a:t>
            </a:r>
            <a:r>
              <a:rPr lang="en-US" sz="3200" b="1" baseline="-25000" dirty="0" smtClean="0">
                <a:latin typeface="Times New Roman" panose="02020603050405020304" pitchFamily="18" charset="0"/>
                <a:cs typeface="Times New Roman" panose="02020603050405020304" pitchFamily="18" charset="0"/>
              </a:rPr>
              <a:t>A</a:t>
            </a: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P</a:t>
            </a:r>
            <a:r>
              <a:rPr lang="en-US" sz="3200" b="1" baseline="-25000" dirty="0" smtClean="0">
                <a:latin typeface="Times New Roman" panose="02020603050405020304" pitchFamily="18" charset="0"/>
                <a:cs typeface="Times New Roman" panose="02020603050405020304" pitchFamily="18" charset="0"/>
              </a:rPr>
              <a:t>B</a:t>
            </a:r>
            <a:r>
              <a:rPr lang="en-US" sz="3200" b="1" dirty="0" smtClean="0">
                <a:latin typeface="Times New Roman" panose="02020603050405020304" pitchFamily="18" charset="0"/>
                <a:cs typeface="Times New Roman" panose="02020603050405020304" pitchFamily="18" charset="0"/>
              </a:rPr>
              <a:t>=P</a:t>
            </a:r>
            <a:r>
              <a:rPr lang="en-US" sz="3200" b="1" baseline="-25000" dirty="0">
                <a:latin typeface="Times New Roman" panose="02020603050405020304" pitchFamily="18" charset="0"/>
                <a:cs typeface="Times New Roman" panose="02020603050405020304" pitchFamily="18" charset="0"/>
              </a:rPr>
              <a:t>B</a:t>
            </a:r>
            <a:r>
              <a:rPr lang="en-US" sz="3200" b="1" dirty="0" smtClean="0">
                <a:latin typeface="Times New Roman" panose="02020603050405020304" pitchFamily="18" charset="0"/>
                <a:cs typeface="Times New Roman" panose="02020603050405020304" pitchFamily="18" charset="0"/>
              </a:rPr>
              <a:t>⁰ X</a:t>
            </a:r>
            <a:r>
              <a:rPr lang="en-US" sz="3200" b="1" baseline="-25000" dirty="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54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Where </a:t>
            </a:r>
          </a:p>
          <a:p>
            <a:pPr algn="just"/>
            <a:r>
              <a:rPr lang="en-US" sz="3200" dirty="0" smtClean="0">
                <a:latin typeface="Times New Roman" panose="02020603050405020304" pitchFamily="18" charset="0"/>
                <a:cs typeface="Times New Roman" panose="02020603050405020304" pitchFamily="18" charset="0"/>
              </a:rPr>
              <a:t>P</a:t>
            </a:r>
            <a:r>
              <a:rPr lang="en-US" sz="3200" baseline="-25000" dirty="0" smtClean="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and P</a:t>
            </a:r>
            <a:r>
              <a:rPr lang="en-US" sz="3200" baseline="-250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are the partial vapor pressures of the components when the mole fractions are X</a:t>
            </a:r>
            <a:r>
              <a:rPr lang="en-US" sz="3200" baseline="-25000" dirty="0" smtClean="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and X</a:t>
            </a:r>
            <a:r>
              <a:rPr lang="en-US" sz="3200" baseline="-25000" dirty="0" smtClean="0">
                <a:latin typeface="Times New Roman" panose="02020603050405020304" pitchFamily="18" charset="0"/>
                <a:cs typeface="Times New Roman" panose="02020603050405020304" pitchFamily="18" charset="0"/>
              </a:rPr>
              <a:t>B  </a:t>
            </a:r>
            <a:r>
              <a:rPr lang="en-US" sz="3200" dirty="0" smtClean="0">
                <a:latin typeface="Times New Roman" panose="02020603050405020304" pitchFamily="18" charset="0"/>
                <a:cs typeface="Times New Roman" panose="02020603050405020304" pitchFamily="18" charset="0"/>
              </a:rPr>
              <a:t>respectively.</a:t>
            </a:r>
          </a:p>
          <a:p>
            <a:pPr algn="just"/>
            <a:r>
              <a:rPr lang="en-US" sz="3200" dirty="0" smtClean="0">
                <a:latin typeface="Times New Roman" panose="02020603050405020304" pitchFamily="18" charset="0"/>
                <a:cs typeface="Times New Roman" panose="02020603050405020304" pitchFamily="18" charset="0"/>
              </a:rPr>
              <a:t>The vapor pressure of the pure components are </a:t>
            </a:r>
            <a:r>
              <a:rPr lang="en-US" sz="3200" dirty="0">
                <a:latin typeface="Times New Roman" panose="02020603050405020304" pitchFamily="18" charset="0"/>
                <a:cs typeface="Times New Roman" panose="02020603050405020304" pitchFamily="18" charset="0"/>
              </a:rPr>
              <a:t>P</a:t>
            </a:r>
            <a:r>
              <a:rPr lang="en-US" sz="3200" baseline="-250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⁰ </a:t>
            </a:r>
            <a:r>
              <a:rPr lang="en-US" sz="3200" dirty="0" smtClean="0">
                <a:latin typeface="Times New Roman" panose="02020603050405020304" pitchFamily="18" charset="0"/>
                <a:cs typeface="Times New Roman" panose="02020603050405020304" pitchFamily="18" charset="0"/>
              </a:rPr>
              <a:t> and P</a:t>
            </a:r>
            <a:r>
              <a:rPr lang="en-US" sz="3200" baseline="-250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⁰</a:t>
            </a:r>
          </a:p>
          <a:p>
            <a:pPr algn="just"/>
            <a:r>
              <a:rPr lang="en-US" sz="3200" dirty="0" smtClean="0">
                <a:latin typeface="Times New Roman" panose="02020603050405020304" pitchFamily="18" charset="0"/>
                <a:cs typeface="Times New Roman" panose="02020603050405020304" pitchFamily="18" charset="0"/>
              </a:rPr>
              <a:t>The total vapor pressure P of the system is then </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P</a:t>
            </a:r>
            <a:r>
              <a:rPr lang="en-US" sz="3200" baseline="-25000" dirty="0" smtClean="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P</a:t>
            </a:r>
            <a:r>
              <a:rPr lang="en-US" sz="3200" baseline="-250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022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7886" y="1737359"/>
            <a:ext cx="6008914" cy="3879669"/>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0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Simple distillation is generally used for the </a:t>
            </a:r>
            <a:r>
              <a:rPr lang="en-US" sz="3200" b="1" dirty="0" smtClean="0">
                <a:latin typeface="Times New Roman" panose="02020603050405020304" pitchFamily="18" charset="0"/>
                <a:cs typeface="Times New Roman" panose="02020603050405020304" pitchFamily="18" charset="0"/>
              </a:rPr>
              <a:t>separation of liquids from non-volatile solids. </a:t>
            </a:r>
          </a:p>
          <a:p>
            <a:pPr algn="just"/>
            <a:r>
              <a:rPr lang="en-US" sz="3200" dirty="0" smtClean="0">
                <a:latin typeface="Times New Roman" panose="02020603050405020304" pitchFamily="18" charset="0"/>
                <a:cs typeface="Times New Roman" panose="02020603050405020304" pitchFamily="18" charset="0"/>
              </a:rPr>
              <a:t>e.g. preparation of distilled water and recovery of alcohol in the preparation of dry extracts.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736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Binary mixtures that follow Raoult's law are those </a:t>
            </a:r>
            <a:r>
              <a:rPr lang="en-US" sz="3200" b="1" dirty="0" smtClean="0">
                <a:latin typeface="Times New Roman" panose="02020603050405020304" pitchFamily="18" charset="0"/>
                <a:cs typeface="Times New Roman" panose="02020603050405020304" pitchFamily="18" charset="0"/>
              </a:rPr>
              <a:t>where the attraction between A and B molecules is the same as those for the pure components</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e.g. benzene/toluene and paraffin mixtures.</a:t>
            </a:r>
          </a:p>
          <a:p>
            <a:pPr algn="just"/>
            <a:r>
              <a:rPr lang="en-US" sz="3200" b="1" dirty="0" smtClean="0">
                <a:latin typeface="Times New Roman" panose="02020603050405020304" pitchFamily="18" charset="0"/>
                <a:cs typeface="Times New Roman" panose="02020603050405020304" pitchFamily="18" charset="0"/>
              </a:rPr>
              <a:t>When the interaction of A and B molecules is less</a:t>
            </a:r>
            <a:r>
              <a:rPr lang="en-US" sz="3200" dirty="0" smtClean="0">
                <a:latin typeface="Times New Roman" panose="02020603050405020304" pitchFamily="18" charset="0"/>
                <a:cs typeface="Times New Roman" panose="02020603050405020304" pitchFamily="18" charset="0"/>
              </a:rPr>
              <a:t> than between the molecules of pure constituents, the presence of B molecules reduce the A-A interaction and similarly the A molecules reduce the B-B interaction.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11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partial vapor pressure is </a:t>
            </a:r>
            <a:r>
              <a:rPr lang="en-US" sz="3200" b="1" dirty="0" smtClean="0">
                <a:latin typeface="Times New Roman" panose="02020603050405020304" pitchFamily="18" charset="0"/>
                <a:cs typeface="Times New Roman" panose="02020603050405020304" pitchFamily="18" charset="0"/>
              </a:rPr>
              <a:t>now greater than expected from Raoult's ideal solution </a:t>
            </a:r>
            <a:r>
              <a:rPr lang="en-US" sz="3200" dirty="0" smtClean="0">
                <a:latin typeface="Times New Roman" panose="02020603050405020304" pitchFamily="18" charset="0"/>
                <a:cs typeface="Times New Roman" panose="02020603050405020304" pitchFamily="18" charset="0"/>
              </a:rPr>
              <a:t>law and the system is said to exhibit </a:t>
            </a:r>
            <a:r>
              <a:rPr lang="en-US" sz="3200" b="1" dirty="0" smtClean="0">
                <a:latin typeface="Times New Roman" panose="02020603050405020304" pitchFamily="18" charset="0"/>
                <a:cs typeface="Times New Roman" panose="02020603050405020304" pitchFamily="18" charset="0"/>
              </a:rPr>
              <a:t>positive deviation </a:t>
            </a:r>
          </a:p>
          <a:p>
            <a:pPr algn="just"/>
            <a:r>
              <a:rPr lang="en-US" sz="3200" dirty="0" smtClean="0">
                <a:latin typeface="Times New Roman" panose="02020603050405020304" pitchFamily="18" charset="0"/>
                <a:cs typeface="Times New Roman" panose="02020603050405020304" pitchFamily="18" charset="0"/>
              </a:rPr>
              <a:t>e.g. benzene/ethyl alcohol , chloroform/ethyl alcohol.</a:t>
            </a:r>
          </a:p>
          <a:p>
            <a:pPr algn="just"/>
            <a:r>
              <a:rPr lang="en-US" sz="3200" b="1" dirty="0" smtClean="0">
                <a:latin typeface="Times New Roman" panose="02020603050405020304" pitchFamily="18" charset="0"/>
                <a:cs typeface="Times New Roman" panose="02020603050405020304" pitchFamily="18" charset="0"/>
              </a:rPr>
              <a:t>Negative deviation </a:t>
            </a:r>
            <a:r>
              <a:rPr lang="en-US" sz="3200" dirty="0" smtClean="0">
                <a:latin typeface="Times New Roman" panose="02020603050405020304" pitchFamily="18" charset="0"/>
                <a:cs typeface="Times New Roman" panose="02020603050405020304" pitchFamily="18" charset="0"/>
              </a:rPr>
              <a:t>occurs when the A-B attraction is greater than the A-A or B-B attraction and the vapor pressure is less than expected, e.g. chloroform/acetone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64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Boiling point diagram and fractional distillation</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64377" y="1790699"/>
            <a:ext cx="7485016" cy="4505597"/>
          </a:xfrm>
          <a:prstGeom prst="rect">
            <a:avLst/>
          </a:prstGeom>
        </p:spPr>
      </p:pic>
    </p:spTree>
    <p:extLst>
      <p:ext uri="{BB962C8B-B14F-4D97-AF65-F5344CB8AC3E}">
        <p14:creationId xmlns:p14="http://schemas.microsoft.com/office/powerpoint/2010/main" val="205626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lower curve shows the manner in which the </a:t>
            </a:r>
            <a:r>
              <a:rPr lang="en-US" sz="3200" b="1" dirty="0" smtClean="0">
                <a:latin typeface="Times New Roman" panose="02020603050405020304" pitchFamily="18" charset="0"/>
                <a:cs typeface="Times New Roman" panose="02020603050405020304" pitchFamily="18" charset="0"/>
              </a:rPr>
              <a:t>boiling point of the mixture changes with composition</a:t>
            </a:r>
          </a:p>
          <a:p>
            <a:pPr algn="just"/>
            <a:r>
              <a:rPr lang="en-US" sz="3200" dirty="0" smtClean="0">
                <a:latin typeface="Times New Roman" panose="02020603050405020304" pitchFamily="18" charset="0"/>
                <a:cs typeface="Times New Roman" panose="02020603050405020304" pitchFamily="18" charset="0"/>
              </a:rPr>
              <a:t>The upper curve relates the composition of the vapors in equilibrium with the liquid at the same temperature.</a:t>
            </a:r>
          </a:p>
          <a:p>
            <a:pPr algn="just"/>
            <a:r>
              <a:rPr lang="en-US" sz="3200" dirty="0" smtClean="0">
                <a:latin typeface="Times New Roman" panose="02020603050405020304" pitchFamily="18" charset="0"/>
                <a:cs typeface="Times New Roman" panose="02020603050405020304" pitchFamily="18" charset="0"/>
              </a:rPr>
              <a:t>The boiling point of the mixture X is T.</a:t>
            </a:r>
          </a:p>
          <a:p>
            <a:pPr algn="just"/>
            <a:r>
              <a:rPr lang="en-US" sz="3200" dirty="0" smtClean="0">
                <a:latin typeface="Times New Roman" panose="02020603050405020304" pitchFamily="18" charset="0"/>
                <a:cs typeface="Times New Roman" panose="02020603050405020304" pitchFamily="18" charset="0"/>
              </a:rPr>
              <a:t>The vapors at T will have a composition fixed by point Y, which corresponds to a mixture richer in B than in 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65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If this vapor is condensed, a liquid having the composition (X</a:t>
            </a:r>
            <a:r>
              <a:rPr lang="en-US" sz="3200" baseline="-250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will be obtained.</a:t>
            </a:r>
          </a:p>
          <a:p>
            <a:pPr algn="just"/>
            <a:r>
              <a:rPr lang="en-US" sz="3200" dirty="0" smtClean="0">
                <a:latin typeface="Times New Roman" panose="02020603050405020304" pitchFamily="18" charset="0"/>
                <a:cs typeface="Times New Roman" panose="02020603050405020304" pitchFamily="18" charset="0"/>
              </a:rPr>
              <a:t>The boiling point of the mixture X</a:t>
            </a:r>
            <a:r>
              <a:rPr lang="en-US" sz="3200" baseline="-250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is T</a:t>
            </a:r>
            <a:r>
              <a:rPr lang="en-US" sz="3200" baseline="-250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and when it is boiled, vapor having the composition Y</a:t>
            </a:r>
            <a:r>
              <a:rPr lang="en-US" sz="3200" baseline="-25000" dirty="0" smtClean="0">
                <a:latin typeface="Times New Roman" panose="02020603050405020304" pitchFamily="18" charset="0"/>
                <a:cs typeface="Times New Roman" panose="02020603050405020304" pitchFamily="18" charset="0"/>
              </a:rPr>
              <a:t>1 </a:t>
            </a:r>
            <a:r>
              <a:rPr lang="en-US" sz="3200" dirty="0" smtClean="0">
                <a:latin typeface="Times New Roman" panose="02020603050405020304" pitchFamily="18" charset="0"/>
                <a:cs typeface="Times New Roman" panose="02020603050405020304" pitchFamily="18" charset="0"/>
              </a:rPr>
              <a:t>  which yields a liquid X</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on condensation is obtained.</a:t>
            </a:r>
          </a:p>
          <a:p>
            <a:pPr algn="just"/>
            <a:r>
              <a:rPr lang="en-US" sz="3200" dirty="0" smtClean="0">
                <a:latin typeface="Times New Roman" panose="02020603050405020304" pitchFamily="18" charset="0"/>
                <a:cs typeface="Times New Roman" panose="02020603050405020304" pitchFamily="18" charset="0"/>
              </a:rPr>
              <a:t>X</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is nearly pure B.</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28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Hence in this example, extensive fractionation has been achieved by boiling the mixture and condensing the vapors in equilibrium with the liquid and repeating the process with the condensed vapors.</a:t>
            </a:r>
          </a:p>
        </p:txBody>
      </p:sp>
    </p:spTree>
    <p:extLst>
      <p:ext uri="{BB962C8B-B14F-4D97-AF65-F5344CB8AC3E}">
        <p14:creationId xmlns:p14="http://schemas.microsoft.com/office/powerpoint/2010/main" val="260617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a:latin typeface="Times New Roman" panose="02020603050405020304" pitchFamily="18" charset="0"/>
                <a:cs typeface="Times New Roman" panose="02020603050405020304" pitchFamily="18" charset="0"/>
              </a:rPr>
              <a:t>The volume of distillate (composition X</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obtained will be small, since as the vapor is drawn off, the liquid remaining in the still gradually becomes poorer in composition B and its boiling point rises.</a:t>
            </a:r>
          </a:p>
          <a:p>
            <a:pPr algn="just"/>
            <a:r>
              <a:rPr lang="en-US" sz="3200" dirty="0">
                <a:latin typeface="Times New Roman" panose="02020603050405020304" pitchFamily="18" charset="0"/>
                <a:cs typeface="Times New Roman" panose="02020603050405020304" pitchFamily="18" charset="0"/>
              </a:rPr>
              <a:t>Fractional distillation is based on these principles.</a:t>
            </a:r>
          </a:p>
        </p:txBody>
      </p:sp>
    </p:spTree>
    <p:extLst>
      <p:ext uri="{BB962C8B-B14F-4D97-AF65-F5344CB8AC3E}">
        <p14:creationId xmlns:p14="http://schemas.microsoft.com/office/powerpoint/2010/main" val="1746690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Azeotropic mixtures</a:t>
            </a:r>
          </a:p>
          <a:p>
            <a:pPr algn="just"/>
            <a:r>
              <a:rPr lang="en-US" sz="3200" dirty="0" smtClean="0">
                <a:latin typeface="Times New Roman" panose="02020603050405020304" pitchFamily="18" charset="0"/>
                <a:cs typeface="Times New Roman" panose="02020603050405020304" pitchFamily="18" charset="0"/>
              </a:rPr>
              <a:t>An Azeotropic mixture or </a:t>
            </a:r>
            <a:r>
              <a:rPr lang="en-US" sz="3200" b="1" dirty="0" smtClean="0">
                <a:latin typeface="Times New Roman" panose="02020603050405020304" pitchFamily="18" charset="0"/>
                <a:cs typeface="Times New Roman" panose="02020603050405020304" pitchFamily="18" charset="0"/>
              </a:rPr>
              <a:t>constant boiling point mixture </a:t>
            </a:r>
            <a:r>
              <a:rPr lang="en-US" sz="3200" dirty="0" smtClean="0">
                <a:latin typeface="Times New Roman" panose="02020603050405020304" pitchFamily="18" charset="0"/>
                <a:cs typeface="Times New Roman" panose="02020603050405020304" pitchFamily="18" charset="0"/>
              </a:rPr>
              <a:t>is one in which the composition of the liquid and the vapor in equilibrium with it is the same.</a:t>
            </a:r>
          </a:p>
          <a:p>
            <a:pPr algn="just"/>
            <a:r>
              <a:rPr lang="en-US" sz="3200" dirty="0" smtClean="0">
                <a:latin typeface="Times New Roman" panose="02020603050405020304" pitchFamily="18" charset="0"/>
                <a:cs typeface="Times New Roman" panose="02020603050405020304" pitchFamily="18" charset="0"/>
              </a:rPr>
              <a:t>Thus the mixture behaves like a pure liquid.</a:t>
            </a:r>
          </a:p>
          <a:p>
            <a:pPr algn="just"/>
            <a:r>
              <a:rPr lang="en-US" sz="3200" dirty="0" smtClean="0">
                <a:latin typeface="Times New Roman" panose="02020603050405020304" pitchFamily="18" charset="0"/>
                <a:cs typeface="Times New Roman" panose="02020603050405020304" pitchFamily="18" charset="0"/>
              </a:rPr>
              <a:t>Miscible binary liquids form Azeotropic mixtures when the vapor pressure curve of the mixture exhibits a maximum or minimum.</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278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4114" y="1515291"/>
            <a:ext cx="4075612" cy="3657600"/>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265816" y="1515291"/>
            <a:ext cx="4093029" cy="3600450"/>
          </a:xfrm>
          <a:prstGeom prst="rect">
            <a:avLst/>
          </a:prstGeom>
        </p:spPr>
      </p:pic>
    </p:spTree>
    <p:extLst>
      <p:ext uri="{BB962C8B-B14F-4D97-AF65-F5344CB8AC3E}">
        <p14:creationId xmlns:p14="http://schemas.microsoft.com/office/powerpoint/2010/main" val="1861881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Such mixtures cannot be separated into pure components by distillation.</a:t>
            </a:r>
          </a:p>
          <a:p>
            <a:pPr algn="just"/>
            <a:r>
              <a:rPr lang="en-US" sz="3200" b="1" dirty="0" smtClean="0">
                <a:latin typeface="Times New Roman" panose="02020603050405020304" pitchFamily="18" charset="0"/>
                <a:cs typeface="Times New Roman" panose="02020603050405020304" pitchFamily="18" charset="0"/>
              </a:rPr>
              <a:t>It is possible to separate them into one component and a constant boiling mixture.</a:t>
            </a:r>
          </a:p>
          <a:p>
            <a:pPr algn="just"/>
            <a:r>
              <a:rPr lang="en-US" sz="3200" b="1" dirty="0" smtClean="0">
                <a:latin typeface="Times New Roman" panose="02020603050405020304" pitchFamily="18" charset="0"/>
                <a:cs typeface="Times New Roman" panose="02020603050405020304" pitchFamily="18" charset="0"/>
              </a:rPr>
              <a:t>Graph A; </a:t>
            </a:r>
            <a:r>
              <a:rPr lang="en-US" sz="3200" dirty="0" smtClean="0">
                <a:latin typeface="Times New Roman" panose="02020603050405020304" pitchFamily="18" charset="0"/>
                <a:cs typeface="Times New Roman" panose="02020603050405020304" pitchFamily="18" charset="0"/>
              </a:rPr>
              <a:t>represents a mixture which posses a maximum vapor pressure, i.e. low boiling point azeotrope </a:t>
            </a:r>
          </a:p>
          <a:p>
            <a:pPr algn="just"/>
            <a:r>
              <a:rPr lang="en-US" sz="3200" b="1" dirty="0">
                <a:latin typeface="Times New Roman" panose="02020603050405020304" pitchFamily="18" charset="0"/>
                <a:cs typeface="Times New Roman" panose="02020603050405020304" pitchFamily="18" charset="0"/>
              </a:rPr>
              <a:t>Graph </a:t>
            </a:r>
            <a:r>
              <a:rPr lang="en-US" sz="3200" b="1" dirty="0" smtClean="0">
                <a:latin typeface="Times New Roman" panose="02020603050405020304" pitchFamily="18" charset="0"/>
                <a:cs typeface="Times New Roman" panose="02020603050405020304" pitchFamily="18" charset="0"/>
              </a:rPr>
              <a:t>B; </a:t>
            </a:r>
            <a:r>
              <a:rPr lang="en-US" sz="3200" dirty="0" smtClean="0">
                <a:latin typeface="Times New Roman" panose="02020603050405020304" pitchFamily="18" charset="0"/>
                <a:cs typeface="Times New Roman" panose="02020603050405020304" pitchFamily="18" charset="0"/>
              </a:rPr>
              <a:t>represent a mixture with minimum vapor pressure, i.e. high </a:t>
            </a:r>
            <a:r>
              <a:rPr lang="en-US" sz="3200" dirty="0">
                <a:latin typeface="Times New Roman" panose="02020603050405020304" pitchFamily="18" charset="0"/>
                <a:cs typeface="Times New Roman" panose="02020603050405020304" pitchFamily="18" charset="0"/>
              </a:rPr>
              <a:t>boiling point azeotrope </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01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Simple distillation under atmospheric pressure</a:t>
            </a:r>
          </a:p>
          <a:p>
            <a:pPr algn="just"/>
            <a:r>
              <a:rPr lang="en-US" sz="3200" dirty="0" smtClean="0">
                <a:latin typeface="Times New Roman" panose="02020603050405020304" pitchFamily="18" charset="0"/>
                <a:cs typeface="Times New Roman" panose="02020603050405020304" pitchFamily="18" charset="0"/>
              </a:rPr>
              <a:t>For simple distillation in the laboratory, a distillation flask with a side arm sloping downwards is used.</a:t>
            </a:r>
          </a:p>
          <a:p>
            <a:pPr algn="just"/>
            <a:r>
              <a:rPr lang="en-US" sz="3200" dirty="0" smtClean="0">
                <a:latin typeface="Times New Roman" panose="02020603050405020304" pitchFamily="18" charset="0"/>
                <a:cs typeface="Times New Roman" panose="02020603050405020304" pitchFamily="18" charset="0"/>
              </a:rPr>
              <a:t>The temperature at which the vapors distil is observed </a:t>
            </a:r>
            <a:r>
              <a:rPr lang="en-US" sz="3200" b="1" dirty="0" smtClean="0">
                <a:latin typeface="Times New Roman" panose="02020603050405020304" pitchFamily="18" charset="0"/>
                <a:cs typeface="Times New Roman" panose="02020603050405020304" pitchFamily="18" charset="0"/>
              </a:rPr>
              <a:t>on a thermometer</a:t>
            </a:r>
            <a:r>
              <a:rPr lang="en-US" sz="3200" dirty="0" smtClean="0">
                <a:latin typeface="Times New Roman" panose="02020603050405020304" pitchFamily="18" charset="0"/>
                <a:cs typeface="Times New Roman" panose="02020603050405020304" pitchFamily="18" charset="0"/>
              </a:rPr>
              <a:t>, inserted through a cork and having </a:t>
            </a:r>
            <a:r>
              <a:rPr lang="en-US" sz="3200" b="1" dirty="0" smtClean="0">
                <a:latin typeface="Times New Roman" panose="02020603050405020304" pitchFamily="18" charset="0"/>
                <a:cs typeface="Times New Roman" panose="02020603050405020304" pitchFamily="18" charset="0"/>
              </a:rPr>
              <a:t>its bulb just below the level of the side arm. </a:t>
            </a:r>
          </a:p>
          <a:p>
            <a:pPr algn="just"/>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549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From A, it can be seen that repeated fractionation will produce a distillate tending to the composition of the Azeotropic mixture represented by point C.</a:t>
            </a:r>
          </a:p>
          <a:p>
            <a:pPr algn="just"/>
            <a:r>
              <a:rPr lang="en-US" sz="3200" b="1" dirty="0" smtClean="0">
                <a:latin typeface="Times New Roman" panose="02020603050405020304" pitchFamily="18" charset="0"/>
                <a:cs typeface="Times New Roman" panose="02020603050405020304" pitchFamily="18" charset="0"/>
              </a:rPr>
              <a:t>The material left in the still will be richer in B than it was original</a:t>
            </a:r>
            <a:r>
              <a:rPr lang="en-US" sz="3200" dirty="0" smtClean="0">
                <a:latin typeface="Times New Roman" panose="02020603050405020304" pitchFamily="18" charset="0"/>
                <a:cs typeface="Times New Roman" panose="02020603050405020304" pitchFamily="18" charset="0"/>
              </a:rPr>
              <a:t>; eventually pure B will be left after the whole of A has been distilled off in the form of the Azeotropic mixture.</a:t>
            </a:r>
          </a:p>
          <a:p>
            <a:pPr algn="just"/>
            <a:r>
              <a:rPr lang="en-US" sz="3200" dirty="0" smtClean="0">
                <a:latin typeface="Times New Roman" panose="02020603050405020304" pitchFamily="18" charset="0"/>
                <a:cs typeface="Times New Roman" panose="02020603050405020304" pitchFamily="18" charset="0"/>
              </a:rPr>
              <a:t>If the original composition lies to the right of C then by similar reasoning A will be left in the still.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23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Mixtures of minimum boiling point are more common </a:t>
            </a:r>
            <a:r>
              <a:rPr lang="en-US" sz="3200" dirty="0" smtClean="0">
                <a:latin typeface="Times New Roman" panose="02020603050405020304" pitchFamily="18" charset="0"/>
                <a:cs typeface="Times New Roman" panose="02020603050405020304" pitchFamily="18" charset="0"/>
              </a:rPr>
              <a:t>than mixtures exhibiting a maximum boiling point, e.g. </a:t>
            </a:r>
            <a:r>
              <a:rPr lang="en-US" sz="3200" b="1" dirty="0" smtClean="0">
                <a:latin typeface="Times New Roman" panose="02020603050405020304" pitchFamily="18" charset="0"/>
                <a:cs typeface="Times New Roman" panose="02020603050405020304" pitchFamily="18" charset="0"/>
              </a:rPr>
              <a:t>alcohol and water, alcohol and benzene, alcohol and </a:t>
            </a:r>
            <a:r>
              <a:rPr lang="en-US" sz="3200" b="1" dirty="0" err="1" smtClean="0">
                <a:latin typeface="Times New Roman" panose="02020603050405020304" pitchFamily="18" charset="0"/>
                <a:cs typeface="Times New Roman" panose="02020603050405020304" pitchFamily="18" charset="0"/>
              </a:rPr>
              <a:t>chloroform</a:t>
            </a:r>
            <a:r>
              <a:rPr lang="en-US" sz="3200" dirty="0" err="1"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n</a:t>
            </a:r>
          </a:p>
          <a:p>
            <a:pPr algn="just"/>
            <a:r>
              <a:rPr lang="en-US" sz="3200" dirty="0" smtClean="0">
                <a:latin typeface="Times New Roman" panose="02020603050405020304" pitchFamily="18" charset="0"/>
                <a:cs typeface="Times New Roman" panose="02020603050405020304" pitchFamily="18" charset="0"/>
              </a:rPr>
              <a:t>The boiling point of alcohol is 78.3⁰ and the Bpt of water is 100⁰. when mixed to gather they form a mixture of minimum Bpt 78.15⁰, containing 95.57 per cent w/w alcohol.</a:t>
            </a:r>
          </a:p>
          <a:p>
            <a:pPr algn="just"/>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17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composition of mixtures of minimum Bpt varies with pressure as for example water and alcohol can be completely separated by distilling at 28⁰ under 7cm pressure.</a:t>
            </a:r>
          </a:p>
          <a:p>
            <a:pPr algn="just"/>
            <a:r>
              <a:rPr lang="en-US" sz="3200" dirty="0" smtClean="0">
                <a:latin typeface="Times New Roman" panose="02020603050405020304" pitchFamily="18" charset="0"/>
                <a:cs typeface="Times New Roman" panose="02020603050405020304" pitchFamily="18" charset="0"/>
              </a:rPr>
              <a:t>On distilling a mixture of maximum Bpt, the distillate will be richer in the component A or B depending on whether the original concentration lies to the right or left of 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27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Ternary mixtures</a:t>
            </a:r>
          </a:p>
          <a:p>
            <a:pPr algn="just"/>
            <a:r>
              <a:rPr lang="en-US" sz="3200" dirty="0" smtClean="0">
                <a:latin typeface="Times New Roman" panose="02020603050405020304" pitchFamily="18" charset="0"/>
                <a:cs typeface="Times New Roman" panose="02020603050405020304" pitchFamily="18" charset="0"/>
              </a:rPr>
              <a:t>Mixtures of three components which do not form azeotropes may be separated by fractional distillation in the same way as binary mixture.</a:t>
            </a:r>
          </a:p>
          <a:p>
            <a:pPr algn="just"/>
            <a:r>
              <a:rPr lang="en-US" sz="3200" dirty="0" smtClean="0">
                <a:latin typeface="Times New Roman" panose="02020603050405020304" pitchFamily="18" charset="0"/>
                <a:cs typeface="Times New Roman" panose="02020603050405020304" pitchFamily="18" charset="0"/>
              </a:rPr>
              <a:t>Azeotropic ternary mixtures of </a:t>
            </a:r>
            <a:r>
              <a:rPr lang="en-US" sz="3200" b="1" dirty="0" smtClean="0">
                <a:latin typeface="Times New Roman" panose="02020603050405020304" pitchFamily="18" charset="0"/>
                <a:cs typeface="Times New Roman" panose="02020603050405020304" pitchFamily="18" charset="0"/>
              </a:rPr>
              <a:t>maximum vapor pressure</a:t>
            </a:r>
            <a:r>
              <a:rPr lang="en-US" sz="3200" dirty="0" smtClean="0">
                <a:latin typeface="Times New Roman" panose="02020603050405020304" pitchFamily="18" charset="0"/>
                <a:cs typeface="Times New Roman" panose="02020603050405020304" pitchFamily="18" charset="0"/>
              </a:rPr>
              <a:t> (minimum Bpt) are important.</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87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Water boiling point 100⁰, alcohol boiling point 78.3⁰, and benzene boiling point 80.2⁰, </a:t>
            </a:r>
            <a:r>
              <a:rPr lang="en-US" sz="3200" b="1" dirty="0" smtClean="0">
                <a:latin typeface="Times New Roman" panose="02020603050405020304" pitchFamily="18" charset="0"/>
                <a:cs typeface="Times New Roman" panose="02020603050405020304" pitchFamily="18" charset="0"/>
              </a:rPr>
              <a:t>form a ternary Azeotropic mixture, boiling point 64.85⁰</a:t>
            </a:r>
            <a:r>
              <a:rPr lang="en-US" sz="3200" dirty="0" smtClean="0">
                <a:latin typeface="Times New Roman" panose="02020603050405020304" pitchFamily="18" charset="0"/>
                <a:cs typeface="Times New Roman" panose="02020603050405020304" pitchFamily="18" charset="0"/>
              </a:rPr>
              <a:t>, containing 18.5% of alcohol, 7.4% of water and 74.1% of benzene.</a:t>
            </a:r>
          </a:p>
          <a:p>
            <a:pPr algn="just"/>
            <a:r>
              <a:rPr lang="en-US" sz="3200" dirty="0" smtClean="0">
                <a:latin typeface="Times New Roman" panose="02020603050405020304" pitchFamily="18" charset="0"/>
                <a:cs typeface="Times New Roman" panose="02020603050405020304" pitchFamily="18" charset="0"/>
              </a:rPr>
              <a:t>The boiling point of this mixture is lower than the boiling point of any binary mixture of any of the components.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581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Fractionation of this tertiary mixture is used on large scale for the production of absolute alcohol.</a:t>
            </a:r>
          </a:p>
          <a:p>
            <a:pPr algn="just"/>
            <a:r>
              <a:rPr lang="en-US" sz="3200" dirty="0" smtClean="0">
                <a:latin typeface="Times New Roman" panose="02020603050405020304" pitchFamily="18" charset="0"/>
                <a:cs typeface="Times New Roman" panose="02020603050405020304" pitchFamily="18" charset="0"/>
              </a:rPr>
              <a:t>Absolute alcohol can not be obtained by normal fractionation of dilute alcohol since a constant boiling mixture of 95.57 percent w/w is formed.</a:t>
            </a:r>
          </a:p>
          <a:p>
            <a:pPr algn="just"/>
            <a:r>
              <a:rPr lang="en-US" sz="3200" dirty="0" smtClean="0">
                <a:latin typeface="Times New Roman" panose="02020603050405020304" pitchFamily="18" charset="0"/>
                <a:cs typeface="Times New Roman" panose="02020603050405020304" pitchFamily="18" charset="0"/>
              </a:rPr>
              <a:t>Benzene is added to the alcohol-water azeotrope and when distilled the mixture yields first the ternary water-alcohol-benzene azeotrope, boiling point 64.85, until all the water is removed from the system.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38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Next a binary alcohol-benzene azeotrope, boiling point 68.2⁰ distils over and finally absolute alcohol boiling point 78.3⁰ is obtained.</a:t>
            </a:r>
          </a:p>
          <a:p>
            <a:pPr algn="just"/>
            <a:r>
              <a:rPr lang="en-US" sz="3200" dirty="0" smtClean="0">
                <a:latin typeface="Times New Roman" panose="02020603050405020304" pitchFamily="18" charset="0"/>
                <a:cs typeface="Times New Roman" panose="02020603050405020304" pitchFamily="18" charset="0"/>
              </a:rPr>
              <a:t>Trichloroethylene may be used instead of benzene in this process</a:t>
            </a:r>
            <a:r>
              <a:rPr lang="en-US" sz="3200" dirty="0" smtClean="0">
                <a:latin typeface="Times New Roman" panose="02020603050405020304" pitchFamily="18" charset="0"/>
                <a:cs typeface="Times New Roman" panose="02020603050405020304" pitchFamily="18" charset="0"/>
              </a:rPr>
              <a:t>.</a:t>
            </a:r>
          </a:p>
          <a:p>
            <a:pPr algn="just"/>
            <a:r>
              <a:rPr lang="en-US" sz="3200" dirty="0">
                <a:solidFill>
                  <a:srgbClr val="FF0000"/>
                </a:solidFill>
                <a:latin typeface="Times New Roman" panose="02020603050405020304" pitchFamily="18" charset="0"/>
                <a:cs typeface="Times New Roman" panose="02020603050405020304" pitchFamily="18" charset="0"/>
              </a:rPr>
              <a:t>Just enough </a:t>
            </a:r>
            <a:r>
              <a:rPr lang="en-US" sz="3200" dirty="0" smtClean="0">
                <a:solidFill>
                  <a:srgbClr val="FF0000"/>
                </a:solidFill>
                <a:latin typeface="Times New Roman" panose="02020603050405020304" pitchFamily="18" charset="0"/>
                <a:cs typeface="Times New Roman" panose="02020603050405020304" pitchFamily="18" charset="0"/>
              </a:rPr>
              <a:t>benzene </a:t>
            </a:r>
            <a:r>
              <a:rPr lang="en-US" sz="3200" dirty="0">
                <a:solidFill>
                  <a:srgbClr val="FF0000"/>
                </a:solidFill>
                <a:latin typeface="Times New Roman" panose="02020603050405020304" pitchFamily="18" charset="0"/>
                <a:cs typeface="Times New Roman" panose="02020603050405020304" pitchFamily="18" charset="0"/>
              </a:rPr>
              <a:t>is added to the water/ethanol azeotrope to engage all of the water into the ternary azeotrope. When the mixture is then boiled, the azeotrope vaporizes leaving a residue composed almost entirely of the excess </a:t>
            </a:r>
            <a:r>
              <a:rPr lang="en-US" sz="3200" dirty="0" smtClean="0">
                <a:solidFill>
                  <a:srgbClr val="FF0000"/>
                </a:solidFill>
                <a:latin typeface="Times New Roman" panose="02020603050405020304" pitchFamily="18" charset="0"/>
                <a:cs typeface="Times New Roman" panose="02020603050405020304" pitchFamily="18" charset="0"/>
              </a:rPr>
              <a:t>ethanol</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72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a:solidFill>
                  <a:schemeClr val="accent2"/>
                </a:solidFill>
                <a:latin typeface="Times New Roman" panose="02020603050405020304" pitchFamily="18" charset="0"/>
                <a:cs typeface="Times New Roman" panose="02020603050405020304" pitchFamily="18" charset="0"/>
              </a:rPr>
              <a:t>Chemical action </a:t>
            </a:r>
            <a:r>
              <a:rPr lang="en-US" sz="3200" b="1" dirty="0" smtClean="0">
                <a:solidFill>
                  <a:schemeClr val="accent2"/>
                </a:solidFill>
                <a:latin typeface="Times New Roman" panose="02020603050405020304" pitchFamily="18" charset="0"/>
                <a:cs typeface="Times New Roman" panose="02020603050405020304" pitchFamily="18" charset="0"/>
              </a:rPr>
              <a:t>separation</a:t>
            </a:r>
            <a:endParaRPr lang="en-US" sz="3200" b="1" dirty="0">
              <a:solidFill>
                <a:schemeClr val="accent2"/>
              </a:solidFill>
              <a:latin typeface="Times New Roman" panose="02020603050405020304" pitchFamily="18" charset="0"/>
              <a:cs typeface="Times New Roman" panose="02020603050405020304" pitchFamily="18" charset="0"/>
            </a:endParaRPr>
          </a:p>
          <a:p>
            <a:pPr algn="just"/>
            <a:r>
              <a:rPr lang="en-US" sz="3200" dirty="0">
                <a:solidFill>
                  <a:schemeClr val="accent2"/>
                </a:solidFill>
                <a:latin typeface="Times New Roman" panose="02020603050405020304" pitchFamily="18" charset="0"/>
                <a:cs typeface="Times New Roman" panose="02020603050405020304" pitchFamily="18" charset="0"/>
              </a:rPr>
              <a:t>Another type of entrainer is one that has a strong chemical affinity for one of the constituents. </a:t>
            </a:r>
            <a:endParaRPr lang="en-US" sz="3200" dirty="0" smtClean="0">
              <a:solidFill>
                <a:schemeClr val="accent2"/>
              </a:solidFill>
              <a:latin typeface="Times New Roman" panose="02020603050405020304" pitchFamily="18" charset="0"/>
              <a:cs typeface="Times New Roman" panose="02020603050405020304" pitchFamily="18" charset="0"/>
            </a:endParaRPr>
          </a:p>
          <a:p>
            <a:pPr algn="just"/>
            <a:r>
              <a:rPr lang="en-US" sz="3200" dirty="0" smtClean="0">
                <a:solidFill>
                  <a:schemeClr val="accent2"/>
                </a:solidFill>
                <a:latin typeface="Times New Roman" panose="02020603050405020304" pitchFamily="18" charset="0"/>
                <a:cs typeface="Times New Roman" panose="02020603050405020304" pitchFamily="18" charset="0"/>
              </a:rPr>
              <a:t>Using </a:t>
            </a:r>
            <a:r>
              <a:rPr lang="en-US" sz="3200" dirty="0">
                <a:solidFill>
                  <a:schemeClr val="accent2"/>
                </a:solidFill>
                <a:latin typeface="Times New Roman" panose="02020603050405020304" pitchFamily="18" charset="0"/>
                <a:cs typeface="Times New Roman" panose="02020603050405020304" pitchFamily="18" charset="0"/>
              </a:rPr>
              <a:t>again the example of the water/ethanol azeotrope, the liquid can be shaken with </a:t>
            </a:r>
            <a:r>
              <a:rPr lang="en-US" sz="3200" dirty="0" smtClean="0">
                <a:solidFill>
                  <a:schemeClr val="accent2"/>
                </a:solidFill>
                <a:latin typeface="Times New Roman" panose="02020603050405020304" pitchFamily="18" charset="0"/>
                <a:cs typeface="Times New Roman" panose="02020603050405020304" pitchFamily="18" charset="0"/>
              </a:rPr>
              <a:t>calcium oxide, </a:t>
            </a:r>
            <a:r>
              <a:rPr lang="en-US" sz="3200" dirty="0">
                <a:solidFill>
                  <a:schemeClr val="accent2"/>
                </a:solidFill>
                <a:latin typeface="Times New Roman" panose="02020603050405020304" pitchFamily="18" charset="0"/>
                <a:cs typeface="Times New Roman" panose="02020603050405020304" pitchFamily="18" charset="0"/>
              </a:rPr>
              <a:t>which reacts strongly with water to form the </a:t>
            </a:r>
            <a:r>
              <a:rPr lang="en-US" sz="3200" dirty="0" smtClean="0">
                <a:solidFill>
                  <a:schemeClr val="accent2"/>
                </a:solidFill>
                <a:latin typeface="Times New Roman" panose="02020603050405020304" pitchFamily="18" charset="0"/>
                <a:cs typeface="Times New Roman" panose="02020603050405020304" pitchFamily="18" charset="0"/>
              </a:rPr>
              <a:t>nonvolatile compound</a:t>
            </a:r>
            <a:r>
              <a:rPr lang="en-US" sz="3200" dirty="0">
                <a:solidFill>
                  <a:schemeClr val="accent2"/>
                </a:solidFill>
                <a:latin typeface="Times New Roman" panose="02020603050405020304" pitchFamily="18" charset="0"/>
                <a:cs typeface="Times New Roman" panose="02020603050405020304" pitchFamily="18" charset="0"/>
              </a:rPr>
              <a:t>, calcium hydroxide. </a:t>
            </a:r>
            <a:endParaRPr lang="en-US" sz="3200" dirty="0" smtClean="0">
              <a:solidFill>
                <a:schemeClr val="accent2"/>
              </a:solidFill>
              <a:latin typeface="Times New Roman" panose="02020603050405020304" pitchFamily="18" charset="0"/>
              <a:cs typeface="Times New Roman" panose="02020603050405020304" pitchFamily="18" charset="0"/>
            </a:endParaRPr>
          </a:p>
          <a:p>
            <a:pPr algn="just"/>
            <a:r>
              <a:rPr lang="en-US" sz="3200" dirty="0" smtClean="0">
                <a:solidFill>
                  <a:schemeClr val="accent2"/>
                </a:solidFill>
                <a:latin typeface="Times New Roman" panose="02020603050405020304" pitchFamily="18" charset="0"/>
                <a:cs typeface="Times New Roman" panose="02020603050405020304" pitchFamily="18" charset="0"/>
              </a:rPr>
              <a:t>Nearly </a:t>
            </a:r>
            <a:r>
              <a:rPr lang="en-US" sz="3200" dirty="0">
                <a:solidFill>
                  <a:schemeClr val="accent2"/>
                </a:solidFill>
                <a:latin typeface="Times New Roman" panose="02020603050405020304" pitchFamily="18" charset="0"/>
                <a:cs typeface="Times New Roman" panose="02020603050405020304" pitchFamily="18" charset="0"/>
              </a:rPr>
              <a:t>all of the calcium hydroxide can be separated by filtration and the filtrate redistilled to obtain 100% pure ethanol.</a:t>
            </a:r>
          </a:p>
        </p:txBody>
      </p:sp>
    </p:spTree>
    <p:extLst>
      <p:ext uri="{BB962C8B-B14F-4D97-AF65-F5344CB8AC3E}">
        <p14:creationId xmlns:p14="http://schemas.microsoft.com/office/powerpoint/2010/main" val="315501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Fractionating columns</a:t>
            </a:r>
          </a:p>
          <a:p>
            <a:pPr algn="just"/>
            <a:r>
              <a:rPr lang="en-US" sz="3200" dirty="0" smtClean="0">
                <a:latin typeface="Times New Roman" panose="02020603050405020304" pitchFamily="18" charset="0"/>
                <a:cs typeface="Times New Roman" panose="02020603050405020304" pitchFamily="18" charset="0"/>
              </a:rPr>
              <a:t>A </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fractionating column, which is inserted between the still and the condenser, acts by bringing about repeated distillation throughout the length of the column.</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349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a:latin typeface="Times New Roman" panose="02020603050405020304" pitchFamily="18" charset="0"/>
                <a:cs typeface="Times New Roman" panose="02020603050405020304" pitchFamily="18" charset="0"/>
              </a:rPr>
              <a:t>The action of the column is partially to condense the vapors rising from the boiling liquid; this condensate will be richer in the more volatile component than the original liquid and it is vaporized again by the condensation of more ascending vapors; the vapors so produced will be still richer in the more volatile components and when condensation and vaporization takes place further up the column, further enrichment in the more volatile components will be effected.</a:t>
            </a:r>
          </a:p>
        </p:txBody>
      </p:sp>
    </p:spTree>
    <p:extLst>
      <p:ext uri="{BB962C8B-B14F-4D97-AF65-F5344CB8AC3E}">
        <p14:creationId xmlns:p14="http://schemas.microsoft.com/office/powerpoint/2010/main" val="266447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057" y="1750422"/>
            <a:ext cx="7889966" cy="3579223"/>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567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Under ideal conditions this will result in the lower boiling point component arriving at the top of the column and the higher boiling point component being left at the bottom of the column.</a:t>
            </a:r>
          </a:p>
          <a:p>
            <a:pPr algn="just"/>
            <a:r>
              <a:rPr lang="en-US" sz="3200" b="1" dirty="0" smtClean="0">
                <a:latin typeface="Times New Roman" panose="02020603050405020304" pitchFamily="18" charset="0"/>
                <a:cs typeface="Times New Roman" panose="02020603050405020304" pitchFamily="18" charset="0"/>
              </a:rPr>
              <a:t>Thus a temperature gradient will be established along the column</a:t>
            </a:r>
            <a:r>
              <a:rPr lang="en-US" sz="3200" dirty="0" smtClean="0">
                <a:latin typeface="Times New Roman" panose="02020603050405020304" pitchFamily="18" charset="0"/>
                <a:cs typeface="Times New Roman" panose="02020603050405020304" pitchFamily="18" charset="0"/>
              </a:rPr>
              <a:t> when distillation is in progress, and ultimately the vapor passing out of the column will be very rich in the low boiling point component.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51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This series of events may be easily visualized by considering the action of a bubble-cap column which is used in large scale distillation plant.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053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897" y="1149531"/>
            <a:ext cx="5316583" cy="5016137"/>
          </a:xfrm>
          <a:prstGeom prst="rect">
            <a:avLst/>
          </a:prstGeom>
        </p:spPr>
      </p:pic>
      <p:sp>
        <p:nvSpPr>
          <p:cNvPr id="3" name="Subtitle 2"/>
          <p:cNvSpPr>
            <a:spLocks noGrp="1"/>
          </p:cNvSpPr>
          <p:nvPr>
            <p:ph type="subTitle" idx="1"/>
          </p:nvPr>
        </p:nvSpPr>
        <p:spPr>
          <a:xfrm>
            <a:off x="1524000" y="705393"/>
            <a:ext cx="9144000" cy="5721533"/>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266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Bubble-cap column</a:t>
            </a:r>
          </a:p>
          <a:p>
            <a:pPr algn="just"/>
            <a:r>
              <a:rPr lang="en-US" sz="3200" dirty="0" smtClean="0">
                <a:latin typeface="Times New Roman" panose="02020603050405020304" pitchFamily="18" charset="0"/>
                <a:cs typeface="Times New Roman" panose="02020603050405020304" pitchFamily="18" charset="0"/>
              </a:rPr>
              <a:t>The column consists of a number of plates mounted above one another, over which flows the condensed liquid (reflux) and through which the ascending vapor is made to bubble.</a:t>
            </a:r>
          </a:p>
          <a:p>
            <a:pPr algn="just"/>
            <a:r>
              <a:rPr lang="en-US" sz="3200" dirty="0" smtClean="0">
                <a:latin typeface="Times New Roman" panose="02020603050405020304" pitchFamily="18" charset="0"/>
                <a:cs typeface="Times New Roman" panose="02020603050405020304" pitchFamily="18" charset="0"/>
              </a:rPr>
              <a:t>Ascending vapor from the still passing through the bubble-caps on plate A and the vapor rising from it will be richer in the more volatile component.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380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This vapor passes through the liquid on B, condenses and the heat of condensation partially vaporizes the liquid.</a:t>
            </a:r>
          </a:p>
          <a:p>
            <a:pPr algn="just"/>
            <a:r>
              <a:rPr lang="en-US" sz="3200" dirty="0" smtClean="0">
                <a:latin typeface="Times New Roman" panose="02020603050405020304" pitchFamily="18" charset="0"/>
                <a:cs typeface="Times New Roman" panose="02020603050405020304" pitchFamily="18" charset="0"/>
              </a:rPr>
              <a:t>The process of condensation and vaporization will be repeated at C and so on, all the way up the column. </a:t>
            </a:r>
          </a:p>
          <a:p>
            <a:pPr algn="just"/>
            <a:r>
              <a:rPr lang="en-US" sz="3200" dirty="0" smtClean="0">
                <a:latin typeface="Times New Roman" panose="02020603050405020304" pitchFamily="18" charset="0"/>
                <a:cs typeface="Times New Roman" panose="02020603050405020304" pitchFamily="18" charset="0"/>
              </a:rPr>
              <a:t>In this column, </a:t>
            </a:r>
            <a:r>
              <a:rPr lang="en-US" sz="3200" smtClean="0">
                <a:latin typeface="Times New Roman" panose="02020603050405020304" pitchFamily="18" charset="0"/>
                <a:cs typeface="Times New Roman" panose="02020603050405020304" pitchFamily="18" charset="0"/>
              </a:rPr>
              <a:t>each </a:t>
            </a:r>
            <a:r>
              <a:rPr lang="en-US" sz="3200" smtClean="0">
                <a:latin typeface="Times New Roman" panose="02020603050405020304" pitchFamily="18" charset="0"/>
                <a:cs typeface="Times New Roman" panose="02020603050405020304" pitchFamily="18" charset="0"/>
              </a:rPr>
              <a:t>bubble-plate </a:t>
            </a:r>
            <a:r>
              <a:rPr lang="en-US" sz="3200" dirty="0" smtClean="0">
                <a:latin typeface="Times New Roman" panose="02020603050405020304" pitchFamily="18" charset="0"/>
                <a:cs typeface="Times New Roman" panose="02020603050405020304" pitchFamily="18" charset="0"/>
              </a:rPr>
              <a:t>has the same effect as a separate still.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18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Steam distillation</a:t>
            </a:r>
          </a:p>
          <a:p>
            <a:pPr algn="just"/>
            <a:r>
              <a:rPr lang="en-US" sz="3200" b="1" dirty="0" smtClean="0">
                <a:latin typeface="Times New Roman" panose="02020603050405020304" pitchFamily="18" charset="0"/>
                <a:cs typeface="Times New Roman" panose="02020603050405020304" pitchFamily="18" charset="0"/>
              </a:rPr>
              <a:t>Theory</a:t>
            </a:r>
          </a:p>
          <a:p>
            <a:pPr algn="just"/>
            <a:r>
              <a:rPr lang="en-US" sz="3200" dirty="0" smtClean="0">
                <a:latin typeface="Times New Roman" panose="02020603050405020304" pitchFamily="18" charset="0"/>
                <a:cs typeface="Times New Roman" panose="02020603050405020304" pitchFamily="18" charset="0"/>
              </a:rPr>
              <a:t>A mixture of </a:t>
            </a:r>
            <a:r>
              <a:rPr lang="en-US" sz="3200" b="1" dirty="0" smtClean="0">
                <a:latin typeface="Times New Roman" panose="02020603050405020304" pitchFamily="18" charset="0"/>
                <a:cs typeface="Times New Roman" panose="02020603050405020304" pitchFamily="18" charset="0"/>
              </a:rPr>
              <a:t>immiscible liquids </a:t>
            </a:r>
            <a:r>
              <a:rPr lang="en-US" sz="3200" dirty="0" smtClean="0">
                <a:latin typeface="Times New Roman" panose="02020603050405020304" pitchFamily="18" charset="0"/>
                <a:cs typeface="Times New Roman" panose="02020603050405020304" pitchFamily="18" charset="0"/>
              </a:rPr>
              <a:t>begins to boil when the sum of their vapor pressures is equal to the atmospheric pressure. </a:t>
            </a:r>
          </a:p>
          <a:p>
            <a:pPr algn="just"/>
            <a:r>
              <a:rPr lang="en-US" sz="3200" dirty="0" smtClean="0">
                <a:latin typeface="Times New Roman" panose="02020603050405020304" pitchFamily="18" charset="0"/>
                <a:cs typeface="Times New Roman" panose="02020603050405020304" pitchFamily="18" charset="0"/>
              </a:rPr>
              <a:t>Thus in the case of water and a liquid which boils at much higher temperature than water, the mixture boils below the boiling point of pure water.</a:t>
            </a:r>
          </a:p>
          <a:p>
            <a:pPr algn="just"/>
            <a:r>
              <a:rPr lang="en-US" sz="3200" dirty="0" smtClean="0">
                <a:latin typeface="Times New Roman" panose="02020603050405020304" pitchFamily="18" charset="0"/>
                <a:cs typeface="Times New Roman" panose="02020603050405020304" pitchFamily="18" charset="0"/>
              </a:rPr>
              <a:t>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425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boiling point of turpentine is about 160⁰, but when it is mixed with water and heated the mixture boils at about 95.6⁰.</a:t>
            </a:r>
          </a:p>
          <a:p>
            <a:pPr algn="just"/>
            <a:r>
              <a:rPr lang="en-US" sz="3200" dirty="0" smtClean="0">
                <a:latin typeface="Times New Roman" panose="02020603050405020304" pitchFamily="18" charset="0"/>
                <a:cs typeface="Times New Roman" panose="02020603050405020304" pitchFamily="18" charset="0"/>
              </a:rPr>
              <a:t>At this temperature the </a:t>
            </a:r>
            <a:r>
              <a:rPr lang="en-US" sz="3200" b="1" dirty="0" smtClean="0">
                <a:latin typeface="Times New Roman" panose="02020603050405020304" pitchFamily="18" charset="0"/>
                <a:cs typeface="Times New Roman" panose="02020603050405020304" pitchFamily="18" charset="0"/>
              </a:rPr>
              <a:t>vapor pressure of water is 647 mm</a:t>
            </a:r>
            <a:r>
              <a:rPr lang="en-US" sz="3200" dirty="0" smtClean="0">
                <a:latin typeface="Times New Roman" panose="02020603050405020304" pitchFamily="18" charset="0"/>
                <a:cs typeface="Times New Roman" panose="02020603050405020304" pitchFamily="18" charset="0"/>
              </a:rPr>
              <a:t> and that of </a:t>
            </a:r>
            <a:r>
              <a:rPr lang="en-US" sz="3200" b="1" dirty="0" smtClean="0">
                <a:latin typeface="Times New Roman" panose="02020603050405020304" pitchFamily="18" charset="0"/>
                <a:cs typeface="Times New Roman" panose="02020603050405020304" pitchFamily="18" charset="0"/>
              </a:rPr>
              <a:t>turpentine, 113 mm</a:t>
            </a:r>
            <a:r>
              <a:rPr lang="en-US" sz="3200" dirty="0" smtClean="0">
                <a:latin typeface="Times New Roman" panose="02020603050405020304" pitchFamily="18" charset="0"/>
                <a:cs typeface="Times New Roman" panose="02020603050405020304" pitchFamily="18" charset="0"/>
              </a:rPr>
              <a:t>; the sum </a:t>
            </a:r>
            <a:r>
              <a:rPr lang="en-US" sz="3200" b="1" dirty="0" smtClean="0">
                <a:latin typeface="Times New Roman" panose="02020603050405020304" pitchFamily="18" charset="0"/>
                <a:cs typeface="Times New Roman" panose="02020603050405020304" pitchFamily="18" charset="0"/>
              </a:rPr>
              <a:t>647+113=760 mm </a:t>
            </a:r>
            <a:r>
              <a:rPr lang="en-US" sz="3200" dirty="0" smtClean="0">
                <a:latin typeface="Times New Roman" panose="02020603050405020304" pitchFamily="18" charset="0"/>
                <a:cs typeface="Times New Roman" panose="02020603050405020304" pitchFamily="18" charset="0"/>
              </a:rPr>
              <a:t>which is the normal atmospheric pressure.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403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From these facts, it will be seen that a high boiling substance may be distilled with water at a temperature much below its boiling point. </a:t>
            </a:r>
          </a:p>
          <a:p>
            <a:pPr algn="just"/>
            <a:r>
              <a:rPr lang="en-US" sz="3200" dirty="0" smtClean="0">
                <a:latin typeface="Times New Roman" panose="02020603050405020304" pitchFamily="18" charset="0"/>
                <a:cs typeface="Times New Roman" panose="02020603050405020304" pitchFamily="18" charset="0"/>
              </a:rPr>
              <a:t>For substances which are insoluble in water and not decomposed by it, this provides an alternative to distillation under reduced pressure.</a:t>
            </a:r>
          </a:p>
          <a:p>
            <a:pPr algn="just"/>
            <a:r>
              <a:rPr lang="en-US" sz="3200" b="1" dirty="0" smtClean="0">
                <a:latin typeface="Times New Roman" panose="02020603050405020304" pitchFamily="18" charset="0"/>
                <a:cs typeface="Times New Roman" panose="02020603050405020304" pitchFamily="18" charset="0"/>
              </a:rPr>
              <a:t>Certain volatile solids e.g. camphor may be distilled in the same way.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97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For volatile substances which are miscible with water, distillation in steam would involve the same principles as fractional distillation.</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874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Small scale apparatus</a:t>
            </a: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1752600"/>
            <a:ext cx="6372225" cy="4413068"/>
          </a:xfrm>
          <a:prstGeom prst="rect">
            <a:avLst/>
          </a:prstGeom>
        </p:spPr>
      </p:pic>
    </p:spTree>
    <p:extLst>
      <p:ext uri="{BB962C8B-B14F-4D97-AF65-F5344CB8AC3E}">
        <p14:creationId xmlns:p14="http://schemas.microsoft.com/office/powerpoint/2010/main" val="176012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flask should be of such a size that it is </a:t>
            </a:r>
            <a:r>
              <a:rPr lang="en-US" sz="3200" b="1" dirty="0" smtClean="0">
                <a:latin typeface="Times New Roman" panose="02020603050405020304" pitchFamily="18" charset="0"/>
                <a:cs typeface="Times New Roman" panose="02020603050405020304" pitchFamily="18" charset="0"/>
              </a:rPr>
              <a:t>one-half to two-thirds full</a:t>
            </a:r>
            <a:r>
              <a:rPr lang="en-US" sz="3200" dirty="0" smtClean="0">
                <a:latin typeface="Times New Roman" panose="02020603050405020304" pitchFamily="18" charset="0"/>
                <a:cs typeface="Times New Roman" panose="02020603050405020304" pitchFamily="18" charset="0"/>
              </a:rPr>
              <a:t> of the liquid to be distilled.</a:t>
            </a:r>
          </a:p>
          <a:p>
            <a:pPr algn="just"/>
            <a:r>
              <a:rPr lang="en-US" sz="3200" b="1" dirty="0" smtClean="0">
                <a:latin typeface="Times New Roman" panose="02020603050405020304" pitchFamily="18" charset="0"/>
                <a:cs typeface="Times New Roman" panose="02020603050405020304" pitchFamily="18" charset="0"/>
              </a:rPr>
              <a:t>Bumping </a:t>
            </a:r>
            <a:r>
              <a:rPr lang="en-US" sz="3200" dirty="0" smtClean="0">
                <a:latin typeface="Times New Roman" panose="02020603050405020304" pitchFamily="18" charset="0"/>
                <a:cs typeface="Times New Roman" panose="02020603050405020304" pitchFamily="18" charset="0"/>
              </a:rPr>
              <a:t>due to superheating is avoided by adding a </a:t>
            </a:r>
            <a:r>
              <a:rPr lang="en-US" sz="3200" b="1" dirty="0" smtClean="0">
                <a:latin typeface="Times New Roman" panose="02020603050405020304" pitchFamily="18" charset="0"/>
                <a:cs typeface="Times New Roman" panose="02020603050405020304" pitchFamily="18" charset="0"/>
              </a:rPr>
              <a:t>small chip of porous pot </a:t>
            </a:r>
            <a:r>
              <a:rPr lang="en-US" sz="3200" dirty="0" smtClean="0">
                <a:latin typeface="Times New Roman" panose="02020603050405020304" pitchFamily="18" charset="0"/>
                <a:cs typeface="Times New Roman" panose="02020603050405020304" pitchFamily="18" charset="0"/>
              </a:rPr>
              <a:t>before distillation.</a:t>
            </a:r>
          </a:p>
          <a:p>
            <a:pPr algn="just"/>
            <a:r>
              <a:rPr lang="en-US" sz="3200" b="1" dirty="0" smtClean="0">
                <a:latin typeface="Times New Roman" panose="02020603050405020304" pitchFamily="18" charset="0"/>
                <a:cs typeface="Times New Roman" panose="02020603050405020304" pitchFamily="18" charset="0"/>
              </a:rPr>
              <a:t>Pot should not be added to the super heated liquid </a:t>
            </a:r>
            <a:r>
              <a:rPr lang="en-US" sz="3200" dirty="0" smtClean="0">
                <a:latin typeface="Times New Roman" panose="02020603050405020304" pitchFamily="18" charset="0"/>
                <a:cs typeface="Times New Roman" panose="02020603050405020304" pitchFamily="18" charset="0"/>
              </a:rPr>
              <a:t>otherwise an instantaneous evolution of a large volume of vapors will occur.</a:t>
            </a:r>
          </a:p>
          <a:p>
            <a:pPr algn="just"/>
            <a:r>
              <a:rPr lang="en-US" dirty="0" smtClean="0">
                <a:solidFill>
                  <a:srgbClr val="FF0000"/>
                </a:solidFill>
                <a:latin typeface="Times New Roman" panose="02020603050405020304" pitchFamily="18" charset="0"/>
                <a:cs typeface="Times New Roman" panose="02020603050405020304" pitchFamily="18" charset="0"/>
              </a:rPr>
              <a:t>(These</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stones</a:t>
            </a:r>
            <a:r>
              <a:rPr lang="en-US" dirty="0">
                <a:solidFill>
                  <a:srgbClr val="FF0000"/>
                </a:solidFill>
                <a:latin typeface="Times New Roman" panose="02020603050405020304" pitchFamily="18" charset="0"/>
                <a:cs typeface="Times New Roman" panose="02020603050405020304" pitchFamily="18" charset="0"/>
              </a:rPr>
              <a:t> have pores inside which provide cavities both to trap air and </a:t>
            </a:r>
            <a:r>
              <a:rPr lang="en-US" dirty="0" smtClean="0">
                <a:solidFill>
                  <a:srgbClr val="FF0000"/>
                </a:solidFill>
                <a:latin typeface="Times New Roman" panose="02020603050405020304" pitchFamily="18" charset="0"/>
                <a:cs typeface="Times New Roman" panose="02020603050405020304" pitchFamily="18" charset="0"/>
              </a:rPr>
              <a:t>to </a:t>
            </a:r>
            <a:r>
              <a:rPr lang="en-US" dirty="0">
                <a:solidFill>
                  <a:srgbClr val="FF0000"/>
                </a:solidFill>
                <a:latin typeface="Times New Roman" panose="02020603050405020304" pitchFamily="18" charset="0"/>
                <a:cs typeface="Times New Roman" panose="02020603050405020304" pitchFamily="18" charset="0"/>
              </a:rPr>
              <a:t>provide spaces where bubbles of solvent </a:t>
            </a:r>
            <a:r>
              <a:rPr lang="en-US" dirty="0" smtClean="0">
                <a:solidFill>
                  <a:srgbClr val="FF0000"/>
                </a:solidFill>
                <a:latin typeface="Times New Roman" panose="02020603050405020304" pitchFamily="18" charset="0"/>
                <a:cs typeface="Times New Roman" panose="02020603050405020304" pitchFamily="18" charset="0"/>
              </a:rPr>
              <a:t>vapor can </a:t>
            </a:r>
            <a:r>
              <a:rPr lang="en-US" dirty="0">
                <a:solidFill>
                  <a:srgbClr val="FF0000"/>
                </a:solidFill>
                <a:latin typeface="Times New Roman" panose="02020603050405020304" pitchFamily="18" charset="0"/>
                <a:cs typeface="Times New Roman" panose="02020603050405020304" pitchFamily="18" charset="0"/>
              </a:rPr>
              <a:t>form</a:t>
            </a:r>
            <a:r>
              <a:rPr lang="en-US" dirty="0" smtClean="0">
                <a:solidFill>
                  <a:srgbClr val="FF0000"/>
                </a:solidFill>
                <a:latin typeface="Times New Roman" panose="02020603050405020304" pitchFamily="18" charset="0"/>
                <a:cs typeface="Times New Roman" panose="02020603050405020304" pitchFamily="18" charset="0"/>
              </a:rPr>
              <a:t>. These </a:t>
            </a:r>
            <a:r>
              <a:rPr lang="en-US" dirty="0">
                <a:solidFill>
                  <a:srgbClr val="FF0000"/>
                </a:solidFill>
                <a:latin typeface="Times New Roman" panose="02020603050405020304" pitchFamily="18" charset="0"/>
                <a:cs typeface="Times New Roman" panose="02020603050405020304" pitchFamily="18" charset="0"/>
              </a:rPr>
              <a:t>bubbles ensure even boiling and prevent </a:t>
            </a:r>
            <a:r>
              <a:rPr lang="en-US" b="1" dirty="0">
                <a:solidFill>
                  <a:srgbClr val="FF0000"/>
                </a:solidFill>
                <a:latin typeface="Times New Roman" panose="02020603050405020304" pitchFamily="18" charset="0"/>
                <a:cs typeface="Times New Roman" panose="02020603050405020304" pitchFamily="18" charset="0"/>
              </a:rPr>
              <a:t>bumping</a:t>
            </a:r>
            <a:r>
              <a:rPr lang="en-US" dirty="0">
                <a:solidFill>
                  <a:srgbClr val="FF0000"/>
                </a:solidFill>
                <a:latin typeface="Times New Roman" panose="02020603050405020304" pitchFamily="18" charset="0"/>
                <a:cs typeface="Times New Roman" panose="02020603050405020304" pitchFamily="18" charset="0"/>
              </a:rPr>
              <a:t> and boiling over and loss of </a:t>
            </a:r>
            <a:r>
              <a:rPr lang="en-US">
                <a:solidFill>
                  <a:srgbClr val="FF0000"/>
                </a:solidFill>
                <a:latin typeface="Times New Roman" panose="02020603050405020304" pitchFamily="18" charset="0"/>
                <a:cs typeface="Times New Roman" panose="02020603050405020304" pitchFamily="18" charset="0"/>
              </a:rPr>
              <a:t>the </a:t>
            </a:r>
            <a:r>
              <a:rPr lang="en-US" smtClean="0">
                <a:solidFill>
                  <a:srgbClr val="FF0000"/>
                </a:solidFill>
                <a:latin typeface="Times New Roman" panose="02020603050405020304" pitchFamily="18" charset="0"/>
                <a:cs typeface="Times New Roman" panose="02020603050405020304" pitchFamily="18" charset="0"/>
              </a:rPr>
              <a:t>solution)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489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safety tube </a:t>
            </a:r>
            <a:r>
              <a:rPr lang="en-US" sz="3200" dirty="0" smtClean="0">
                <a:latin typeface="Times New Roman" panose="02020603050405020304" pitchFamily="18" charset="0"/>
                <a:cs typeface="Times New Roman" panose="02020603050405020304" pitchFamily="18" charset="0"/>
              </a:rPr>
              <a:t>in the steam generator permits the expulsion of some water if excessive pressure is developed.</a:t>
            </a:r>
          </a:p>
          <a:p>
            <a:pPr algn="just"/>
            <a:r>
              <a:rPr lang="en-US" sz="3200" dirty="0" smtClean="0">
                <a:latin typeface="Times New Roman" panose="02020603050405020304" pitchFamily="18" charset="0"/>
                <a:cs typeface="Times New Roman" panose="02020603050405020304" pitchFamily="18" charset="0"/>
              </a:rPr>
              <a:t>The distillate separates into two layers, water and the other component; these are separated in a separating funnel.</a:t>
            </a:r>
          </a:p>
          <a:p>
            <a:pPr algn="just"/>
            <a:r>
              <a:rPr lang="en-US" sz="3200" dirty="0">
                <a:latin typeface="Times New Roman" panose="02020603050405020304" pitchFamily="18" charset="0"/>
                <a:cs typeface="Times New Roman" panose="02020603050405020304" pitchFamily="18" charset="0"/>
              </a:rPr>
              <a:t>Steam distillation is used to determine volatile oils in drugs.</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506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Large scale apparatus</a:t>
            </a:r>
          </a:p>
          <a:p>
            <a:pPr algn="just"/>
            <a:r>
              <a:rPr lang="en-US" sz="3200" dirty="0" smtClean="0">
                <a:latin typeface="Times New Roman" panose="02020603050405020304" pitchFamily="18" charset="0"/>
                <a:cs typeface="Times New Roman" panose="02020603050405020304" pitchFamily="18" charset="0"/>
              </a:rPr>
              <a:t>Steam distillation is used to extract most of the volatile oils such as clove, aniseed, eucalyptus and so on.</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318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0686" y="1214846"/>
            <a:ext cx="6884125" cy="4637314"/>
          </a:xfrm>
          <a:prstGeom prst="rect">
            <a:avLst/>
          </a:prstGeom>
        </p:spPr>
      </p:pic>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425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Live steam </a:t>
            </a:r>
            <a:r>
              <a:rPr lang="en-US" sz="3200" dirty="0" smtClean="0">
                <a:latin typeface="Times New Roman" panose="02020603050405020304" pitchFamily="18" charset="0"/>
                <a:cs typeface="Times New Roman" panose="02020603050405020304" pitchFamily="18" charset="0"/>
              </a:rPr>
              <a:t>is injected below the material which is supported on a perforated false bottom.</a:t>
            </a:r>
          </a:p>
          <a:p>
            <a:pPr algn="just"/>
            <a:r>
              <a:rPr lang="en-US" sz="3200" dirty="0" smtClean="0">
                <a:latin typeface="Times New Roman" panose="02020603050405020304" pitchFamily="18" charset="0"/>
                <a:cs typeface="Times New Roman" panose="02020603050405020304" pitchFamily="18" charset="0"/>
              </a:rPr>
              <a:t>Means of charging and discharging the still are provided by manholes in the top and sides.</a:t>
            </a:r>
          </a:p>
          <a:p>
            <a:pPr algn="just"/>
            <a:r>
              <a:rPr lang="en-US" sz="3200" dirty="0" smtClean="0">
                <a:latin typeface="Times New Roman" panose="02020603050405020304" pitchFamily="18" charset="0"/>
                <a:cs typeface="Times New Roman" panose="02020603050405020304" pitchFamily="18" charset="0"/>
              </a:rPr>
              <a:t>Most volatile oils are lighter than water and will separate from the distillate as an upper layer.</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791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If Florentine receiver</a:t>
            </a:r>
            <a:r>
              <a:rPr lang="en-US" sz="3200" dirty="0" smtClean="0">
                <a:latin typeface="Times New Roman" panose="02020603050405020304" pitchFamily="18" charset="0"/>
                <a:cs typeface="Times New Roman" panose="02020603050405020304" pitchFamily="18" charset="0"/>
              </a:rPr>
              <a:t> is used the water can run off from the spout on the left and can be returned to the still or run to waste.</a:t>
            </a:r>
          </a:p>
          <a:p>
            <a:pPr algn="just"/>
            <a:r>
              <a:rPr lang="en-US" sz="3200" dirty="0" smtClean="0">
                <a:latin typeface="Times New Roman" panose="02020603050405020304" pitchFamily="18" charset="0"/>
                <a:cs typeface="Times New Roman" panose="02020603050405020304" pitchFamily="18" charset="0"/>
              </a:rPr>
              <a:t>The oil which collects on the surface is run off from the upper spout.</a:t>
            </a:r>
          </a:p>
          <a:p>
            <a:pPr algn="just"/>
            <a:r>
              <a:rPr lang="en-US" sz="3200" dirty="0" smtClean="0">
                <a:latin typeface="Times New Roman" panose="02020603050405020304" pitchFamily="18" charset="0"/>
                <a:cs typeface="Times New Roman" panose="02020603050405020304" pitchFamily="18" charset="0"/>
              </a:rPr>
              <a:t>Some volatile oils are heavier then water in which case the operation is reversed.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423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Where the specific gravity of the oil is </a:t>
            </a:r>
            <a:r>
              <a:rPr lang="en-US" sz="3200" b="1" dirty="0" smtClean="0">
                <a:latin typeface="Times New Roman" panose="02020603050405020304" pitchFamily="18" charset="0"/>
                <a:cs typeface="Times New Roman" panose="02020603050405020304" pitchFamily="18" charset="0"/>
              </a:rPr>
              <a:t>so near to 1.0 </a:t>
            </a:r>
            <a:r>
              <a:rPr lang="en-US" sz="3200" dirty="0" smtClean="0">
                <a:latin typeface="Times New Roman" panose="02020603050405020304" pitchFamily="18" charset="0"/>
                <a:cs typeface="Times New Roman" panose="02020603050405020304" pitchFamily="18" charset="0"/>
              </a:rPr>
              <a:t>that separation does not takes place, it may be necessary to collect the whole of the distillate and </a:t>
            </a:r>
            <a:r>
              <a:rPr lang="en-US" sz="3200" b="1" dirty="0" smtClean="0">
                <a:latin typeface="Times New Roman" panose="02020603050405020304" pitchFamily="18" charset="0"/>
                <a:cs typeface="Times New Roman" panose="02020603050405020304" pitchFamily="18" charset="0"/>
              </a:rPr>
              <a:t>extract it with a volatile solvent </a:t>
            </a:r>
            <a:r>
              <a:rPr lang="en-US" sz="3200" dirty="0" smtClean="0">
                <a:latin typeface="Times New Roman" panose="02020603050405020304" pitchFamily="18" charset="0"/>
                <a:cs typeface="Times New Roman" panose="02020603050405020304" pitchFamily="18" charset="0"/>
              </a:rPr>
              <a:t>and subsequently distilling off the solvent from the oil.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669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Destructive distillation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523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748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95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75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Condenser</a:t>
            </a:r>
          </a:p>
          <a:p>
            <a:pPr algn="just"/>
            <a:r>
              <a:rPr lang="en-US" sz="3200" dirty="0" smtClean="0">
                <a:latin typeface="Times New Roman" panose="02020603050405020304" pitchFamily="18" charset="0"/>
                <a:cs typeface="Times New Roman" panose="02020603050405020304" pitchFamily="18" charset="0"/>
              </a:rPr>
              <a:t>It is a heat exchanger. It consist of a </a:t>
            </a:r>
            <a:r>
              <a:rPr lang="en-US" sz="3200" b="1" dirty="0" smtClean="0">
                <a:latin typeface="Times New Roman" panose="02020603050405020304" pitchFamily="18" charset="0"/>
                <a:cs typeface="Times New Roman" panose="02020603050405020304" pitchFamily="18" charset="0"/>
              </a:rPr>
              <a:t>very large surface area</a:t>
            </a:r>
            <a:r>
              <a:rPr lang="en-US" sz="3200" dirty="0" smtClean="0">
                <a:latin typeface="Times New Roman" panose="02020603050405020304" pitchFamily="18" charset="0"/>
                <a:cs typeface="Times New Roman" panose="02020603050405020304" pitchFamily="18" charset="0"/>
              </a:rPr>
              <a:t> which is </a:t>
            </a:r>
            <a:r>
              <a:rPr lang="en-US" sz="3200" b="1" dirty="0" smtClean="0">
                <a:latin typeface="Times New Roman" panose="02020603050405020304" pitchFamily="18" charset="0"/>
                <a:cs typeface="Times New Roman" panose="02020603050405020304" pitchFamily="18" charset="0"/>
              </a:rPr>
              <a:t>kept cold by a stream of water </a:t>
            </a:r>
            <a:r>
              <a:rPr lang="en-US" sz="3200" dirty="0" smtClean="0">
                <a:latin typeface="Times New Roman" panose="02020603050405020304" pitchFamily="18" charset="0"/>
                <a:cs typeface="Times New Roman" panose="02020603050405020304" pitchFamily="18" charset="0"/>
              </a:rPr>
              <a:t>on one side and the vapors are condensed on the other side.</a:t>
            </a:r>
          </a:p>
          <a:p>
            <a:pPr algn="just"/>
            <a:r>
              <a:rPr lang="en-US" sz="3200" b="1" dirty="0" smtClean="0">
                <a:latin typeface="Times New Roman" panose="02020603050405020304" pitchFamily="18" charset="0"/>
                <a:cs typeface="Times New Roman" panose="02020603050405020304" pitchFamily="18" charset="0"/>
              </a:rPr>
              <a:t>A large volume of cooling water </a:t>
            </a:r>
            <a:r>
              <a:rPr lang="en-US" sz="3200" dirty="0" smtClean="0">
                <a:latin typeface="Times New Roman" panose="02020603050405020304" pitchFamily="18" charset="0"/>
                <a:cs typeface="Times New Roman" panose="02020603050405020304" pitchFamily="18" charset="0"/>
              </a:rPr>
              <a:t>is required on account of the </a:t>
            </a:r>
            <a:r>
              <a:rPr lang="en-US" sz="3200" b="1" dirty="0" smtClean="0">
                <a:latin typeface="Times New Roman" panose="02020603050405020304" pitchFamily="18" charset="0"/>
                <a:cs typeface="Times New Roman" panose="02020603050405020304" pitchFamily="18" charset="0"/>
              </a:rPr>
              <a:t>latent heat of vaporization </a:t>
            </a:r>
            <a:r>
              <a:rPr lang="en-US" sz="3200" dirty="0" smtClean="0">
                <a:latin typeface="Times New Roman" panose="02020603050405020304" pitchFamily="18" charset="0"/>
                <a:cs typeface="Times New Roman" panose="02020603050405020304" pitchFamily="18" charset="0"/>
              </a:rPr>
              <a:t>which is evolved on condensing the vapors.</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1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In cooling 1g of water from 100⁰ to 15⁰, approximately 360 J are evolved </a:t>
            </a:r>
          </a:p>
          <a:p>
            <a:pPr algn="just"/>
            <a:r>
              <a:rPr lang="en-US" sz="3200" dirty="0" smtClean="0">
                <a:latin typeface="Times New Roman" panose="02020603050405020304" pitchFamily="18" charset="0"/>
                <a:cs typeface="Times New Roman" panose="02020603050405020304" pitchFamily="18" charset="0"/>
              </a:rPr>
              <a:t>In condensing 1g steam to water  at 100⁰, 2.27 KJ  are evolved.</a:t>
            </a:r>
          </a:p>
          <a:p>
            <a:pPr algn="just"/>
            <a:r>
              <a:rPr lang="en-US" sz="3200" dirty="0" smtClean="0">
                <a:latin typeface="Times New Roman" panose="02020603050405020304" pitchFamily="18" charset="0"/>
                <a:cs typeface="Times New Roman" panose="02020603050405020304" pitchFamily="18" charset="0"/>
              </a:rPr>
              <a:t>The latent heats of vaporization of alcohol and ether   are 8.48 KJ and 3.78 KJ, respectively.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7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5393"/>
            <a:ext cx="9144000" cy="5460275"/>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For the condensation of liquids which boil at from about 120⁰ to 150⁰, </a:t>
            </a:r>
            <a:r>
              <a:rPr lang="en-US" sz="3200" b="1" dirty="0" smtClean="0">
                <a:latin typeface="Times New Roman" panose="02020603050405020304" pitchFamily="18" charset="0"/>
                <a:cs typeface="Times New Roman" panose="02020603050405020304" pitchFamily="18" charset="0"/>
              </a:rPr>
              <a:t>a stream of cooling water may cause the condenser walls to crack</a:t>
            </a:r>
            <a:r>
              <a:rPr lang="en-US" sz="3200" dirty="0" smtClean="0">
                <a:latin typeface="Times New Roman" panose="02020603050405020304" pitchFamily="18" charset="0"/>
                <a:cs typeface="Times New Roman" panose="02020603050405020304" pitchFamily="18" charset="0"/>
              </a:rPr>
              <a:t>, owing to the high temperature gradient across the walls; </a:t>
            </a:r>
            <a:r>
              <a:rPr lang="en-US" sz="3200" b="1" dirty="0" smtClean="0">
                <a:latin typeface="Times New Roman" panose="02020603050405020304" pitchFamily="18" charset="0"/>
                <a:cs typeface="Times New Roman" panose="02020603050405020304" pitchFamily="18" charset="0"/>
              </a:rPr>
              <a:t>stationary water in the jacket is usually used in these cases</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For liquids boiling above about 150⁰ simple air cooling is used.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58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2915</Words>
  <Application>Microsoft Office PowerPoint</Application>
  <PresentationFormat>Widescreen</PresentationFormat>
  <Paragraphs>163</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169</cp:revision>
  <dcterms:created xsi:type="dcterms:W3CDTF">2020-02-01T08:33:15Z</dcterms:created>
  <dcterms:modified xsi:type="dcterms:W3CDTF">2020-02-24T06:53:25Z</dcterms:modified>
</cp:coreProperties>
</file>