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0"/>
  </p:notesMasterIdLst>
  <p:sldIdLst>
    <p:sldId id="256" r:id="rId2"/>
    <p:sldId id="280" r:id="rId3"/>
    <p:sldId id="281" r:id="rId4"/>
    <p:sldId id="260" r:id="rId5"/>
    <p:sldId id="257" r:id="rId6"/>
    <p:sldId id="261" r:id="rId7"/>
    <p:sldId id="262" r:id="rId8"/>
    <p:sldId id="264" r:id="rId9"/>
    <p:sldId id="266" r:id="rId10"/>
    <p:sldId id="265" r:id="rId11"/>
    <p:sldId id="259" r:id="rId12"/>
    <p:sldId id="267" r:id="rId13"/>
    <p:sldId id="263" r:id="rId14"/>
    <p:sldId id="258" r:id="rId15"/>
    <p:sldId id="269" r:id="rId16"/>
    <p:sldId id="270" r:id="rId17"/>
    <p:sldId id="277" r:id="rId18"/>
    <p:sldId id="278" r:id="rId19"/>
    <p:sldId id="271" r:id="rId20"/>
    <p:sldId id="268" r:id="rId21"/>
    <p:sldId id="272" r:id="rId22"/>
    <p:sldId id="273" r:id="rId23"/>
    <p:sldId id="274" r:id="rId24"/>
    <p:sldId id="275" r:id="rId25"/>
    <p:sldId id="276" r:id="rId26"/>
    <p:sldId id="279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9337B-8940-4A94-8683-8B74D1979FBA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63AFF-CED2-4235-85FE-F40F3071A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36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63AFF-CED2-4235-85FE-F40F3071A39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698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Development and Evaluation</a:t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Semester: 8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Uzma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Dayan 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196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1950,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Contrastive Approach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committing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errors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process of second language learning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L1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linguistic background of the language learners badly affects the production in the target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Mother tongue interference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Anefnaf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2017; 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Fang and J.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Xue-mei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2007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.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407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1960, Contrastive approach was replaced by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 Analysis.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was influenced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behaviorism.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Claim: CA was only effective in Phonology (the study of sound)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as 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branch of Linguistics in the 1960s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it came to light to argue that 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mother tongue was not the main and the only source of the errors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committed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learners (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Richard et al.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2002)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691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Errors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caused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target language itself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by the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applied communicative strategies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well as the type and quality of the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 language 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(Hashim,1999).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733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learners use in language learning, in terms of the approaches and strategies used in both of teaching and learning.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causes of learners’ errors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that is, investigating the motives behind committing such errors as the first attempt to eradicate them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on common difficulties in Language Learning,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an aid to teaching or in the preparation of the teaching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(J. Richard et al. 2002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Aims of Error Analysis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(Linguistics)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151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5365324"/>
              </p:ext>
            </p:extLst>
          </p:nvPr>
        </p:nvGraphicFramePr>
        <p:xfrm>
          <a:off x="871538" y="2674938"/>
          <a:ext cx="7408862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4431"/>
                <a:gridCol w="3704431"/>
              </a:tblGrid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err="1" smtClean="0"/>
                        <a:t>Interlingual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an error made by the Learner’s Linguistic background and Native language interference.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is caused by the interference of the native language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err="1" smtClean="0"/>
                        <a:t>Intralingual</a:t>
                      </a:r>
                      <a:r>
                        <a:rPr lang="en-US" dirty="0" smtClean="0"/>
                        <a:t>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error committed by the learners when they misuse some Target Language rules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takes place due to a particular misuse of a particular rule of the target language.</a:t>
                      </a:r>
                    </a:p>
                    <a:p>
                      <a:r>
                        <a:rPr lang="en-US" dirty="0" smtClean="0"/>
                        <a:t>regular and irregular verbs,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plural forms. E.g. (Tooth == </a:t>
                      </a:r>
                      <a:r>
                        <a:rPr lang="en-US" dirty="0" err="1" smtClean="0"/>
                        <a:t>Tooths</a:t>
                      </a:r>
                      <a:r>
                        <a:rPr lang="en-US" dirty="0" smtClean="0"/>
                        <a:t>)</a:t>
                      </a:r>
                    </a:p>
                    <a:p>
                      <a:r>
                        <a:rPr lang="en-US" dirty="0" smtClean="0"/>
                        <a:t>(He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goed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Major </a:t>
            </a:r>
            <a:r>
              <a:rPr lang="en-US" dirty="0"/>
              <a:t>causes of </a:t>
            </a:r>
            <a:r>
              <a:rPr lang="en-US" dirty="0" smtClean="0"/>
              <a:t>Errors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408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0124324"/>
              </p:ext>
            </p:extLst>
          </p:nvPr>
        </p:nvGraphicFramePr>
        <p:xfrm>
          <a:off x="871538" y="2674938"/>
          <a:ext cx="7408863" cy="293116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2469621"/>
                <a:gridCol w="2469621"/>
                <a:gridCol w="246962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on the basis of </a:t>
                      </a:r>
                    </a:p>
                    <a:p>
                      <a:r>
                        <a:rPr lang="en-US" sz="2000" b="1" baseline="0" dirty="0" smtClean="0"/>
                        <a:t>    B</a:t>
                      </a:r>
                      <a:r>
                        <a:rPr lang="en-US" sz="2000" b="1" dirty="0" smtClean="0"/>
                        <a:t>asic types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on the basis of   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Appearance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 the basis of </a:t>
                      </a:r>
                    </a:p>
                    <a:p>
                      <a:r>
                        <a:rPr lang="en-US" sz="2000" dirty="0" smtClean="0"/>
                        <a:t>Level of language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err="1" smtClean="0"/>
                        <a:t>Omissive</a:t>
                      </a:r>
                      <a:r>
                        <a:rPr lang="en-US" sz="2000" dirty="0" smtClean="0"/>
                        <a:t>,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Additive,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Substitutive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Overt </a:t>
                      </a:r>
                      <a:r>
                        <a:rPr lang="en-US" sz="1500" dirty="0" smtClean="0"/>
                        <a:t>(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e.g.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“I angry”)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Covert 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(evident in the context)</a:t>
                      </a:r>
                      <a:endParaRPr lang="en-US" sz="15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phonological errors,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vocabulary or lexical errors,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syntactic errors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Errors</a:t>
            </a:r>
          </a:p>
        </p:txBody>
      </p:sp>
    </p:spTree>
    <p:extLst>
      <p:ext uri="{BB962C8B-B14F-4D97-AF65-F5344CB8AC3E}">
        <p14:creationId xmlns:p14="http://schemas.microsoft.com/office/powerpoint/2010/main" val="341063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Spelling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omission of silent letters: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 (know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(doubt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(weight) </a:t>
            </a:r>
            <a:endParaRPr 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Grammar: omission of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wait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 all the time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omissive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errors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29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Syntax is the arrangement of words in a sentence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Incorrect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While watching a movie, people who text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phone are very annoying.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People who text on their phone while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watching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movie are very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annoying.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Incorrect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movies we are going.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Correct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We are going to the movies.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Syntax Errors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85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Lexical: use of words in terms of meaning.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Lexical errors means words which were not used appropriately in terms of meaning.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Lexical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error: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took a drink of an apple. </a:t>
            </a:r>
            <a:endParaRPr 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Correction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took a bite of an apple.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Lexical error: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did a bite of an apple. </a:t>
            </a:r>
            <a:endParaRPr 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Correction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took a bite of an apple.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Lexical Errors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488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Addition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“Students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do their researches every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semester”.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“Both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boys and the girls they can study together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Additive errors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38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Topic: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ERROR ANALYSIS (EA)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2600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'</a:t>
            </a:r>
            <a:r>
              <a:rPr lang="en-US" i="1" dirty="0" err="1" smtClean="0"/>
              <a:t>thun</a:t>
            </a:r>
            <a:r>
              <a:rPr lang="en-US" dirty="0"/>
              <a:t>' for 'sun</a:t>
            </a:r>
            <a:r>
              <a:rPr lang="en-US" dirty="0" smtClean="0"/>
              <a:t>.’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‘My tennis racket’, ‘my tennis </a:t>
            </a:r>
            <a:r>
              <a:rPr lang="en-US" i="1" dirty="0" smtClean="0"/>
              <a:t>bat’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‘Set the chair’, ‘set the </a:t>
            </a:r>
            <a:r>
              <a:rPr lang="en-US" i="1" dirty="0" smtClean="0"/>
              <a:t>table’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Substitutive Errors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9260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Developmental Errors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kind of errors is somehow part of the overgeneralizations,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results of normal pattern of development, such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(come =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comed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(break =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breaked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D.E indicates that the learner has started developing their linguistic knowledge and fail to reproduce the rules they have lately been exposed to in target language learning.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type of Errors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9863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Induced errors: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transfer of training, errors caused by misleading teaching examples, teachers, sometimes, unconditionally, explain a rule without highlighting the exceptions or the intended message they would want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convey (J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Richard et al.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2002).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9900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prepositions particularly “at”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may hold up a box and say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“I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 looking at the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box”,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students may understand that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“at”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“under” 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may later utter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“the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 is at the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table”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instead of the cat is under the table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(J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Richard et al.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2002)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nduced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rror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0536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Errors of avoidance: 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errors occur when the learner fail to apply certain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target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 rules just because they are thought of to be too difficult.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2221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  <a:endParaRPr lang="en-US" dirty="0"/>
          </a:p>
        </p:txBody>
      </p:sp>
      <p:pic>
        <p:nvPicPr>
          <p:cNvPr id="1026" name="Picture 2" descr="C:\Users\uzma\Desktop\IMG_2982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751666"/>
            <a:ext cx="6158345" cy="296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8406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  <a:endParaRPr lang="en-US" dirty="0"/>
          </a:p>
        </p:txBody>
      </p:sp>
      <p:pic>
        <p:nvPicPr>
          <p:cNvPr id="2050" name="Picture 2" descr="C:\Users\uzma\Desktop\IMG_29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751666"/>
            <a:ext cx="6248400" cy="296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56346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Errors are significant for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Teachers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Learners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One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 from each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Reflection Time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9181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Teaching is a highly reflective and moral responsibility.</a:t>
            </a:r>
          </a:p>
          <a:p>
            <a:r>
              <a:rPr lang="en-US" sz="2800" dirty="0"/>
              <a:t>Assessment has a significant role to make teaching and learning meaningful.</a:t>
            </a:r>
          </a:p>
          <a:p>
            <a:r>
              <a:rPr lang="en-US" sz="2800" dirty="0"/>
              <a:t>Students’ work is a source of getting knowledge about them that ultimately helps them improving their learning.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299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the end of the lesson, students will be able to: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nature and kinds of Error.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Examine possible causes of students’ conceptual errors.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Suggest ways to address students’ conceptual errors.</a:t>
            </a:r>
          </a:p>
          <a:p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Targets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357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is a method used to document the errors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appear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learner’ work (home work, test, assignment).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determines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whether those errors are systematic, and (if possible)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explains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caused them.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also presents remedial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Error Analysis?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49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Error analysis is a 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systematic deviation that happens when a learner has not learnt something, and consistently gets it wrong. </a:t>
            </a:r>
            <a:endParaRPr lang="en-US" sz="2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(Norrish, 1983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sz="2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5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EA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532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Generally, there are three types of errors:</a:t>
            </a: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Conceptual</a:t>
            </a: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Factual</a:t>
            </a: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procedural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Errors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777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0502761"/>
              </p:ext>
            </p:extLst>
          </p:nvPr>
        </p:nvGraphicFramePr>
        <p:xfrm>
          <a:off x="871538" y="2895600"/>
          <a:ext cx="740886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4431"/>
                <a:gridCol w="3704431"/>
              </a:tblGrid>
              <a:tr h="150178">
                <a:tc>
                  <a:txBody>
                    <a:bodyPr/>
                    <a:lstStyle/>
                    <a:p>
                      <a:r>
                        <a:rPr lang="en-US" dirty="0" smtClean="0"/>
                        <a:t>Mistake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Error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/>
                        <a:t>A 'mistake' is usually accidental, you know it is wrong.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/>
                        <a:t>Mistakes could be self-corrected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/>
                        <a:t>Mistakes are not systematic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/>
                        <a:t>an 'error' is usually made due to the lack of knowledge</a:t>
                      </a:r>
                      <a:r>
                        <a:rPr lang="en-US" baseline="0" dirty="0" smtClean="0"/>
                        <a:t> and are more formal.</a:t>
                      </a:r>
                      <a:endParaRPr lang="en-US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/>
                        <a:t>Errors </a:t>
                      </a:r>
                      <a:r>
                        <a:rPr lang="en-US" baseline="0" dirty="0" smtClean="0"/>
                        <a:t> are </a:t>
                      </a:r>
                      <a:r>
                        <a:rPr lang="en-US" dirty="0" smtClean="0"/>
                        <a:t>systematic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ifference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‘error’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'mistake’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793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Linguistics,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 is the use of a word,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speech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grammatical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item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such a way it seems imperfect and significant of an incomplete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Richard et al., (2002</a:t>
            </a:r>
            <a:r>
              <a:rPr lang="fr-F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Errors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‘signals’ that indicate an actual learning process taking place and that the learner has not yet mastered or shown a well-structured competence in the target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(Hendrickson, 1987).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 Errors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981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610391"/>
              </p:ext>
            </p:extLst>
          </p:nvPr>
        </p:nvGraphicFramePr>
        <p:xfrm>
          <a:off x="871538" y="3124201"/>
          <a:ext cx="7408862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4262"/>
                <a:gridCol w="3784600"/>
              </a:tblGrid>
              <a:tr h="2438399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First School of thought: </a:t>
                      </a:r>
                    </a:p>
                    <a:p>
                      <a:r>
                        <a:rPr lang="en-US" sz="2100" dirty="0" smtClean="0"/>
                        <a:t>linked the errors commitment with the </a:t>
                      </a:r>
                      <a:r>
                        <a:rPr lang="en-US" sz="2100" b="1" dirty="0" smtClean="0">
                          <a:solidFill>
                            <a:srgbClr val="7030A0"/>
                          </a:solidFill>
                        </a:rPr>
                        <a:t>teaching method</a:t>
                      </a:r>
                      <a:r>
                        <a:rPr lang="en-US" sz="2100" b="1" dirty="0" smtClean="0"/>
                        <a:t> </a:t>
                      </a:r>
                      <a:r>
                        <a:rPr lang="en-US" sz="2100" dirty="0" smtClean="0"/>
                        <a:t>arguing that if the teaching method was adequate, the errors would not be committed (</a:t>
                      </a:r>
                      <a:r>
                        <a:rPr lang="en-US" sz="2100" dirty="0" err="1" smtClean="0"/>
                        <a:t>Corder</a:t>
                      </a:r>
                      <a:r>
                        <a:rPr lang="en-US" sz="2100" dirty="0" smtClean="0"/>
                        <a:t> 1967) .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Second school</a:t>
                      </a:r>
                      <a:r>
                        <a:rPr lang="en-US" sz="2100" baseline="0" dirty="0" smtClean="0"/>
                        <a:t> of thought:</a:t>
                      </a:r>
                    </a:p>
                    <a:p>
                      <a:r>
                        <a:rPr lang="en-US" sz="2100" dirty="0" smtClean="0"/>
                        <a:t>believed that we live in an imperfect world and that </a:t>
                      </a:r>
                      <a:r>
                        <a:rPr lang="en-US" sz="2100" dirty="0" smtClean="0">
                          <a:solidFill>
                            <a:srgbClr val="7030A0"/>
                          </a:solidFill>
                        </a:rPr>
                        <a:t>errors correction is something real and the applied linguist cannot do without it </a:t>
                      </a:r>
                      <a:r>
                        <a:rPr lang="en-US" sz="2100" dirty="0" smtClean="0"/>
                        <a:t>no matter what teaching approach they may use.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Schools of thought </a:t>
            </a:r>
          </a:p>
        </p:txBody>
      </p:sp>
    </p:spTree>
    <p:extLst>
      <p:ext uri="{BB962C8B-B14F-4D97-AF65-F5344CB8AC3E}">
        <p14:creationId xmlns:p14="http://schemas.microsoft.com/office/powerpoint/2010/main" val="31702380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486</TotalTime>
  <Words>1262</Words>
  <Application>Microsoft Office PowerPoint</Application>
  <PresentationFormat>On-screen Show (4:3)</PresentationFormat>
  <Paragraphs>155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Waveform</vt:lpstr>
      <vt:lpstr>Test Development and Evaluation Semester: 8 </vt:lpstr>
      <vt:lpstr>PowerPoint Presentation</vt:lpstr>
      <vt:lpstr>Learning Targets</vt:lpstr>
      <vt:lpstr>What is Error Analysis?</vt:lpstr>
      <vt:lpstr>Definition of EA</vt:lpstr>
      <vt:lpstr>Types of Errors</vt:lpstr>
      <vt:lpstr>Difference between ‘error’ and 'mistake’</vt:lpstr>
      <vt:lpstr>Linguistic Errors</vt:lpstr>
      <vt:lpstr>Schools of thought </vt:lpstr>
      <vt:lpstr>Background </vt:lpstr>
      <vt:lpstr> contd.</vt:lpstr>
      <vt:lpstr>Contd.</vt:lpstr>
      <vt:lpstr>Aims of Error Analysis (Linguistics)</vt:lpstr>
      <vt:lpstr>Major causes of Errors</vt:lpstr>
      <vt:lpstr>Classification of Errors</vt:lpstr>
      <vt:lpstr>Examples of omissive errors</vt:lpstr>
      <vt:lpstr>Examples of Syntax Errors</vt:lpstr>
      <vt:lpstr>Examples of Lexical Errors</vt:lpstr>
      <vt:lpstr>Examples of Additive errors</vt:lpstr>
      <vt:lpstr>Examples of Substitutive Errors</vt:lpstr>
      <vt:lpstr>other type of Errors</vt:lpstr>
      <vt:lpstr>Contd.</vt:lpstr>
      <vt:lpstr>Example of Induced Error</vt:lpstr>
      <vt:lpstr>Contd.</vt:lpstr>
      <vt:lpstr>Sample</vt:lpstr>
      <vt:lpstr>sample</vt:lpstr>
      <vt:lpstr>Reflection Time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 ANALYSIS</dc:title>
  <dc:creator>uzma</dc:creator>
  <cp:lastModifiedBy>uzma</cp:lastModifiedBy>
  <cp:revision>106</cp:revision>
  <dcterms:created xsi:type="dcterms:W3CDTF">2006-08-16T00:00:00Z</dcterms:created>
  <dcterms:modified xsi:type="dcterms:W3CDTF">2020-04-08T07:57:21Z</dcterms:modified>
</cp:coreProperties>
</file>