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2"/>
  </p:notesMasterIdLst>
  <p:sldIdLst>
    <p:sldId id="256" r:id="rId2"/>
    <p:sldId id="265" r:id="rId3"/>
    <p:sldId id="264" r:id="rId4"/>
    <p:sldId id="263" r:id="rId5"/>
    <p:sldId id="266" r:id="rId6"/>
    <p:sldId id="267" r:id="rId7"/>
    <p:sldId id="268" r:id="rId8"/>
    <p:sldId id="269" r:id="rId9"/>
    <p:sldId id="270" r:id="rId10"/>
    <p:sldId id="271" r:id="rId11"/>
    <p:sldId id="357" r:id="rId12"/>
    <p:sldId id="358" r:id="rId13"/>
    <p:sldId id="351" r:id="rId14"/>
    <p:sldId id="352" r:id="rId15"/>
    <p:sldId id="353" r:id="rId16"/>
    <p:sldId id="354" r:id="rId17"/>
    <p:sldId id="355" r:id="rId18"/>
    <p:sldId id="387" r:id="rId19"/>
    <p:sldId id="356" r:id="rId20"/>
    <p:sldId id="359" r:id="rId21"/>
    <p:sldId id="360" r:id="rId22"/>
    <p:sldId id="388" r:id="rId23"/>
    <p:sldId id="361" r:id="rId24"/>
    <p:sldId id="362" r:id="rId25"/>
    <p:sldId id="363" r:id="rId26"/>
    <p:sldId id="364" r:id="rId27"/>
    <p:sldId id="365" r:id="rId28"/>
    <p:sldId id="366" r:id="rId29"/>
    <p:sldId id="367" r:id="rId30"/>
    <p:sldId id="368" r:id="rId31"/>
    <p:sldId id="369" r:id="rId32"/>
    <p:sldId id="370" r:id="rId33"/>
    <p:sldId id="371" r:id="rId34"/>
    <p:sldId id="372" r:id="rId35"/>
    <p:sldId id="374" r:id="rId36"/>
    <p:sldId id="375" r:id="rId37"/>
    <p:sldId id="376" r:id="rId38"/>
    <p:sldId id="377" r:id="rId39"/>
    <p:sldId id="378" r:id="rId40"/>
    <p:sldId id="379" r:id="rId41"/>
    <p:sldId id="380" r:id="rId42"/>
    <p:sldId id="381" r:id="rId43"/>
    <p:sldId id="382" r:id="rId44"/>
    <p:sldId id="383" r:id="rId45"/>
    <p:sldId id="384" r:id="rId46"/>
    <p:sldId id="385" r:id="rId47"/>
    <p:sldId id="386" r:id="rId48"/>
    <p:sldId id="373" r:id="rId49"/>
    <p:sldId id="401" r:id="rId50"/>
    <p:sldId id="389" r:id="rId51"/>
    <p:sldId id="390" r:id="rId52"/>
    <p:sldId id="391" r:id="rId53"/>
    <p:sldId id="392" r:id="rId54"/>
    <p:sldId id="393" r:id="rId55"/>
    <p:sldId id="394" r:id="rId56"/>
    <p:sldId id="395" r:id="rId57"/>
    <p:sldId id="396" r:id="rId58"/>
    <p:sldId id="397" r:id="rId59"/>
    <p:sldId id="398" r:id="rId60"/>
    <p:sldId id="399" r:id="rId61"/>
    <p:sldId id="400" r:id="rId62"/>
    <p:sldId id="429" r:id="rId63"/>
    <p:sldId id="430" r:id="rId64"/>
    <p:sldId id="402" r:id="rId65"/>
    <p:sldId id="403" r:id="rId66"/>
    <p:sldId id="404" r:id="rId67"/>
    <p:sldId id="405" r:id="rId68"/>
    <p:sldId id="406" r:id="rId69"/>
    <p:sldId id="407" r:id="rId70"/>
    <p:sldId id="408" r:id="rId71"/>
    <p:sldId id="409" r:id="rId72"/>
    <p:sldId id="410" r:id="rId73"/>
    <p:sldId id="411" r:id="rId74"/>
    <p:sldId id="412" r:id="rId75"/>
    <p:sldId id="413" r:id="rId76"/>
    <p:sldId id="414" r:id="rId77"/>
    <p:sldId id="434" r:id="rId78"/>
    <p:sldId id="415" r:id="rId79"/>
    <p:sldId id="416" r:id="rId80"/>
    <p:sldId id="417" r:id="rId81"/>
    <p:sldId id="418" r:id="rId82"/>
    <p:sldId id="419" r:id="rId83"/>
    <p:sldId id="420" r:id="rId84"/>
    <p:sldId id="421" r:id="rId85"/>
    <p:sldId id="422" r:id="rId86"/>
    <p:sldId id="431" r:id="rId87"/>
    <p:sldId id="433" r:id="rId88"/>
    <p:sldId id="432" r:id="rId89"/>
    <p:sldId id="423" r:id="rId90"/>
    <p:sldId id="424" r:id="rId9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notesMaster" Target="notesMasters/notes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E3FDD07-CDEB-4AD0-8C5B-D8E5AD462906}" type="datetimeFigureOut">
              <a:rPr lang="en-US" smtClean="0"/>
              <a:pPr/>
              <a:t>11/10/2019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AB6F1B7-8986-4390-ACF1-675005D648D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DF3A56E-B886-4ABD-A31F-B89C6B9B3323}" type="datetimeFigureOut">
              <a:rPr lang="en-US" smtClean="0"/>
              <a:pPr/>
              <a:t>11/10/2019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CF0BB-F112-4C44-86A5-7B05A42E4506}"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F3A56E-B886-4ABD-A31F-B89C6B9B3323}" type="datetimeFigureOut">
              <a:rPr lang="en-US" smtClean="0"/>
              <a:pPr/>
              <a:t>11/10/2019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CF0BB-F112-4C44-86A5-7B05A42E450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F3A56E-B886-4ABD-A31F-B89C6B9B3323}" type="datetimeFigureOut">
              <a:rPr lang="en-US" smtClean="0"/>
              <a:pPr/>
              <a:t>11/10/2019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CF0BB-F112-4C44-86A5-7B05A42E450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DF3A56E-B886-4ABD-A31F-B89C6B9B3323}" type="datetimeFigureOut">
              <a:rPr lang="en-US" smtClean="0"/>
              <a:pPr/>
              <a:t>11/10/2019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CF0BB-F112-4C44-86A5-7B05A42E450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DF3A56E-B886-4ABD-A31F-B89C6B9B3323}" type="datetimeFigureOut">
              <a:rPr lang="en-US" smtClean="0"/>
              <a:pPr/>
              <a:t>11/10/2019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CF0BB-F112-4C44-86A5-7B05A42E4506}"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DF3A56E-B886-4ABD-A31F-B89C6B9B3323}" type="datetimeFigureOut">
              <a:rPr lang="en-US" smtClean="0"/>
              <a:pPr/>
              <a:t>11/10/2019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CF0BB-F112-4C44-86A5-7B05A42E450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DF3A56E-B886-4ABD-A31F-B89C6B9B3323}" type="datetimeFigureOut">
              <a:rPr lang="en-US" smtClean="0"/>
              <a:pPr/>
              <a:t>11/10/2019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CF0BB-F112-4C44-86A5-7B05A42E450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F3A56E-B886-4ABD-A31F-B89C6B9B3323}" type="datetimeFigureOut">
              <a:rPr lang="en-US" smtClean="0"/>
              <a:pPr/>
              <a:t>11/10/2019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CF0BB-F112-4C44-86A5-7B05A42E450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3A56E-B886-4ABD-A31F-B89C6B9B3323}" type="datetimeFigureOut">
              <a:rPr lang="en-US" smtClean="0"/>
              <a:pPr/>
              <a:t>11/10/2019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CF0BB-F112-4C44-86A5-7B05A42E450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F3A56E-B886-4ABD-A31F-B89C6B9B3323}" type="datetimeFigureOut">
              <a:rPr lang="en-US" smtClean="0"/>
              <a:pPr/>
              <a:t>11/10/2019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CF0BB-F112-4C44-86A5-7B05A42E450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DF3A56E-B886-4ABD-A31F-B89C6B9B3323}" type="datetimeFigureOut">
              <a:rPr lang="en-US" smtClean="0"/>
              <a:pPr/>
              <a:t>11/10/2019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CF0BB-F112-4C44-86A5-7B05A42E450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DF3A56E-B886-4ABD-A31F-B89C6B9B3323}" type="datetimeFigureOut">
              <a:rPr lang="en-US" smtClean="0"/>
              <a:pPr/>
              <a:t>11/10/2019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FCF0BB-F112-4C44-86A5-7B05A42E4506}"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hamariweb.com/dictionaries/%D8%B2%D8%B9%D9%81%D8%B1%D8%A7%D9%86+%DA%A9%D8%A7%D8%B0%D8%A8_urdu-english-meanings.aspx"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990600"/>
            <a:ext cx="7620000" cy="5181600"/>
          </a:xfrm>
        </p:spPr>
        <p:txBody>
          <a:bodyPr/>
          <a:lstStyle/>
          <a:p>
            <a:pPr algn="just"/>
            <a:r>
              <a:rPr lang="en-US" b="1" dirty="0" smtClean="0">
                <a:solidFill>
                  <a:schemeClr val="tx1"/>
                </a:solidFill>
                <a:latin typeface="Times New Roman" pitchFamily="18" charset="0"/>
                <a:cs typeface="Times New Roman" pitchFamily="18" charset="0"/>
              </a:rPr>
              <a:t>Emulsion </a:t>
            </a:r>
          </a:p>
          <a:p>
            <a:pPr algn="just"/>
            <a:r>
              <a:rPr lang="en-US" dirty="0" smtClean="0">
                <a:solidFill>
                  <a:schemeClr val="tx1"/>
                </a:solidFill>
                <a:latin typeface="Times New Roman" pitchFamily="18" charset="0"/>
                <a:cs typeface="Times New Roman" pitchFamily="18" charset="0"/>
              </a:rPr>
              <a:t>A preparation consisting of two immiscible liquids, usually water and oil, one of which is dispersed as small globules in the other. Unless a third component – the emulsifying agent is present the dispersion is unstable and the globules undergo coalescence to form two separate layers of water and oil. </a:t>
            </a:r>
            <a:endParaRPr lang="en-US"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just">
              <a:buNone/>
            </a:pPr>
            <a:r>
              <a:rPr lang="en-US" b="1" dirty="0" smtClean="0">
                <a:latin typeface="Times New Roman" pitchFamily="18" charset="0"/>
                <a:cs typeface="Times New Roman" pitchFamily="18" charset="0"/>
              </a:rPr>
              <a:t>	Microemulsion</a:t>
            </a:r>
          </a:p>
          <a:p>
            <a:pPr algn="just">
              <a:buNone/>
            </a:pPr>
            <a:r>
              <a:rPr lang="en-US" dirty="0" smtClean="0">
                <a:latin typeface="Times New Roman" pitchFamily="18" charset="0"/>
                <a:cs typeface="Times New Roman" pitchFamily="18" charset="0"/>
              </a:rPr>
              <a:t>	Unlike </a:t>
            </a:r>
            <a:r>
              <a:rPr lang="en-US" dirty="0">
                <a:latin typeface="Times New Roman" pitchFamily="18" charset="0"/>
                <a:cs typeface="Times New Roman" pitchFamily="18" charset="0"/>
              </a:rPr>
              <a:t>the coarse </a:t>
            </a:r>
            <a:r>
              <a:rPr lang="en-US" dirty="0" smtClean="0">
                <a:latin typeface="Times New Roman" pitchFamily="18" charset="0"/>
                <a:cs typeface="Times New Roman" pitchFamily="18" charset="0"/>
              </a:rPr>
              <a:t>emulsions, </a:t>
            </a:r>
            <a:r>
              <a:rPr lang="en-US" dirty="0">
                <a:latin typeface="Times New Roman" pitchFamily="18" charset="0"/>
                <a:cs typeface="Times New Roman" pitchFamily="18" charset="0"/>
              </a:rPr>
              <a:t>microemulsions are </a:t>
            </a:r>
            <a:r>
              <a:rPr lang="en-US" b="1" dirty="0">
                <a:latin typeface="Times New Roman" pitchFamily="18" charset="0"/>
                <a:cs typeface="Times New Roman" pitchFamily="18" charset="0"/>
              </a:rPr>
              <a:t>homogeneous, transparent systems that are thermodynamically stable</a:t>
            </a:r>
            <a:r>
              <a:rPr lang="en-US" dirty="0">
                <a:latin typeface="Times New Roman" pitchFamily="18" charset="0"/>
                <a:cs typeface="Times New Roman" pitchFamily="18" charset="0"/>
              </a:rPr>
              <a:t>. Moreover, they </a:t>
            </a:r>
            <a:r>
              <a:rPr lang="en-US" b="1" dirty="0">
                <a:latin typeface="Times New Roman" pitchFamily="18" charset="0"/>
                <a:cs typeface="Times New Roman" pitchFamily="18" charset="0"/>
              </a:rPr>
              <a:t>form spontaneously </a:t>
            </a:r>
            <a:r>
              <a:rPr lang="en-US" dirty="0">
                <a:latin typeface="Times New Roman" pitchFamily="18" charset="0"/>
                <a:cs typeface="Times New Roman" pitchFamily="18" charset="0"/>
              </a:rPr>
              <a:t>when the components are mixed in the appropriate ratios. They can be dispersions of oil in water or water in oil, but the droplet size is very much </a:t>
            </a:r>
            <a:r>
              <a:rPr lang="en-US" dirty="0" smtClean="0">
                <a:latin typeface="Times New Roman" pitchFamily="18" charset="0"/>
                <a:cs typeface="Times New Roman" pitchFamily="18" charset="0"/>
              </a:rPr>
              <a:t>smaller </a:t>
            </a:r>
            <a:r>
              <a:rPr lang="en-US" b="1" dirty="0" smtClean="0">
                <a:latin typeface="Times New Roman" pitchFamily="18" charset="0"/>
                <a:cs typeface="Times New Roman" pitchFamily="18" charset="0"/>
              </a:rPr>
              <a:t>5-140 nm </a:t>
            </a:r>
            <a:r>
              <a:rPr lang="en-US" dirty="0" smtClean="0">
                <a:latin typeface="Times New Roman" pitchFamily="18" charset="0"/>
                <a:cs typeface="Times New Roman" pitchFamily="18" charset="0"/>
              </a:rPr>
              <a:t>than in coarse emulsion </a:t>
            </a:r>
            <a:r>
              <a:rPr lang="en-US" b="1" dirty="0" smtClean="0">
                <a:latin typeface="Times New Roman" pitchFamily="18" charset="0"/>
                <a:cs typeface="Times New Roman" pitchFamily="18" charset="0"/>
              </a:rPr>
              <a:t>5000 A or 500 </a:t>
            </a:r>
            <a:r>
              <a:rPr lang="en-US" dirty="0" smtClean="0">
                <a:latin typeface="Times New Roman" pitchFamily="18" charset="0"/>
                <a:cs typeface="Times New Roman" pitchFamily="18" charset="0"/>
              </a:rPr>
              <a:t>nm.</a:t>
            </a:r>
            <a:endParaRPr lang="en-US"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lgn="just">
              <a:buNone/>
            </a:pPr>
            <a:r>
              <a:rPr lang="en-US" dirty="0">
                <a:latin typeface="Times New Roman" panose="02020603050405020304" pitchFamily="18" charset="0"/>
                <a:cs typeface="Times New Roman" panose="02020603050405020304" pitchFamily="18" charset="0"/>
              </a:rPr>
              <a:t>An essential requirement for their formation and stability is the </a:t>
            </a:r>
            <a:r>
              <a:rPr lang="en-US" b="1" dirty="0">
                <a:latin typeface="Times New Roman" panose="02020603050405020304" pitchFamily="18" charset="0"/>
                <a:cs typeface="Times New Roman" panose="02020603050405020304" pitchFamily="18" charset="0"/>
              </a:rPr>
              <a:t>attainment of a very low interfacial tension</a:t>
            </a:r>
            <a:r>
              <a:rPr lang="en-US" dirty="0">
                <a:latin typeface="Times New Roman" panose="02020603050405020304" pitchFamily="18" charset="0"/>
                <a:cs typeface="Times New Roman" panose="02020603050405020304" pitchFamily="18" charset="0"/>
              </a:rPr>
              <a:t>. It is generally not possible to achieve the required lowering of interfacial tension with a single surfactant, and it is necessary to include a second amphiphile, usually a medium chain length alcohol, in the formulation. The </a:t>
            </a:r>
            <a:r>
              <a:rPr lang="en-US" b="1" dirty="0">
                <a:latin typeface="Times New Roman" panose="02020603050405020304" pitchFamily="18" charset="0"/>
                <a:cs typeface="Times New Roman" panose="02020603050405020304" pitchFamily="18" charset="0"/>
              </a:rPr>
              <a:t>second amphiphile is referred to as the cosurfactant</a:t>
            </a:r>
            <a:r>
              <a:rPr lang="en-US"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38587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lgn="just">
              <a:buNone/>
            </a:pPr>
            <a:r>
              <a:rPr lang="en-US" dirty="0">
                <a:latin typeface="Times New Roman" panose="02020603050405020304" pitchFamily="18" charset="0"/>
                <a:cs typeface="Times New Roman" panose="02020603050405020304" pitchFamily="18" charset="0"/>
              </a:rPr>
              <a:t>Although microemulsions have many advantages over coarse emulsions, particularly their </a:t>
            </a:r>
            <a:r>
              <a:rPr lang="en-US" b="1" dirty="0">
                <a:latin typeface="Times New Roman" panose="02020603050405020304" pitchFamily="18" charset="0"/>
                <a:cs typeface="Times New Roman" panose="02020603050405020304" pitchFamily="18" charset="0"/>
              </a:rPr>
              <a:t>transparency and stability</a:t>
            </a:r>
            <a:r>
              <a:rPr lang="en-US" dirty="0">
                <a:latin typeface="Times New Roman" panose="02020603050405020304" pitchFamily="18" charset="0"/>
                <a:cs typeface="Times New Roman" panose="02020603050405020304" pitchFamily="18" charset="0"/>
              </a:rPr>
              <a:t>, they require much larger amounts of surfactant for their formulation, which restricts the choice of acceptable components.</a:t>
            </a:r>
          </a:p>
          <a:p>
            <a:pPr marL="0" indent="0">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836071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smtClean="0">
                <a:latin typeface="Times New Roman" panose="02020603050405020304" pitchFamily="18" charset="0"/>
                <a:cs typeface="Times New Roman" panose="02020603050405020304" pitchFamily="18" charset="0"/>
              </a:rPr>
              <a:t>Detection of emulsion</a:t>
            </a:r>
          </a:p>
          <a:p>
            <a:pPr marL="0" indent="0" algn="just">
              <a:buNone/>
            </a:pPr>
            <a:r>
              <a:rPr lang="en-US" b="1" dirty="0" smtClean="0">
                <a:latin typeface="Times New Roman" panose="02020603050405020304" pitchFamily="18" charset="0"/>
                <a:cs typeface="Times New Roman" panose="02020603050405020304" pitchFamily="18" charset="0"/>
              </a:rPr>
              <a:t>Dilution test </a:t>
            </a: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dilution method depends on the fact that an O/W emulsion can be diluted with water and a W/O emulsion with oil.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When </a:t>
            </a:r>
            <a:r>
              <a:rPr lang="en-US" dirty="0">
                <a:latin typeface="Times New Roman" panose="02020603050405020304" pitchFamily="18" charset="0"/>
                <a:cs typeface="Times New Roman" panose="02020603050405020304" pitchFamily="18" charset="0"/>
              </a:rPr>
              <a:t>oil is added to an O/W emulsion or water to a W/O emulsion, the additive is not incorporated into the emulsion and separation is apparent. </a:t>
            </a:r>
          </a:p>
        </p:txBody>
      </p:sp>
    </p:spTree>
    <p:extLst>
      <p:ext uri="{BB962C8B-B14F-4D97-AF65-F5344CB8AC3E}">
        <p14:creationId xmlns:p14="http://schemas.microsoft.com/office/powerpoint/2010/main" val="1458560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a:bodyPr>
          <a:lstStyle/>
          <a:p>
            <a:pPr marL="0" indent="0" algn="just">
              <a:buNone/>
            </a:pPr>
            <a:r>
              <a:rPr lang="en-US" b="1" dirty="0" smtClean="0">
                <a:latin typeface="Times New Roman" panose="02020603050405020304" pitchFamily="18" charset="0"/>
                <a:cs typeface="Times New Roman" panose="02020603050405020304" pitchFamily="18" charset="0"/>
              </a:rPr>
              <a:t>Conductivity test</a:t>
            </a:r>
          </a:p>
          <a:p>
            <a:pPr marL="0" indent="0" algn="just">
              <a:buNone/>
            </a:pPr>
            <a:r>
              <a:rPr lang="en-US" dirty="0" smtClean="0">
                <a:latin typeface="Times New Roman" panose="02020603050405020304" pitchFamily="18" charset="0"/>
                <a:cs typeface="Times New Roman" panose="02020603050405020304" pitchFamily="18" charset="0"/>
              </a:rPr>
              <a:t>An </a:t>
            </a:r>
            <a:r>
              <a:rPr lang="en-US" dirty="0">
                <a:latin typeface="Times New Roman" panose="02020603050405020304" pitchFamily="18" charset="0"/>
                <a:cs typeface="Times New Roman" panose="02020603050405020304" pitchFamily="18" charset="0"/>
              </a:rPr>
              <a:t>emulsion in which the continuous phase is aqueous can be expected to possess a much higher conductivity than an emulsion in which the continuous phase is an oil.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Accordingly</a:t>
            </a:r>
            <a:r>
              <a:rPr lang="en-US" dirty="0">
                <a:latin typeface="Times New Roman" panose="02020603050405020304" pitchFamily="18" charset="0"/>
                <a:cs typeface="Times New Roman" panose="02020603050405020304" pitchFamily="18" charset="0"/>
              </a:rPr>
              <a:t>, it frequently happens that when a pair of </a:t>
            </a:r>
            <a:r>
              <a:rPr lang="en-US" b="1" dirty="0">
                <a:latin typeface="Times New Roman" panose="02020603050405020304" pitchFamily="18" charset="0"/>
                <a:cs typeface="Times New Roman" panose="02020603050405020304" pitchFamily="18" charset="0"/>
              </a:rPr>
              <a:t>electrodes, connected to a lamp and an electrical source</a:t>
            </a:r>
            <a:r>
              <a:rPr lang="en-US" dirty="0">
                <a:latin typeface="Times New Roman" panose="02020603050405020304" pitchFamily="18" charset="0"/>
                <a:cs typeface="Times New Roman" panose="02020603050405020304" pitchFamily="18" charset="0"/>
              </a:rPr>
              <a:t>, are dipped into an O/W emulsion, the lamp lights because of the passage of a current between the two electrodes. If the lamp does not light, it is assumed that the system is </a:t>
            </a:r>
            <a:r>
              <a:rPr lang="en-US" dirty="0" smtClean="0">
                <a:latin typeface="Times New Roman" panose="02020603050405020304" pitchFamily="18" charset="0"/>
                <a:cs typeface="Times New Roman" panose="02020603050405020304" pitchFamily="18" charset="0"/>
              </a:rPr>
              <a:t>W/O.</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166202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smtClean="0">
                <a:latin typeface="Times New Roman" panose="02020603050405020304" pitchFamily="18" charset="0"/>
                <a:cs typeface="Times New Roman" panose="02020603050405020304" pitchFamily="18" charset="0"/>
              </a:rPr>
              <a:t>Dye-solubility test</a:t>
            </a:r>
          </a:p>
          <a:p>
            <a:pPr marL="0" indent="0" algn="just">
              <a:buNone/>
            </a:pPr>
            <a:r>
              <a:rPr lang="en-US" dirty="0" smtClean="0">
                <a:latin typeface="Times New Roman" panose="02020603050405020304" pitchFamily="18" charset="0"/>
                <a:cs typeface="Times New Roman" panose="02020603050405020304" pitchFamily="18" charset="0"/>
              </a:rPr>
              <a:t>The incorporation </a:t>
            </a:r>
            <a:r>
              <a:rPr lang="en-US" dirty="0">
                <a:latin typeface="Times New Roman" panose="02020603050405020304" pitchFamily="18" charset="0"/>
                <a:cs typeface="Times New Roman" panose="02020603050405020304" pitchFamily="18" charset="0"/>
              </a:rPr>
              <a:t>of an oil-soluble </a:t>
            </a:r>
            <a:r>
              <a:rPr lang="en-US" dirty="0" smtClean="0">
                <a:latin typeface="Times New Roman" panose="02020603050405020304" pitchFamily="18" charset="0"/>
                <a:cs typeface="Times New Roman" panose="02020603050405020304" pitchFamily="18" charset="0"/>
              </a:rPr>
              <a:t>dye to an emulsion will show:</a:t>
            </a:r>
          </a:p>
          <a:p>
            <a:pPr marL="0" indent="0" algn="just">
              <a:buNone/>
            </a:pPr>
            <a:r>
              <a:rPr lang="en-US" dirty="0">
                <a:latin typeface="Times New Roman" pitchFamily="18" charset="0"/>
                <a:cs typeface="Times New Roman" pitchFamily="18" charset="0"/>
              </a:rPr>
              <a:t>Colored globules on a colorless </a:t>
            </a:r>
            <a:r>
              <a:rPr lang="en-US" dirty="0" smtClean="0">
                <a:latin typeface="Times New Roman" pitchFamily="18" charset="0"/>
                <a:cs typeface="Times New Roman" pitchFamily="18" charset="0"/>
              </a:rPr>
              <a:t>background if the emulsion is oil-in-water type; and colorless globules </a:t>
            </a:r>
            <a:r>
              <a:rPr lang="en-US" dirty="0">
                <a:latin typeface="Times New Roman" pitchFamily="18" charset="0"/>
                <a:cs typeface="Times New Roman" pitchFamily="18" charset="0"/>
              </a:rPr>
              <a:t>against a colored </a:t>
            </a:r>
            <a:r>
              <a:rPr lang="en-US" dirty="0" smtClean="0">
                <a:latin typeface="Times New Roman" pitchFamily="18" charset="0"/>
                <a:cs typeface="Times New Roman" pitchFamily="18" charset="0"/>
              </a:rPr>
              <a:t>background if the emulsion is water-in-oil type.</a:t>
            </a:r>
            <a:endParaRPr lang="en-US" dirty="0">
              <a:latin typeface="Times New Roman" panose="02020603050405020304" pitchFamily="18"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2923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a:latin typeface="Times New Roman" panose="02020603050405020304" pitchFamily="18" charset="0"/>
                <a:cs typeface="Times New Roman" panose="02020603050405020304" pitchFamily="18" charset="0"/>
              </a:rPr>
              <a:t>Theories of emulsification </a:t>
            </a:r>
            <a:endParaRPr lang="en-US" b="1" dirty="0" smtClean="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Many theories have been advanced in an attempt to explain how emulsifying agents promote emulsification and maintain the stability of the </a:t>
            </a:r>
            <a:r>
              <a:rPr lang="en-US" dirty="0" smtClean="0">
                <a:latin typeface="Times New Roman" panose="02020603050405020304" pitchFamily="18" charset="0"/>
                <a:cs typeface="Times New Roman" panose="02020603050405020304" pitchFamily="18" charset="0"/>
              </a:rPr>
              <a:t>emulsion.</a:t>
            </a:r>
          </a:p>
          <a:p>
            <a:pPr marL="0" indent="0" algn="just">
              <a:buNone/>
            </a:pPr>
            <a:r>
              <a:rPr lang="en-US" dirty="0">
                <a:latin typeface="Times New Roman" panose="02020603050405020304" pitchFamily="18" charset="0"/>
                <a:cs typeface="Times New Roman" panose="02020603050405020304" pitchFamily="18" charset="0"/>
              </a:rPr>
              <a:t> Among the most prevalent theories are the surface tension theory, the oriented-wedge theory, and the plastic or interfacial film theory. </a:t>
            </a:r>
          </a:p>
        </p:txBody>
      </p:sp>
    </p:spTree>
    <p:extLst>
      <p:ext uri="{BB962C8B-B14F-4D97-AF65-F5344CB8AC3E}">
        <p14:creationId xmlns:p14="http://schemas.microsoft.com/office/powerpoint/2010/main" val="14647847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smtClean="0">
                <a:latin typeface="Times New Roman" panose="02020603050405020304" pitchFamily="18" charset="0"/>
                <a:cs typeface="Times New Roman" panose="02020603050405020304" pitchFamily="18" charset="0"/>
              </a:rPr>
              <a:t>Surface tension theory</a:t>
            </a:r>
            <a:endParaRPr lang="en-US" b="1"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All liquids have a tendency to assume a shape having the minimal surface area exposed. For a drop of a liquid, that shape is </a:t>
            </a:r>
            <a:r>
              <a:rPr lang="en-US" b="1" dirty="0">
                <a:latin typeface="Times New Roman" panose="02020603050405020304" pitchFamily="18" charset="0"/>
                <a:cs typeface="Times New Roman" panose="02020603050405020304" pitchFamily="18" charset="0"/>
              </a:rPr>
              <a:t>the sphere</a:t>
            </a:r>
            <a:r>
              <a:rPr lang="en-US" dirty="0">
                <a:latin typeface="Times New Roman" panose="02020603050405020304" pitchFamily="18" charset="0"/>
                <a:cs typeface="Times New Roman" panose="02020603050405020304" pitchFamily="18" charset="0"/>
              </a:rPr>
              <a:t>. A liquid drop has the shape of a sphere. </a:t>
            </a:r>
            <a:r>
              <a:rPr lang="en-US" b="1" dirty="0">
                <a:latin typeface="Times New Roman" panose="02020603050405020304" pitchFamily="18" charset="0"/>
                <a:cs typeface="Times New Roman" panose="02020603050405020304" pitchFamily="18" charset="0"/>
              </a:rPr>
              <a:t>It possesses internal forces that tend to promote association </a:t>
            </a:r>
            <a:r>
              <a:rPr lang="en-US" dirty="0">
                <a:latin typeface="Times New Roman" panose="02020603050405020304" pitchFamily="18" charset="0"/>
                <a:cs typeface="Times New Roman" panose="02020603050405020304" pitchFamily="18" charset="0"/>
              </a:rPr>
              <a:t>of the molecules to resist distortion of the sphere. </a:t>
            </a:r>
          </a:p>
        </p:txBody>
      </p:sp>
    </p:spTree>
    <p:extLst>
      <p:ext uri="{BB962C8B-B14F-4D97-AF65-F5344CB8AC3E}">
        <p14:creationId xmlns:p14="http://schemas.microsoft.com/office/powerpoint/2010/main" val="33121707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If two or more drops of the same liquid come into contact with one another, the tendency is for them </a:t>
            </a:r>
            <a:r>
              <a:rPr lang="en-US" b="1" dirty="0">
                <a:latin typeface="Times New Roman" panose="02020603050405020304" pitchFamily="18" charset="0"/>
                <a:cs typeface="Times New Roman" panose="02020603050405020304" pitchFamily="18" charset="0"/>
              </a:rPr>
              <a:t>to join or to coalesce</a:t>
            </a:r>
            <a:r>
              <a:rPr lang="en-US" dirty="0">
                <a:latin typeface="Times New Roman" panose="02020603050405020304" pitchFamily="18" charset="0"/>
                <a:cs typeface="Times New Roman" panose="02020603050405020304" pitchFamily="18" charset="0"/>
              </a:rPr>
              <a:t>, making one larger drop having a smaller surface area than the total surface area of the individual drops.</a:t>
            </a:r>
          </a:p>
        </p:txBody>
      </p:sp>
    </p:spTree>
    <p:extLst>
      <p:ext uri="{BB962C8B-B14F-4D97-AF65-F5344CB8AC3E}">
        <p14:creationId xmlns:p14="http://schemas.microsoft.com/office/powerpoint/2010/main" val="35011415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dirty="0" smtClean="0">
                <a:latin typeface="Times New Roman" panose="02020603050405020304" pitchFamily="18" charset="0"/>
                <a:cs typeface="Times New Roman" panose="02020603050405020304" pitchFamily="18" charset="0"/>
              </a:rPr>
              <a:t>When the </a:t>
            </a:r>
            <a:r>
              <a:rPr lang="en-US" dirty="0">
                <a:latin typeface="Times New Roman" panose="02020603050405020304" pitchFamily="18" charset="0"/>
                <a:cs typeface="Times New Roman" panose="02020603050405020304" pitchFamily="18" charset="0"/>
              </a:rPr>
              <a:t>surrounding of the liquid is air, it is referred to as the </a:t>
            </a:r>
            <a:r>
              <a:rPr lang="en-US" b="1" dirty="0">
                <a:latin typeface="Times New Roman" panose="02020603050405020304" pitchFamily="18" charset="0"/>
                <a:cs typeface="Times New Roman" panose="02020603050405020304" pitchFamily="18" charset="0"/>
              </a:rPr>
              <a:t>liquid’s surface tension</a:t>
            </a:r>
            <a:r>
              <a:rPr lang="en-US" dirty="0">
                <a:latin typeface="Times New Roman" panose="02020603050405020304" pitchFamily="18" charset="0"/>
                <a:cs typeface="Times New Roman" panose="02020603050405020304" pitchFamily="18" charset="0"/>
              </a:rPr>
              <a:t>. When the liquid is in contact with a second liquid in which it is insoluble and immiscible, the force causing each liquid to resist breaking up into smaller particles is called </a:t>
            </a:r>
            <a:r>
              <a:rPr lang="en-US" b="1" dirty="0">
                <a:latin typeface="Times New Roman" panose="02020603050405020304" pitchFamily="18" charset="0"/>
                <a:cs typeface="Times New Roman" panose="02020603050405020304" pitchFamily="18" charset="0"/>
              </a:rPr>
              <a:t>interfacial tension</a:t>
            </a:r>
            <a:r>
              <a:rPr lang="en-US" dirty="0">
                <a:latin typeface="Times New Roman" panose="02020603050405020304" pitchFamily="18" charset="0"/>
                <a:cs typeface="Times New Roman" panose="02020603050405020304" pitchFamily="18" charset="0"/>
              </a:rPr>
              <a:t>. Substances that reduce this resistance encourage a liquid to break up into smaller drops or particles. These tension-lowering substances are surface-active (surfactant) or wetting </a:t>
            </a:r>
            <a:r>
              <a:rPr lang="en-US" dirty="0" smtClean="0">
                <a:latin typeface="Times New Roman" panose="02020603050405020304" pitchFamily="18" charset="0"/>
                <a:cs typeface="Times New Roman" panose="02020603050405020304" pitchFamily="18" charset="0"/>
              </a:rPr>
              <a:t>agents.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6199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914400"/>
            <a:ext cx="7620000" cy="5181600"/>
          </a:xfrm>
        </p:spPr>
        <p:txBody>
          <a:bodyPr/>
          <a:lstStyle/>
          <a:p>
            <a:pPr algn="just"/>
            <a:r>
              <a:rPr lang="en-US" dirty="0" smtClean="0">
                <a:solidFill>
                  <a:schemeClr val="tx1"/>
                </a:solidFill>
                <a:latin typeface="Times New Roman" pitchFamily="18" charset="0"/>
                <a:cs typeface="Times New Roman" pitchFamily="18" charset="0"/>
              </a:rPr>
              <a:t>The aqueous phase may consist of water soluble drugs, preservatives coloring and flavoring agents.  It is desirable to use distill or deionized water, since calcium and magnesium ions found in hard water can have an adverse effect on the stability of some emulsions, particularly those containing fatty acid soaps as the emulsifying agents</a:t>
            </a:r>
            <a:endParaRPr lang="en-US" dirty="0">
              <a:solidFill>
                <a:schemeClr val="tx1"/>
              </a:solidFill>
              <a:latin typeface="Times New Roman" pitchFamily="18" charset="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a:latin typeface="Times New Roman" panose="02020603050405020304" pitchFamily="18" charset="0"/>
                <a:cs typeface="Times New Roman" panose="02020603050405020304" pitchFamily="18" charset="0"/>
              </a:rPr>
              <a:t>According to the surface tension theory of emulsification</a:t>
            </a:r>
            <a:r>
              <a:rPr lang="en-US" dirty="0">
                <a:latin typeface="Times New Roman" panose="02020603050405020304" pitchFamily="18" charset="0"/>
                <a:cs typeface="Times New Roman" panose="02020603050405020304" pitchFamily="18" charset="0"/>
              </a:rPr>
              <a:t>, the use of these substances as emulsifiers and stabilizers lowers the interfacial tension of the two immiscible liquids, </a:t>
            </a:r>
            <a:r>
              <a:rPr lang="en-US" b="1" dirty="0">
                <a:latin typeface="Times New Roman" panose="02020603050405020304" pitchFamily="18" charset="0"/>
                <a:cs typeface="Times New Roman" panose="02020603050405020304" pitchFamily="18" charset="0"/>
              </a:rPr>
              <a:t>reducing the repellent force between the liquids </a:t>
            </a:r>
            <a:r>
              <a:rPr lang="en-US" dirty="0">
                <a:latin typeface="Times New Roman" panose="02020603050405020304" pitchFamily="18" charset="0"/>
                <a:cs typeface="Times New Roman" panose="02020603050405020304" pitchFamily="18" charset="0"/>
              </a:rPr>
              <a:t>and </a:t>
            </a:r>
            <a:r>
              <a:rPr lang="en-US" b="1" dirty="0">
                <a:latin typeface="Times New Roman" panose="02020603050405020304" pitchFamily="18" charset="0"/>
                <a:cs typeface="Times New Roman" panose="02020603050405020304" pitchFamily="18" charset="0"/>
              </a:rPr>
              <a:t>diminishing each liquid’s attraction for its own molecules.</a:t>
            </a:r>
            <a:r>
              <a:rPr lang="en-US" dirty="0">
                <a:latin typeface="Times New Roman" panose="02020603050405020304" pitchFamily="18" charset="0"/>
                <a:cs typeface="Times New Roman" panose="02020603050405020304" pitchFamily="18" charset="0"/>
              </a:rPr>
              <a:t> Thus, the </a:t>
            </a:r>
            <a:r>
              <a:rPr lang="en-US" dirty="0" smtClean="0">
                <a:latin typeface="Times New Roman" panose="02020603050405020304" pitchFamily="18" charset="0"/>
                <a:cs typeface="Times New Roman" panose="02020603050405020304" pitchFamily="18" charset="0"/>
              </a:rPr>
              <a:t>surface active </a:t>
            </a:r>
            <a:r>
              <a:rPr lang="en-US" dirty="0">
                <a:latin typeface="Times New Roman" panose="02020603050405020304" pitchFamily="18" charset="0"/>
                <a:cs typeface="Times New Roman" panose="02020603050405020304" pitchFamily="18" charset="0"/>
              </a:rPr>
              <a:t>agents facilitate the breaking up of large globules into smaller ones, which then have a lesser tendency to reunite or coalesce. </a:t>
            </a:r>
          </a:p>
        </p:txBody>
      </p:sp>
    </p:spTree>
    <p:extLst>
      <p:ext uri="{BB962C8B-B14F-4D97-AF65-F5344CB8AC3E}">
        <p14:creationId xmlns:p14="http://schemas.microsoft.com/office/powerpoint/2010/main" val="11118045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smtClean="0">
                <a:latin typeface="Times New Roman" panose="02020603050405020304" pitchFamily="18" charset="0"/>
                <a:cs typeface="Times New Roman" panose="02020603050405020304" pitchFamily="18" charset="0"/>
              </a:rPr>
              <a:t>Oriented-wedge theory</a:t>
            </a: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oriented-wedge theory assumes </a:t>
            </a:r>
            <a:r>
              <a:rPr lang="en-US" b="1" dirty="0">
                <a:latin typeface="Times New Roman" panose="02020603050405020304" pitchFamily="18" charset="0"/>
                <a:cs typeface="Times New Roman" panose="02020603050405020304" pitchFamily="18" charset="0"/>
              </a:rPr>
              <a:t>monomolecular layers of emulsifying agent curved around a droplet of the internal phase of the emulsion</a:t>
            </a:r>
            <a:r>
              <a:rPr lang="en-US" dirty="0">
                <a:latin typeface="Times New Roman" panose="02020603050405020304" pitchFamily="18" charset="0"/>
                <a:cs typeface="Times New Roman" panose="02020603050405020304" pitchFamily="18" charset="0"/>
              </a:rPr>
              <a:t>. The theory is based on the presumption that certain emulsifying agents orient themselves about and within a liquid in a manner reflective of their solubility in that particular liquid. </a:t>
            </a:r>
          </a:p>
        </p:txBody>
      </p:sp>
    </p:spTree>
    <p:extLst>
      <p:ext uri="{BB962C8B-B14F-4D97-AF65-F5344CB8AC3E}">
        <p14:creationId xmlns:p14="http://schemas.microsoft.com/office/powerpoint/2010/main" val="60666509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marL="0" indent="0" algn="just">
              <a:buNone/>
            </a:pPr>
            <a:r>
              <a:rPr lang="en-US" dirty="0">
                <a:latin typeface="Times New Roman" panose="02020603050405020304" pitchFamily="18" charset="0"/>
                <a:cs typeface="Times New Roman" panose="02020603050405020304" pitchFamily="18" charset="0"/>
              </a:rPr>
              <a:t>In a system containing two immiscible liquids, presumably the emulsifying agent is preferentially soluble in one of the phases and is embedded more deeply and tenaciously in that phase than the other. </a:t>
            </a:r>
          </a:p>
        </p:txBody>
      </p:sp>
    </p:spTree>
    <p:extLst>
      <p:ext uri="{BB962C8B-B14F-4D97-AF65-F5344CB8AC3E}">
        <p14:creationId xmlns:p14="http://schemas.microsoft.com/office/powerpoint/2010/main" val="7485485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marL="0" indent="0" algn="just">
              <a:buNone/>
            </a:pPr>
            <a:r>
              <a:rPr lang="en-US" dirty="0">
                <a:latin typeface="Times New Roman" panose="02020603050405020304" pitchFamily="18" charset="0"/>
                <a:cs typeface="Times New Roman" panose="02020603050405020304" pitchFamily="18" charset="0"/>
              </a:rPr>
              <a:t>Because many molecules of substances upon which this theory is based (</a:t>
            </a:r>
            <a:r>
              <a:rPr lang="en-US" b="1" dirty="0">
                <a:latin typeface="Times New Roman" panose="02020603050405020304" pitchFamily="18" charset="0"/>
                <a:cs typeface="Times New Roman" panose="02020603050405020304" pitchFamily="18" charset="0"/>
              </a:rPr>
              <a:t>e.g., soaps</a:t>
            </a:r>
            <a:r>
              <a:rPr lang="en-US" dirty="0">
                <a:latin typeface="Times New Roman" panose="02020603050405020304" pitchFamily="18" charset="0"/>
                <a:cs typeface="Times New Roman" panose="02020603050405020304" pitchFamily="18" charset="0"/>
              </a:rPr>
              <a:t>) have a hydrophilic or water-loving portion and a hydrophobic or water-hating portion (but usually lipophilic or oil loving), the molecules position or orient themselves into each phase. </a:t>
            </a:r>
            <a:r>
              <a:rPr lang="en-US" b="1" dirty="0">
                <a:latin typeface="Times New Roman" panose="02020603050405020304" pitchFamily="18" charset="0"/>
                <a:cs typeface="Times New Roman" panose="02020603050405020304" pitchFamily="18" charset="0"/>
              </a:rPr>
              <a:t>Depending on the shape and size of the molecules, their solubility characteristics, and thus their orientation</a:t>
            </a:r>
            <a:r>
              <a:rPr lang="en-US" dirty="0">
                <a:latin typeface="Times New Roman" panose="02020603050405020304" pitchFamily="18" charset="0"/>
                <a:cs typeface="Times New Roman" panose="02020603050405020304" pitchFamily="18" charset="0"/>
              </a:rPr>
              <a:t>, the wedge shape envisioned for the molecules causes either oil globules or water globules to be </a:t>
            </a:r>
            <a:r>
              <a:rPr lang="en-US" dirty="0" smtClean="0">
                <a:latin typeface="Times New Roman" panose="02020603050405020304" pitchFamily="18" charset="0"/>
                <a:cs typeface="Times New Roman" panose="02020603050405020304" pitchFamily="18" charset="0"/>
              </a:rPr>
              <a:t>surrounded.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1490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Generally, an emulsifying agent having a greater hydrophilic than </a:t>
            </a:r>
            <a:r>
              <a:rPr lang="en-US" b="1" dirty="0">
                <a:latin typeface="Times New Roman" panose="02020603050405020304" pitchFamily="18" charset="0"/>
                <a:cs typeface="Times New Roman" panose="02020603050405020304" pitchFamily="18" charset="0"/>
              </a:rPr>
              <a:t>hydrophobic character </a:t>
            </a:r>
            <a:r>
              <a:rPr lang="en-US" dirty="0">
                <a:latin typeface="Times New Roman" panose="02020603050405020304" pitchFamily="18" charset="0"/>
                <a:cs typeface="Times New Roman" panose="02020603050405020304" pitchFamily="18" charset="0"/>
              </a:rPr>
              <a:t>will </a:t>
            </a:r>
            <a:r>
              <a:rPr lang="en-US" b="1" dirty="0">
                <a:latin typeface="Times New Roman" panose="02020603050405020304" pitchFamily="18" charset="0"/>
                <a:cs typeface="Times New Roman" panose="02020603050405020304" pitchFamily="18" charset="0"/>
              </a:rPr>
              <a:t>promote an o/w emulsion</a:t>
            </a:r>
            <a:r>
              <a:rPr lang="en-US" dirty="0">
                <a:latin typeface="Times New Roman" panose="02020603050405020304" pitchFamily="18" charset="0"/>
                <a:cs typeface="Times New Roman" panose="02020603050405020304" pitchFamily="18" charset="0"/>
              </a:rPr>
              <a:t>, and a </a:t>
            </a:r>
            <a:r>
              <a:rPr lang="en-US" b="1" dirty="0">
                <a:latin typeface="Times New Roman" panose="02020603050405020304" pitchFamily="18" charset="0"/>
                <a:cs typeface="Times New Roman" panose="02020603050405020304" pitchFamily="18" charset="0"/>
              </a:rPr>
              <a:t>w/o emulsion </a:t>
            </a:r>
            <a:r>
              <a:rPr lang="en-US" dirty="0">
                <a:latin typeface="Times New Roman" panose="02020603050405020304" pitchFamily="18" charset="0"/>
                <a:cs typeface="Times New Roman" panose="02020603050405020304" pitchFamily="18" charset="0"/>
              </a:rPr>
              <a:t>results from use of an emulsifying agent that is more </a:t>
            </a:r>
            <a:r>
              <a:rPr lang="en-US" b="1" dirty="0">
                <a:latin typeface="Times New Roman" panose="02020603050405020304" pitchFamily="18" charset="0"/>
                <a:cs typeface="Times New Roman" panose="02020603050405020304" pitchFamily="18" charset="0"/>
              </a:rPr>
              <a:t>hydrophobic </a:t>
            </a:r>
            <a:r>
              <a:rPr lang="en-US" dirty="0">
                <a:latin typeface="Times New Roman" panose="02020603050405020304" pitchFamily="18" charset="0"/>
                <a:cs typeface="Times New Roman" panose="02020603050405020304" pitchFamily="18" charset="0"/>
              </a:rPr>
              <a:t>than hydrophilic.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The phase </a:t>
            </a:r>
            <a:r>
              <a:rPr lang="en-US" dirty="0">
                <a:latin typeface="Times New Roman" panose="02020603050405020304" pitchFamily="18" charset="0"/>
                <a:cs typeface="Times New Roman" panose="02020603050405020304" pitchFamily="18" charset="0"/>
              </a:rPr>
              <a:t>in which the emulsifying agent is more soluble will become the continuous or external phase of the emulsion.</a:t>
            </a:r>
          </a:p>
        </p:txBody>
      </p:sp>
    </p:spTree>
    <p:extLst>
      <p:ext uri="{BB962C8B-B14F-4D97-AF65-F5344CB8AC3E}">
        <p14:creationId xmlns:p14="http://schemas.microsoft.com/office/powerpoint/2010/main" val="32568102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smtClean="0">
                <a:latin typeface="Times New Roman" panose="02020603050405020304" pitchFamily="18" charset="0"/>
                <a:cs typeface="Times New Roman" panose="02020603050405020304" pitchFamily="18" charset="0"/>
              </a:rPr>
              <a:t>Plastic or </a:t>
            </a:r>
            <a:r>
              <a:rPr lang="en-US" b="1" dirty="0">
                <a:latin typeface="Times New Roman" panose="02020603050405020304" pitchFamily="18" charset="0"/>
                <a:cs typeface="Times New Roman" panose="02020603050405020304" pitchFamily="18" charset="0"/>
              </a:rPr>
              <a:t>interfacial film theory</a:t>
            </a:r>
            <a:endParaRPr lang="en-US" b="1"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plastic or interfacial film theory places the emulsifying agent at the interface between the oil and water, surrounding the droplets of the internal phase as a thin layer of film adsorbed on the surface of the drops. The film prevents contact and coalescing of the dispersed phase; the tougher and more pliable the film, the greater the stability of the emulsion. </a:t>
            </a:r>
          </a:p>
        </p:txBody>
      </p:sp>
    </p:spTree>
    <p:extLst>
      <p:ext uri="{BB962C8B-B14F-4D97-AF65-F5344CB8AC3E}">
        <p14:creationId xmlns:p14="http://schemas.microsoft.com/office/powerpoint/2010/main" val="30122082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Naturally, enough of the </a:t>
            </a:r>
            <a:r>
              <a:rPr lang="en-US" dirty="0" smtClean="0">
                <a:latin typeface="Times New Roman" panose="02020603050405020304" pitchFamily="18" charset="0"/>
                <a:cs typeface="Times New Roman" panose="02020603050405020304" pitchFamily="18" charset="0"/>
              </a:rPr>
              <a:t>film forming </a:t>
            </a:r>
            <a:r>
              <a:rPr lang="en-US" dirty="0">
                <a:latin typeface="Times New Roman" panose="02020603050405020304" pitchFamily="18" charset="0"/>
                <a:cs typeface="Times New Roman" panose="02020603050405020304" pitchFamily="18" charset="0"/>
              </a:rPr>
              <a:t>material must be available to coat the entire surface of each drop of the internal phase. Here again, the formation of an o/w or a w/o emulsion depends on the degree of solubility of the agent in the two phases, </a:t>
            </a:r>
            <a:r>
              <a:rPr lang="en-US" b="1" dirty="0">
                <a:latin typeface="Times New Roman" panose="02020603050405020304" pitchFamily="18" charset="0"/>
                <a:cs typeface="Times New Roman" panose="02020603050405020304" pitchFamily="18" charset="0"/>
              </a:rPr>
              <a:t>with water-soluble agents encouraging o/w emulsions and oil-soluble emulsifiers the reverse.</a:t>
            </a:r>
          </a:p>
        </p:txBody>
      </p:sp>
    </p:spTree>
    <p:extLst>
      <p:ext uri="{BB962C8B-B14F-4D97-AF65-F5344CB8AC3E}">
        <p14:creationId xmlns:p14="http://schemas.microsoft.com/office/powerpoint/2010/main" val="406071620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smtClean="0">
                <a:latin typeface="Times New Roman" panose="02020603050405020304" pitchFamily="18" charset="0"/>
                <a:cs typeface="Times New Roman" panose="02020603050405020304" pitchFamily="18" charset="0"/>
              </a:rPr>
              <a:t>Emulsifying agents</a:t>
            </a:r>
          </a:p>
          <a:p>
            <a:pPr marL="0" indent="0" algn="just">
              <a:buNone/>
            </a:pPr>
            <a:r>
              <a:rPr lang="en-US" dirty="0">
                <a:latin typeface="Times New Roman" panose="02020603050405020304" pitchFamily="18" charset="0"/>
                <a:cs typeface="Times New Roman" panose="02020603050405020304" pitchFamily="18" charset="0"/>
              </a:rPr>
              <a:t>Emulsifying agents may be classified in accordance with the type of film they form at the interface between the two phases</a:t>
            </a:r>
            <a:r>
              <a:rPr lang="en-US" dirty="0" smtClean="0">
                <a:latin typeface="Times New Roman" panose="02020603050405020304" pitchFamily="18" charset="0"/>
                <a:cs typeface="Times New Roman" panose="02020603050405020304" pitchFamily="18" charset="0"/>
              </a:rPr>
              <a:t>.</a:t>
            </a: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459744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a:bodyPr>
          <a:lstStyle/>
          <a:p>
            <a:pPr marL="0" indent="0" algn="just">
              <a:buNone/>
            </a:pPr>
            <a:r>
              <a:rPr lang="en-US" b="1" dirty="0" smtClean="0">
                <a:latin typeface="Times New Roman" panose="02020603050405020304" pitchFamily="18" charset="0"/>
                <a:cs typeface="Times New Roman" panose="02020603050405020304" pitchFamily="18" charset="0"/>
              </a:rPr>
              <a:t>Monomolecular films </a:t>
            </a:r>
          </a:p>
          <a:p>
            <a:pPr marL="0" indent="0" algn="just">
              <a:buNone/>
            </a:pPr>
            <a:r>
              <a:rPr lang="en-US" dirty="0" smtClean="0">
                <a:latin typeface="Times New Roman" panose="02020603050405020304" pitchFamily="18" charset="0"/>
                <a:cs typeface="Times New Roman" panose="02020603050405020304" pitchFamily="18" charset="0"/>
              </a:rPr>
              <a:t>Those </a:t>
            </a:r>
            <a:r>
              <a:rPr lang="en-US" dirty="0">
                <a:latin typeface="Times New Roman" panose="02020603050405020304" pitchFamily="18" charset="0"/>
                <a:cs typeface="Times New Roman" panose="02020603050405020304" pitchFamily="18" charset="0"/>
              </a:rPr>
              <a:t>surface-active agents that are capable of stabilizing an </a:t>
            </a:r>
            <a:r>
              <a:rPr lang="en-US" dirty="0" smtClean="0">
                <a:latin typeface="Times New Roman" panose="02020603050405020304" pitchFamily="18" charset="0"/>
                <a:cs typeface="Times New Roman" panose="02020603050405020304" pitchFamily="18" charset="0"/>
              </a:rPr>
              <a:t>emulsion by </a:t>
            </a:r>
            <a:r>
              <a:rPr lang="en-US" dirty="0">
                <a:latin typeface="Times New Roman" panose="02020603050405020304" pitchFamily="18" charset="0"/>
                <a:cs typeface="Times New Roman" panose="02020603050405020304" pitchFamily="18" charset="0"/>
              </a:rPr>
              <a:t>forming a monolayer of adsorbed molecules or ions at the oil–water </a:t>
            </a:r>
            <a:r>
              <a:rPr lang="en-US" dirty="0" smtClean="0">
                <a:latin typeface="Times New Roman" panose="02020603050405020304" pitchFamily="18" charset="0"/>
                <a:cs typeface="Times New Roman" panose="02020603050405020304" pitchFamily="18" charset="0"/>
              </a:rPr>
              <a:t>interface. These agents results in a </a:t>
            </a:r>
            <a:r>
              <a:rPr lang="en-US" dirty="0">
                <a:latin typeface="Times New Roman" panose="02020603050405020304" pitchFamily="18" charset="0"/>
                <a:cs typeface="Times New Roman" panose="02020603050405020304" pitchFamily="18" charset="0"/>
              </a:rPr>
              <a:t>reduction in interfacial </a:t>
            </a:r>
            <a:r>
              <a:rPr lang="en-US" dirty="0" smtClean="0">
                <a:latin typeface="Times New Roman" panose="02020603050405020304" pitchFamily="18" charset="0"/>
                <a:cs typeface="Times New Roman" panose="02020603050405020304" pitchFamily="18" charset="0"/>
              </a:rPr>
              <a:t>tension</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which  </a:t>
            </a:r>
            <a:r>
              <a:rPr lang="en-US" dirty="0">
                <a:latin typeface="Times New Roman" panose="02020603050405020304" pitchFamily="18" charset="0"/>
                <a:cs typeface="Times New Roman" panose="02020603050405020304" pitchFamily="18" charset="0"/>
              </a:rPr>
              <a:t>results in a more stable </a:t>
            </a:r>
            <a:r>
              <a:rPr lang="en-US" dirty="0" smtClean="0">
                <a:latin typeface="Times New Roman" panose="02020603050405020304" pitchFamily="18" charset="0"/>
                <a:cs typeface="Times New Roman" panose="02020603050405020304" pitchFamily="18" charset="0"/>
              </a:rPr>
              <a:t>emulsion. This reduction </a:t>
            </a:r>
            <a:r>
              <a:rPr lang="en-US" dirty="0">
                <a:latin typeface="Times New Roman" panose="02020603050405020304" pitchFamily="18" charset="0"/>
                <a:cs typeface="Times New Roman" panose="02020603050405020304" pitchFamily="18" charset="0"/>
              </a:rPr>
              <a:t>is probably not the main factor promoting stability.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More </a:t>
            </a:r>
            <a:r>
              <a:rPr lang="en-US" dirty="0">
                <a:latin typeface="Times New Roman" panose="02020603050405020304" pitchFamily="18" charset="0"/>
                <a:cs typeface="Times New Roman" panose="02020603050405020304" pitchFamily="18" charset="0"/>
              </a:rPr>
              <a:t>significant is the fact that the droplets are surrounded now by a coherent monolayer that prevents coalescence between approaching droplets. </a:t>
            </a:r>
          </a:p>
        </p:txBody>
      </p:sp>
    </p:spTree>
    <p:extLst>
      <p:ext uri="{BB962C8B-B14F-4D97-AF65-F5344CB8AC3E}">
        <p14:creationId xmlns:p14="http://schemas.microsoft.com/office/powerpoint/2010/main" val="31988478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If the emulsifier forming the monolayer is ionized, the presence of strongly charged and mutually repelling droplets increases the stability of the system.</a:t>
            </a:r>
          </a:p>
          <a:p>
            <a:pPr marL="0" indent="0" algn="just">
              <a:buNone/>
            </a:pPr>
            <a:r>
              <a:rPr lang="en-US" dirty="0" smtClean="0">
                <a:latin typeface="Times New Roman" panose="02020603050405020304" pitchFamily="18" charset="0"/>
                <a:cs typeface="Times New Roman" panose="02020603050405020304" pitchFamily="18" charset="0"/>
              </a:rPr>
              <a:t>With </a:t>
            </a:r>
            <a:r>
              <a:rPr lang="en-US" dirty="0">
                <a:latin typeface="Times New Roman" panose="02020603050405020304" pitchFamily="18" charset="0"/>
                <a:cs typeface="Times New Roman" panose="02020603050405020304" pitchFamily="18" charset="0"/>
              </a:rPr>
              <a:t>un-ionized, nonionic </a:t>
            </a:r>
            <a:r>
              <a:rPr lang="en-US" dirty="0" smtClean="0">
                <a:latin typeface="Times New Roman" panose="02020603050405020304" pitchFamily="18" charset="0"/>
                <a:cs typeface="Times New Roman" panose="02020603050405020304" pitchFamily="18" charset="0"/>
              </a:rPr>
              <a:t>surface active </a:t>
            </a:r>
            <a:r>
              <a:rPr lang="en-US" dirty="0">
                <a:latin typeface="Times New Roman" panose="02020603050405020304" pitchFamily="18" charset="0"/>
                <a:cs typeface="Times New Roman" panose="02020603050405020304" pitchFamily="18" charset="0"/>
              </a:rPr>
              <a:t>agents, the particles may still carry a charge; this arises from adsorption of a specific ion or ions from </a:t>
            </a:r>
            <a:r>
              <a:rPr lang="en-US" dirty="0" smtClean="0">
                <a:latin typeface="Times New Roman" panose="02020603050405020304" pitchFamily="18" charset="0"/>
                <a:cs typeface="Times New Roman" panose="02020603050405020304" pitchFamily="18" charset="0"/>
              </a:rPr>
              <a:t>solution.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9753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914400"/>
            <a:ext cx="7620000" cy="5181600"/>
          </a:xfrm>
        </p:spPr>
        <p:txBody>
          <a:bodyPr/>
          <a:lstStyle/>
          <a:p>
            <a:pPr algn="just"/>
            <a:r>
              <a:rPr lang="en-US" dirty="0" smtClean="0">
                <a:solidFill>
                  <a:schemeClr val="tx1"/>
                </a:solidFill>
                <a:latin typeface="Times New Roman" pitchFamily="18" charset="0"/>
                <a:cs typeface="Times New Roman" pitchFamily="18" charset="0"/>
              </a:rPr>
              <a:t>The oil phase of an emulsion frequently consist of fixed or volatile oils and drugs that exist as oils, such as oil soluble vitamins and antiseptics. It is frequently necessary to add an antioxidant to prevent autoxidation of the oil and consequent rancidity and /or distraction of any vitamin present.  Oils used in the preparation of emulsion should also be kept free of microorganisms, since these too can cause rancidity.</a:t>
            </a:r>
            <a:endParaRPr lang="en-US" dirty="0">
              <a:solidFill>
                <a:schemeClr val="tx1"/>
              </a:solidFill>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1295400" y="381000"/>
            <a:ext cx="6934200" cy="6019799"/>
          </a:xfrm>
          <a:prstGeom prst="rect">
            <a:avLst/>
          </a:prstGeom>
        </p:spPr>
      </p:pic>
    </p:spTree>
    <p:extLst>
      <p:ext uri="{BB962C8B-B14F-4D97-AF65-F5344CB8AC3E}">
        <p14:creationId xmlns:p14="http://schemas.microsoft.com/office/powerpoint/2010/main" val="5867109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smtClean="0">
                <a:latin typeface="Times New Roman" panose="02020603050405020304" pitchFamily="18" charset="0"/>
                <a:cs typeface="Times New Roman" panose="02020603050405020304" pitchFamily="18" charset="0"/>
              </a:rPr>
              <a:t>Multimolecular films</a:t>
            </a:r>
          </a:p>
          <a:p>
            <a:pPr marL="0" indent="0" algn="just">
              <a:buNone/>
            </a:pPr>
            <a:r>
              <a:rPr lang="en-US" dirty="0" smtClean="0">
                <a:latin typeface="Times New Roman" panose="02020603050405020304" pitchFamily="18" charset="0"/>
                <a:cs typeface="Times New Roman" panose="02020603050405020304" pitchFamily="18" charset="0"/>
              </a:rPr>
              <a:t>Hydrated </a:t>
            </a:r>
            <a:r>
              <a:rPr lang="en-US" dirty="0">
                <a:latin typeface="Times New Roman" panose="02020603050405020304" pitchFamily="18" charset="0"/>
                <a:cs typeface="Times New Roman" panose="02020603050405020304" pitchFamily="18" charset="0"/>
              </a:rPr>
              <a:t>lyophilic </a:t>
            </a:r>
            <a:r>
              <a:rPr lang="en-US" dirty="0" smtClean="0">
                <a:latin typeface="Times New Roman" panose="02020603050405020304" pitchFamily="18" charset="0"/>
                <a:cs typeface="Times New Roman" panose="02020603050405020304" pitchFamily="18" charset="0"/>
              </a:rPr>
              <a:t>colloids (gum, gelatin, proteins etc.) </a:t>
            </a:r>
            <a:r>
              <a:rPr lang="en-US" dirty="0">
                <a:latin typeface="Times New Roman" panose="02020603050405020304" pitchFamily="18" charset="0"/>
                <a:cs typeface="Times New Roman" panose="02020603050405020304" pitchFamily="18" charset="0"/>
              </a:rPr>
              <a:t>form multimolecular films around droplets of dispersed </a:t>
            </a:r>
            <a:r>
              <a:rPr lang="en-US" dirty="0" smtClean="0">
                <a:latin typeface="Times New Roman" panose="02020603050405020304" pitchFamily="18" charset="0"/>
                <a:cs typeface="Times New Roman" panose="02020603050405020304" pitchFamily="18" charset="0"/>
              </a:rPr>
              <a:t>oil. </a:t>
            </a:r>
            <a:r>
              <a:rPr lang="en-US" dirty="0">
                <a:latin typeface="Times New Roman" panose="02020603050405020304" pitchFamily="18" charset="0"/>
                <a:cs typeface="Times New Roman" panose="02020603050405020304" pitchFamily="18" charset="0"/>
              </a:rPr>
              <a:t>The use of these agents has declined in recent years because of the large number of synthetic surface-active agents available that possess well-marked emulsifying properties. Although these hydrophilic colloids are adsorbed at an </a:t>
            </a:r>
            <a:r>
              <a:rPr lang="en-US" dirty="0" smtClean="0">
                <a:latin typeface="Times New Roman" panose="02020603050405020304" pitchFamily="18" charset="0"/>
                <a:cs typeface="Times New Roman" panose="02020603050405020304" pitchFamily="18" charset="0"/>
              </a:rPr>
              <a:t>interface, </a:t>
            </a:r>
            <a:r>
              <a:rPr lang="en-US" b="1" dirty="0">
                <a:latin typeface="Times New Roman" panose="02020603050405020304" pitchFamily="18" charset="0"/>
                <a:cs typeface="Times New Roman" panose="02020603050405020304" pitchFamily="18" charset="0"/>
              </a:rPr>
              <a:t>they do not cause an appreciable lowering in surface tension. </a:t>
            </a:r>
          </a:p>
        </p:txBody>
      </p:sp>
    </p:spTree>
    <p:extLst>
      <p:ext uri="{BB962C8B-B14F-4D97-AF65-F5344CB8AC3E}">
        <p14:creationId xmlns:p14="http://schemas.microsoft.com/office/powerpoint/2010/main" val="34557541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Rather, their efficiency depends on their ability to form strong coherent multimolecular films. </a:t>
            </a:r>
            <a:r>
              <a:rPr lang="en-US" b="1" dirty="0">
                <a:latin typeface="Times New Roman" panose="02020603050405020304" pitchFamily="18" charset="0"/>
                <a:cs typeface="Times New Roman" panose="02020603050405020304" pitchFamily="18" charset="0"/>
              </a:rPr>
              <a:t>These act as a coating around the droplets </a:t>
            </a:r>
            <a:r>
              <a:rPr lang="en-US" dirty="0">
                <a:latin typeface="Times New Roman" panose="02020603050405020304" pitchFamily="18" charset="0"/>
                <a:cs typeface="Times New Roman" panose="02020603050405020304" pitchFamily="18" charset="0"/>
              </a:rPr>
              <a:t>and render them highly resistant to coalescence, even in the absence of a well developed surface potential.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Furthermore</a:t>
            </a:r>
            <a:r>
              <a:rPr lang="en-US" dirty="0">
                <a:latin typeface="Times New Roman" panose="02020603050405020304" pitchFamily="18" charset="0"/>
                <a:cs typeface="Times New Roman" panose="02020603050405020304" pitchFamily="18" charset="0"/>
              </a:rPr>
              <a:t>, any hydrocolloid not adsorbed at the interface increases the viscosity of the continuous aqueous phase; this enhances emulsion stability. </a:t>
            </a:r>
          </a:p>
        </p:txBody>
      </p:sp>
    </p:spTree>
    <p:extLst>
      <p:ext uri="{BB962C8B-B14F-4D97-AF65-F5344CB8AC3E}">
        <p14:creationId xmlns:p14="http://schemas.microsoft.com/office/powerpoint/2010/main" val="104270400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smtClean="0">
                <a:latin typeface="Times New Roman" panose="02020603050405020304" pitchFamily="18" charset="0"/>
                <a:cs typeface="Times New Roman" panose="02020603050405020304" pitchFamily="18" charset="0"/>
              </a:rPr>
              <a:t>Solid particle </a:t>
            </a:r>
            <a:r>
              <a:rPr lang="en-US" b="1" dirty="0">
                <a:latin typeface="Times New Roman" panose="02020603050405020304" pitchFamily="18" charset="0"/>
                <a:cs typeface="Times New Roman" panose="02020603050405020304" pitchFamily="18" charset="0"/>
              </a:rPr>
              <a:t>films </a:t>
            </a:r>
            <a:endParaRPr lang="en-US" b="1"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Small </a:t>
            </a:r>
            <a:r>
              <a:rPr lang="en-US" dirty="0">
                <a:latin typeface="Times New Roman" panose="02020603050405020304" pitchFamily="18" charset="0"/>
                <a:cs typeface="Times New Roman" panose="02020603050405020304" pitchFamily="18" charset="0"/>
              </a:rPr>
              <a:t>solid particles that are wetted to some degree by both aqueous and nonaqueous liquid phases act as emulsifying agents. If the particles are too hydrophilic, they remain in the aqueous phase; if too hydrophobic, they are dispersed completely in the oil phase. A second requirement is that the particles are small in relation to the droplets of the dispersed </a:t>
            </a:r>
            <a:r>
              <a:rPr lang="en-US" dirty="0" smtClean="0">
                <a:latin typeface="Times New Roman" panose="02020603050405020304" pitchFamily="18" charset="0"/>
                <a:cs typeface="Times New Roman" panose="02020603050405020304" pitchFamily="18" charset="0"/>
              </a:rPr>
              <a:t>phase.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760895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smtClean="0">
                <a:latin typeface="Times New Roman" panose="02020603050405020304" pitchFamily="18" charset="0"/>
                <a:cs typeface="Times New Roman" panose="02020603050405020304" pitchFamily="18" charset="0"/>
              </a:rPr>
              <a:t>Chemical Types </a:t>
            </a:r>
          </a:p>
          <a:p>
            <a:pPr marL="0" indent="0" algn="just">
              <a:buNone/>
            </a:pPr>
            <a:r>
              <a:rPr lang="en-US" dirty="0" smtClean="0">
                <a:latin typeface="Times New Roman" panose="02020603050405020304" pitchFamily="18" charset="0"/>
                <a:cs typeface="Times New Roman" panose="02020603050405020304" pitchFamily="18" charset="0"/>
              </a:rPr>
              <a:t>Emulsifying </a:t>
            </a:r>
            <a:r>
              <a:rPr lang="en-US" dirty="0">
                <a:latin typeface="Times New Roman" panose="02020603050405020304" pitchFamily="18" charset="0"/>
                <a:cs typeface="Times New Roman" panose="02020603050405020304" pitchFamily="18" charset="0"/>
              </a:rPr>
              <a:t>agents also may be classified in terms of their chemical structure; there is some correlation between this classification and that based on the mechanism of action. For example, </a:t>
            </a:r>
            <a:r>
              <a:rPr lang="en-US" b="1" dirty="0">
                <a:latin typeface="Times New Roman" panose="02020603050405020304" pitchFamily="18" charset="0"/>
                <a:cs typeface="Times New Roman" panose="02020603050405020304" pitchFamily="18" charset="0"/>
              </a:rPr>
              <a:t>the </a:t>
            </a:r>
            <a:r>
              <a:rPr lang="en-US" b="1" dirty="0" smtClean="0">
                <a:latin typeface="Times New Roman" panose="02020603050405020304" pitchFamily="18" charset="0"/>
                <a:cs typeface="Times New Roman" panose="02020603050405020304" pitchFamily="18" charset="0"/>
              </a:rPr>
              <a:t>majority of </a:t>
            </a:r>
            <a:r>
              <a:rPr lang="en-US" b="1" dirty="0">
                <a:latin typeface="Times New Roman" panose="02020603050405020304" pitchFamily="18" charset="0"/>
                <a:cs typeface="Times New Roman" panose="02020603050405020304" pitchFamily="18" charset="0"/>
              </a:rPr>
              <a:t>emulsifiers forming monomolecular films are synthetic, organic materials</a:t>
            </a:r>
            <a:r>
              <a:rPr lang="en-US" dirty="0">
                <a:latin typeface="Times New Roman" panose="02020603050405020304" pitchFamily="18" charset="0"/>
                <a:cs typeface="Times New Roman" panose="02020603050405020304" pitchFamily="18" charset="0"/>
              </a:rPr>
              <a:t>. Most of the emulsifiers that form multimolecular films are obtained from natural sources and are organic. </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352631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A third group is composed of solid particles, invariably inorganic, that form films composed of finely divided solid particles. Accordingly, the classification, adopted divides  emulsifying agents into </a:t>
            </a:r>
            <a:r>
              <a:rPr lang="en-US" b="1" dirty="0">
                <a:latin typeface="Times New Roman" panose="02020603050405020304" pitchFamily="18" charset="0"/>
                <a:cs typeface="Times New Roman" panose="02020603050405020304" pitchFamily="18" charset="0"/>
              </a:rPr>
              <a:t>synthetic, natural, and finely dispersed solids. </a:t>
            </a:r>
            <a:endParaRPr lang="en-US" b="1"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A </a:t>
            </a:r>
            <a:r>
              <a:rPr lang="en-US" dirty="0">
                <a:latin typeface="Times New Roman" panose="02020603050405020304" pitchFamily="18" charset="0"/>
                <a:cs typeface="Times New Roman" panose="02020603050405020304" pitchFamily="18" charset="0"/>
              </a:rPr>
              <a:t>fourth group, </a:t>
            </a:r>
            <a:r>
              <a:rPr lang="en-US" b="1" dirty="0">
                <a:latin typeface="Times New Roman" panose="02020603050405020304" pitchFamily="18" charset="0"/>
                <a:cs typeface="Times New Roman" panose="02020603050405020304" pitchFamily="18" charset="0"/>
              </a:rPr>
              <a:t>the auxiliary materials </a:t>
            </a:r>
            <a:r>
              <a:rPr lang="en-US" dirty="0">
                <a:latin typeface="Times New Roman" panose="02020603050405020304" pitchFamily="18" charset="0"/>
                <a:cs typeface="Times New Roman" panose="02020603050405020304" pitchFamily="18" charset="0"/>
              </a:rPr>
              <a:t>are weak emulsifiers. </a:t>
            </a:r>
          </a:p>
        </p:txBody>
      </p:sp>
    </p:spTree>
    <p:extLst>
      <p:ext uri="{BB962C8B-B14F-4D97-AF65-F5344CB8AC3E}">
        <p14:creationId xmlns:p14="http://schemas.microsoft.com/office/powerpoint/2010/main" val="289410207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smtClean="0">
                <a:latin typeface="Times New Roman" panose="02020603050405020304" pitchFamily="18" charset="0"/>
                <a:cs typeface="Times New Roman" panose="02020603050405020304" pitchFamily="18" charset="0"/>
              </a:rPr>
              <a:t>Synthetic emulsifying </a:t>
            </a:r>
            <a:r>
              <a:rPr lang="en-US" b="1" dirty="0">
                <a:latin typeface="Times New Roman" panose="02020603050405020304" pitchFamily="18" charset="0"/>
                <a:cs typeface="Times New Roman" panose="02020603050405020304" pitchFamily="18" charset="0"/>
              </a:rPr>
              <a:t>agents </a:t>
            </a:r>
            <a:endParaRPr lang="en-US" b="1"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Synthetic </a:t>
            </a:r>
            <a:r>
              <a:rPr lang="en-US" dirty="0">
                <a:latin typeface="Times New Roman" panose="02020603050405020304" pitchFamily="18" charset="0"/>
                <a:cs typeface="Times New Roman" panose="02020603050405020304" pitchFamily="18" charset="0"/>
              </a:rPr>
              <a:t>emulsifying </a:t>
            </a:r>
            <a:r>
              <a:rPr lang="en-US" dirty="0" smtClean="0">
                <a:latin typeface="Times New Roman" panose="02020603050405020304" pitchFamily="18" charset="0"/>
                <a:cs typeface="Times New Roman" panose="02020603050405020304" pitchFamily="18" charset="0"/>
              </a:rPr>
              <a:t>agents may </a:t>
            </a:r>
            <a:r>
              <a:rPr lang="en-US" dirty="0">
                <a:latin typeface="Times New Roman" panose="02020603050405020304" pitchFamily="18" charset="0"/>
                <a:cs typeface="Times New Roman" panose="02020603050405020304" pitchFamily="18" charset="0"/>
              </a:rPr>
              <a:t>be subdivided into anionic, cationic, and nonionic, depending on the charge possessed by the surfactant. </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13572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a:latin typeface="Times New Roman" panose="02020603050405020304" pitchFamily="18" charset="0"/>
                <a:cs typeface="Times New Roman" panose="02020603050405020304" pitchFamily="18" charset="0"/>
              </a:rPr>
              <a:t>Anionics</a:t>
            </a:r>
          </a:p>
          <a:p>
            <a:pPr marL="0" indent="0" algn="just">
              <a:buNone/>
            </a:pPr>
            <a:r>
              <a:rPr lang="en-US" dirty="0">
                <a:latin typeface="Times New Roman" panose="02020603050405020304" pitchFamily="18" charset="0"/>
                <a:cs typeface="Times New Roman" panose="02020603050405020304" pitchFamily="18" charset="0"/>
              </a:rPr>
              <a:t>In the anionic subgroup, the surfactant ion bears a negative charge. The potassium, sodium, and ammonium salts of lauric and oleic acid are soluble in water and are good O/W emulsifying agents. They do, however, have a disagreeable taste and are irritating to the gastrointestinal (GI) tract; this limits them to emulsions prepared for external use. </a:t>
            </a:r>
          </a:p>
        </p:txBody>
      </p:sp>
    </p:spTree>
    <p:extLst>
      <p:ext uri="{BB962C8B-B14F-4D97-AF65-F5344CB8AC3E}">
        <p14:creationId xmlns:p14="http://schemas.microsoft.com/office/powerpoint/2010/main" val="234032781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marL="0" indent="0" algn="just">
              <a:buNone/>
            </a:pPr>
            <a:r>
              <a:rPr lang="en-US" dirty="0">
                <a:latin typeface="Times New Roman" panose="02020603050405020304" pitchFamily="18" charset="0"/>
                <a:cs typeface="Times New Roman" panose="02020603050405020304" pitchFamily="18" charset="0"/>
              </a:rPr>
              <a:t>Solutions of alkali soaps have a high pH; they start to </a:t>
            </a:r>
            <a:r>
              <a:rPr lang="en-US" b="1" dirty="0">
                <a:latin typeface="Times New Roman" panose="02020603050405020304" pitchFamily="18" charset="0"/>
                <a:cs typeface="Times New Roman" panose="02020603050405020304" pitchFamily="18" charset="0"/>
              </a:rPr>
              <a:t>precipitate out of solution below pH 10 </a:t>
            </a:r>
            <a:r>
              <a:rPr lang="en-US" dirty="0">
                <a:latin typeface="Times New Roman" panose="02020603050405020304" pitchFamily="18" charset="0"/>
                <a:cs typeface="Times New Roman" panose="02020603050405020304" pitchFamily="18" charset="0"/>
              </a:rPr>
              <a:t>because the un- ionized fatty acid is now formed, and this has a low aqueous solubility.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Further, the free fatty acid is ineffective as an emulsifier, so emulsions formed from alkali soaps are </a:t>
            </a:r>
            <a:r>
              <a:rPr lang="en-US" b="1" dirty="0">
                <a:latin typeface="Times New Roman" panose="02020603050405020304" pitchFamily="18" charset="0"/>
                <a:cs typeface="Times New Roman" panose="02020603050405020304" pitchFamily="18" charset="0"/>
              </a:rPr>
              <a:t>not stable at pH values less than about 10. </a:t>
            </a:r>
            <a:endParaRPr lang="en-US" b="1"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calcium, magnesium, and aluminum salts of fatty acids, often termed the metallic soaps, are water insoluble and result in W/O emulsions. </a:t>
            </a:r>
          </a:p>
        </p:txBody>
      </p:sp>
    </p:spTree>
    <p:extLst>
      <p:ext uri="{BB962C8B-B14F-4D97-AF65-F5344CB8AC3E}">
        <p14:creationId xmlns:p14="http://schemas.microsoft.com/office/powerpoint/2010/main" val="241135965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Another class of soaps are salts formed from a </a:t>
            </a:r>
            <a:r>
              <a:rPr lang="en-US" b="1" dirty="0">
                <a:latin typeface="Times New Roman" panose="02020603050405020304" pitchFamily="18" charset="0"/>
                <a:cs typeface="Times New Roman" panose="02020603050405020304" pitchFamily="18" charset="0"/>
              </a:rPr>
              <a:t>fatty acid and an organic amine </a:t>
            </a:r>
            <a:r>
              <a:rPr lang="en-US" dirty="0">
                <a:latin typeface="Times New Roman" panose="02020603050405020304" pitchFamily="18" charset="0"/>
                <a:cs typeface="Times New Roman" panose="02020603050405020304" pitchFamily="18" charset="0"/>
              </a:rPr>
              <a:t>such as </a:t>
            </a:r>
            <a:r>
              <a:rPr lang="en-US" b="1" dirty="0">
                <a:latin typeface="Times New Roman" panose="02020603050405020304" pitchFamily="18" charset="0"/>
                <a:cs typeface="Times New Roman" panose="02020603050405020304" pitchFamily="18" charset="0"/>
              </a:rPr>
              <a:t>triethanolamine</a:t>
            </a:r>
            <a:r>
              <a:rPr lang="en-US" dirty="0">
                <a:latin typeface="Times New Roman" panose="02020603050405020304" pitchFamily="18" charset="0"/>
                <a:cs typeface="Times New Roman" panose="02020603050405020304" pitchFamily="18" charset="0"/>
              </a:rPr>
              <a:t>. These O/W emulsifiers also are limited to external preparations, but their alkalinity is considerably less than that of the alkali soaps and they are active as emulsifiers down to </a:t>
            </a:r>
            <a:r>
              <a:rPr lang="en-US" b="1" dirty="0">
                <a:latin typeface="Times New Roman" panose="02020603050405020304" pitchFamily="18" charset="0"/>
                <a:cs typeface="Times New Roman" panose="02020603050405020304" pitchFamily="18" charset="0"/>
              </a:rPr>
              <a:t>around pH 8</a:t>
            </a:r>
            <a:r>
              <a:rPr lang="en-US" dirty="0">
                <a:latin typeface="Times New Roman" panose="02020603050405020304" pitchFamily="18" charset="0"/>
                <a:cs typeface="Times New Roman" panose="02020603050405020304" pitchFamily="18" charset="0"/>
              </a:rPr>
              <a:t>. These agents are less irritating than the alkali </a:t>
            </a:r>
            <a:r>
              <a:rPr lang="en-US" dirty="0" smtClean="0">
                <a:latin typeface="Times New Roman" panose="02020603050405020304" pitchFamily="18" charset="0"/>
                <a:cs typeface="Times New Roman" panose="02020603050405020304" pitchFamily="18" charset="0"/>
              </a:rPr>
              <a:t>soaps.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181787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914400"/>
            <a:ext cx="7620000" cy="5181600"/>
          </a:xfrm>
        </p:spPr>
        <p:txBody>
          <a:bodyPr/>
          <a:lstStyle/>
          <a:p>
            <a:pPr algn="just"/>
            <a:r>
              <a:rPr lang="en-US" dirty="0" smtClean="0">
                <a:solidFill>
                  <a:schemeClr val="tx1"/>
                </a:solidFill>
                <a:latin typeface="Times New Roman" pitchFamily="18" charset="0"/>
                <a:cs typeface="Times New Roman" pitchFamily="18" charset="0"/>
              </a:rPr>
              <a:t>The emulsifying agent is the most important component of the emulsion in terms of achieving stability. Both natural and synthetic emulsifying agents are used in their preparation.</a:t>
            </a:r>
            <a:endParaRPr lang="en-US" dirty="0">
              <a:solidFill>
                <a:schemeClr val="tx1"/>
              </a:solidFill>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a:latin typeface="Times New Roman" panose="02020603050405020304" pitchFamily="18" charset="0"/>
                <a:cs typeface="Times New Roman" panose="02020603050405020304" pitchFamily="18" charset="0"/>
              </a:rPr>
              <a:t>Sulfated alcohols </a:t>
            </a:r>
            <a:endParaRPr lang="en-US"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An example is sodium lauryl sulphate, which is widely used to produce o/w </a:t>
            </a:r>
            <a:r>
              <a:rPr lang="en-US" dirty="0" smtClean="0">
                <a:latin typeface="Times New Roman" panose="02020603050405020304" pitchFamily="18" charset="0"/>
                <a:cs typeface="Times New Roman" panose="02020603050405020304" pitchFamily="18" charset="0"/>
              </a:rPr>
              <a:t>emulsions. </a:t>
            </a:r>
          </a:p>
          <a:p>
            <a:pPr marL="0" indent="0" algn="just">
              <a:buNone/>
            </a:pPr>
            <a:r>
              <a:rPr lang="en-US" dirty="0" smtClean="0">
                <a:latin typeface="Times New Roman" panose="02020603050405020304" pitchFamily="18" charset="0"/>
                <a:cs typeface="Times New Roman" panose="02020603050405020304" pitchFamily="18" charset="0"/>
              </a:rPr>
              <a:t>These </a:t>
            </a:r>
            <a:r>
              <a:rPr lang="en-US" dirty="0">
                <a:latin typeface="Times New Roman" panose="02020603050405020304" pitchFamily="18" charset="0"/>
                <a:cs typeface="Times New Roman" panose="02020603050405020304" pitchFamily="18" charset="0"/>
              </a:rPr>
              <a:t>compounds are an important group of pharmaceutical surfactants. They are used chiefly as </a:t>
            </a:r>
            <a:r>
              <a:rPr lang="en-US" b="1" dirty="0">
                <a:latin typeface="Times New Roman" panose="02020603050405020304" pitchFamily="18" charset="0"/>
                <a:cs typeface="Times New Roman" panose="02020603050405020304" pitchFamily="18" charset="0"/>
              </a:rPr>
              <a:t>wetting agents</a:t>
            </a:r>
            <a:r>
              <a:rPr lang="en-US" dirty="0">
                <a:latin typeface="Times New Roman" panose="02020603050405020304" pitchFamily="18" charset="0"/>
                <a:cs typeface="Times New Roman" panose="02020603050405020304" pitchFamily="18" charset="0"/>
              </a:rPr>
              <a:t>, although they do have some value as emulsifiers, particularly when used in conjunction with an auxiliary agent. </a:t>
            </a:r>
          </a:p>
        </p:txBody>
      </p:sp>
    </p:spTree>
    <p:extLst>
      <p:ext uri="{BB962C8B-B14F-4D97-AF65-F5344CB8AC3E}">
        <p14:creationId xmlns:p14="http://schemas.microsoft.com/office/powerpoint/2010/main" val="29366055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a:latin typeface="Times New Roman" panose="02020603050405020304" pitchFamily="18" charset="0"/>
                <a:cs typeface="Times New Roman" panose="02020603050405020304" pitchFamily="18" charset="0"/>
              </a:rPr>
              <a:t>Sulfonates </a:t>
            </a:r>
            <a:endParaRPr lang="en-US" b="1" dirty="0" smtClean="0">
              <a:latin typeface="Times New Roman" panose="02020603050405020304" pitchFamily="18" charset="0"/>
              <a:cs typeface="Times New Roman" panose="02020603050405020304" pitchFamily="18" charset="0"/>
            </a:endParaRPr>
          </a:p>
          <a:p>
            <a:pPr marL="0" indent="0" algn="just">
              <a:buNone/>
            </a:pPr>
            <a:r>
              <a:rPr lang="en-US" dirty="0">
                <a:latin typeface="Times New Roman" pitchFamily="18" charset="0"/>
                <a:cs typeface="Times New Roman" pitchFamily="18" charset="0"/>
              </a:rPr>
              <a:t>Sulphonated compounds are much less widely used as emulgents. Materials of this class include sodium dioctylsulphosuccinate, and are more often used as wetting agents or for their detergency.</a:t>
            </a:r>
          </a:p>
        </p:txBody>
      </p:sp>
    </p:spTree>
    <p:extLst>
      <p:ext uri="{BB962C8B-B14F-4D97-AF65-F5344CB8AC3E}">
        <p14:creationId xmlns:p14="http://schemas.microsoft.com/office/powerpoint/2010/main" val="334772425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Cationics</a:t>
            </a:r>
            <a:endParaRPr lang="en-US" b="1" dirty="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The surface activity in the cationic group resides in the positively charged cation. These compounds have marked </a:t>
            </a:r>
            <a:r>
              <a:rPr lang="en-US" b="1" dirty="0">
                <a:latin typeface="Times New Roman" panose="02020603050405020304" pitchFamily="18" charset="0"/>
                <a:cs typeface="Times New Roman" panose="02020603050405020304" pitchFamily="18" charset="0"/>
              </a:rPr>
              <a:t>bactericidal properties</a:t>
            </a:r>
            <a:r>
              <a:rPr lang="en-US" dirty="0">
                <a:latin typeface="Times New Roman" panose="02020603050405020304" pitchFamily="18" charset="0"/>
                <a:cs typeface="Times New Roman" panose="02020603050405020304" pitchFamily="18" charset="0"/>
              </a:rPr>
              <a:t>. This makes them desirable in emulsified anti-infective products such </a:t>
            </a:r>
            <a:r>
              <a:rPr lang="en-US" b="1" dirty="0">
                <a:latin typeface="Times New Roman" panose="02020603050405020304" pitchFamily="18" charset="0"/>
                <a:cs typeface="Times New Roman" panose="02020603050405020304" pitchFamily="18" charset="0"/>
              </a:rPr>
              <a:t>as skin lotions and creams.</a:t>
            </a:r>
            <a:r>
              <a:rPr lang="en-US" dirty="0">
                <a:latin typeface="Times New Roman" panose="02020603050405020304" pitchFamily="18" charset="0"/>
                <a:cs typeface="Times New Roman" panose="02020603050405020304" pitchFamily="18" charset="0"/>
              </a:rPr>
              <a:t> The pH of an emulsion prepared with a cationic emulsifier lies in the pH 4 to 6 ranges. Because this includes the normal pH of the skin, cationic emulsifiers are advantageous in this regard also. </a:t>
            </a:r>
          </a:p>
        </p:txBody>
      </p:sp>
    </p:spTree>
    <p:extLst>
      <p:ext uri="{BB962C8B-B14F-4D97-AF65-F5344CB8AC3E}">
        <p14:creationId xmlns:p14="http://schemas.microsoft.com/office/powerpoint/2010/main" val="261138014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Cationic agents are </a:t>
            </a:r>
            <a:r>
              <a:rPr lang="en-US" b="1" dirty="0">
                <a:latin typeface="Times New Roman" panose="02020603050405020304" pitchFamily="18" charset="0"/>
                <a:cs typeface="Times New Roman" panose="02020603050405020304" pitchFamily="18" charset="0"/>
              </a:rPr>
              <a:t>weak emulsifiers </a:t>
            </a:r>
            <a:r>
              <a:rPr lang="en-US" dirty="0">
                <a:latin typeface="Times New Roman" panose="02020603050405020304" pitchFamily="18" charset="0"/>
                <a:cs typeface="Times New Roman" panose="02020603050405020304" pitchFamily="18" charset="0"/>
              </a:rPr>
              <a:t>and generally are formulated with a stabilizing or auxiliary emulsifying agent such as cetostearyl alcohol. The only group of cationic agents used extensively as emulsifying agents are the </a:t>
            </a:r>
            <a:r>
              <a:rPr lang="en-US" b="1" dirty="0">
                <a:latin typeface="Times New Roman" panose="02020603050405020304" pitchFamily="18" charset="0"/>
                <a:cs typeface="Times New Roman" panose="02020603050405020304" pitchFamily="18" charset="0"/>
              </a:rPr>
              <a:t>quaternary ammonium compounds</a:t>
            </a:r>
            <a:r>
              <a:rPr lang="en-US" dirty="0">
                <a:latin typeface="Times New Roman" panose="02020603050405020304" pitchFamily="18" charset="0"/>
                <a:cs typeface="Times New Roman" panose="02020603050405020304" pitchFamily="18" charset="0"/>
              </a:rPr>
              <a:t>. An example is cetyltrimethyl-ammonium bromide. </a:t>
            </a:r>
          </a:p>
        </p:txBody>
      </p:sp>
    </p:spTree>
    <p:extLst>
      <p:ext uri="{BB962C8B-B14F-4D97-AF65-F5344CB8AC3E}">
        <p14:creationId xmlns:p14="http://schemas.microsoft.com/office/powerpoint/2010/main" val="306186481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Cationic emulsifiers should not be used in the same formulation with anionic emulsifiers because they will interact. The incompatibility may not be immediately apparent as a precipitate, but virtually all of the desired antibacterial activity will generally have been </a:t>
            </a:r>
            <a:r>
              <a:rPr lang="en-US" dirty="0" smtClean="0">
                <a:latin typeface="Times New Roman" panose="02020603050405020304" pitchFamily="18" charset="0"/>
                <a:cs typeface="Times New Roman" panose="02020603050405020304" pitchFamily="18" charset="0"/>
              </a:rPr>
              <a:t>lost.</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6569898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smtClean="0">
                <a:latin typeface="Times New Roman" panose="02020603050405020304" pitchFamily="18" charset="0"/>
                <a:cs typeface="Times New Roman" panose="02020603050405020304" pitchFamily="18" charset="0"/>
              </a:rPr>
              <a:t>Nonionics</a:t>
            </a:r>
          </a:p>
          <a:p>
            <a:pPr marL="0" indent="0" algn="just">
              <a:buNone/>
            </a:pPr>
            <a:r>
              <a:rPr lang="en-US" dirty="0" smtClean="0">
                <a:latin typeface="Times New Roman" panose="02020603050405020304" pitchFamily="18" charset="0"/>
                <a:cs typeface="Times New Roman" panose="02020603050405020304" pitchFamily="18" charset="0"/>
              </a:rPr>
              <a:t>Nonionics</a:t>
            </a:r>
            <a:r>
              <a:rPr lang="en-US" dirty="0">
                <a:latin typeface="Times New Roman" panose="02020603050405020304" pitchFamily="18" charset="0"/>
                <a:cs typeface="Times New Roman" panose="02020603050405020304" pitchFamily="18" charset="0"/>
              </a:rPr>
              <a:t>, undissociated surfactants, find widespread use as emulsifying agents when they possess the proper balance of hydrophilic and lipophilic groups within the molecule. Their popularity is based on the fact that, unlike the anionic and cationic types, nonionic emulsifiers are </a:t>
            </a:r>
            <a:r>
              <a:rPr lang="en-US" b="1" dirty="0">
                <a:latin typeface="Times New Roman" panose="02020603050405020304" pitchFamily="18" charset="0"/>
                <a:cs typeface="Times New Roman" panose="02020603050405020304" pitchFamily="18" charset="0"/>
              </a:rPr>
              <a:t>not susceptible to pH changes and the presence of electrolytes</a:t>
            </a:r>
            <a:r>
              <a:rPr lang="en-US"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58570215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smtClean="0">
                <a:latin typeface="Times New Roman" panose="02020603050405020304" pitchFamily="18" charset="0"/>
                <a:cs typeface="Times New Roman" panose="02020603050405020304" pitchFamily="18" charset="0"/>
              </a:rPr>
              <a:t>The most </a:t>
            </a:r>
            <a:r>
              <a:rPr lang="en-US" dirty="0">
                <a:latin typeface="Times New Roman" panose="02020603050405020304" pitchFamily="18" charset="0"/>
                <a:cs typeface="Times New Roman" panose="02020603050405020304" pitchFamily="18" charset="0"/>
              </a:rPr>
              <a:t>frequently used </a:t>
            </a:r>
            <a:r>
              <a:rPr lang="en-US" dirty="0" smtClean="0">
                <a:latin typeface="Times New Roman" panose="02020603050405020304" pitchFamily="18" charset="0"/>
                <a:cs typeface="Times New Roman" panose="02020603050405020304" pitchFamily="18" charset="0"/>
              </a:rPr>
              <a:t>nonionic agents are </a:t>
            </a:r>
            <a:r>
              <a:rPr lang="en-US" dirty="0">
                <a:latin typeface="Times New Roman" panose="02020603050405020304" pitchFamily="18" charset="0"/>
                <a:cs typeface="Times New Roman" panose="02020603050405020304" pitchFamily="18" charset="0"/>
              </a:rPr>
              <a:t>the glyceryl esters, polyoxyethylene glycol esters and ethers, and the sorbitan fatty acid esters and their polyoxyethylene derivatives. In general, for nonionic emulsifiers, emulsion stability is best when blends of emulsifiers are </a:t>
            </a:r>
            <a:r>
              <a:rPr lang="en-US" dirty="0" smtClean="0">
                <a:latin typeface="Times New Roman" panose="02020603050405020304" pitchFamily="18" charset="0"/>
                <a:cs typeface="Times New Roman" panose="02020603050405020304" pitchFamily="18" charset="0"/>
              </a:rPr>
              <a:t>used.</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981978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Natural emulsifying agents</a:t>
            </a:r>
          </a:p>
          <a:p>
            <a:pPr marL="0" indent="0" algn="just">
              <a:buNone/>
            </a:pPr>
            <a:r>
              <a:rPr lang="en-US" dirty="0" smtClean="0">
                <a:latin typeface="Times New Roman" panose="02020603050405020304" pitchFamily="18" charset="0"/>
                <a:cs typeface="Times New Roman" panose="02020603050405020304" pitchFamily="18" charset="0"/>
              </a:rPr>
              <a:t>Natural emulsifying </a:t>
            </a:r>
            <a:r>
              <a:rPr lang="en-US" dirty="0">
                <a:latin typeface="Times New Roman" panose="02020603050405020304" pitchFamily="18" charset="0"/>
                <a:cs typeface="Times New Roman" panose="02020603050405020304" pitchFamily="18" charset="0"/>
              </a:rPr>
              <a:t>agents </a:t>
            </a:r>
            <a:r>
              <a:rPr lang="en-US" dirty="0" smtClean="0">
                <a:latin typeface="Times New Roman" panose="02020603050405020304" pitchFamily="18" charset="0"/>
                <a:cs typeface="Times New Roman" panose="02020603050405020304" pitchFamily="18" charset="0"/>
              </a:rPr>
              <a:t>are derived </a:t>
            </a:r>
            <a:r>
              <a:rPr lang="en-US" dirty="0">
                <a:latin typeface="Times New Roman" panose="02020603050405020304" pitchFamily="18" charset="0"/>
                <a:cs typeface="Times New Roman" panose="02020603050405020304" pitchFamily="18" charset="0"/>
              </a:rPr>
              <a:t>from natural (i.e., plant and animal) </a:t>
            </a:r>
            <a:r>
              <a:rPr lang="en-US" dirty="0" smtClean="0">
                <a:latin typeface="Times New Roman" panose="02020603050405020304" pitchFamily="18" charset="0"/>
                <a:cs typeface="Times New Roman" panose="02020603050405020304" pitchFamily="18" charset="0"/>
              </a:rPr>
              <a:t>sources.</a:t>
            </a:r>
          </a:p>
          <a:p>
            <a:pPr marL="0" indent="0" algn="just">
              <a:buNone/>
            </a:pPr>
            <a:r>
              <a:rPr lang="en-US" b="1" dirty="0" smtClean="0">
                <a:latin typeface="Times New Roman" panose="02020603050405020304" pitchFamily="18" charset="0"/>
                <a:cs typeface="Times New Roman" panose="02020603050405020304" pitchFamily="18" charset="0"/>
              </a:rPr>
              <a:t>Acacia</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is a carbohydrate gum that is soluble in water and forms O/W emulsions. Emulsions prepared with acacia are stable over a wide pH range. Because it is a carbohydrate it is necessary to preserve acacia emulsions against microbial attack by the use of a suitable preservative.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109054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a:latin typeface="Times New Roman" panose="02020603050405020304" pitchFamily="18" charset="0"/>
                <a:cs typeface="Times New Roman" panose="02020603050405020304" pitchFamily="18" charset="0"/>
              </a:rPr>
              <a:t>Gelatin</a:t>
            </a:r>
            <a:r>
              <a:rPr lang="en-US" dirty="0">
                <a:latin typeface="Times New Roman" panose="02020603050405020304" pitchFamily="18" charset="0"/>
                <a:cs typeface="Times New Roman" panose="02020603050405020304" pitchFamily="18" charset="0"/>
              </a:rPr>
              <a:t>, a protein, has been used for many years as an emulsifying agent. Gelatin can have two isoelectric points, depending on the method of preparation. So-called Type A gelatin, derived from an acid-treated precursor, has an isoelectric point of between pH 7 and 9. </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399603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pPr marL="0" indent="0" algn="just">
              <a:buNone/>
            </a:pPr>
            <a:r>
              <a:rPr lang="en-US" dirty="0">
                <a:latin typeface="Times New Roman" panose="02020603050405020304" pitchFamily="18" charset="0"/>
                <a:cs typeface="Times New Roman" panose="02020603050405020304" pitchFamily="18" charset="0"/>
              </a:rPr>
              <a:t>Type B gelatin, obtained from an alkali treated precursor, has an isoelectric point of approximately pH 5. Type A gelatin acts best as an emulsifier around pH 3, where it is positively charged; on the other hand, Type B gelatin is best used around pH 8, where it is negatively charged.</a:t>
            </a: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77374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9437"/>
            <a:ext cx="8229600" cy="5592763"/>
          </a:xfrm>
        </p:spPr>
        <p:txBody>
          <a:bodyPr>
            <a:normAutofit fontScale="92500"/>
          </a:bodyPr>
          <a:lstStyle/>
          <a:p>
            <a:pPr algn="just">
              <a:buNone/>
            </a:pPr>
            <a:r>
              <a:rPr lang="en-US" b="1" dirty="0" smtClean="0">
                <a:latin typeface="Times New Roman" pitchFamily="18" charset="0"/>
                <a:cs typeface="Times New Roman" pitchFamily="18" charset="0"/>
              </a:rPr>
              <a:t>	Types of emulsion</a:t>
            </a:r>
          </a:p>
          <a:p>
            <a:pPr algn="just">
              <a:buNone/>
            </a:pPr>
            <a:r>
              <a:rPr lang="en-US" b="1" i="1" dirty="0" smtClean="0">
                <a:latin typeface="Times New Roman" pitchFamily="18" charset="0"/>
                <a:cs typeface="Times New Roman" pitchFamily="18" charset="0"/>
              </a:rPr>
              <a:t>	Oil in water emulsion</a:t>
            </a:r>
          </a:p>
          <a:p>
            <a:pPr algn="just">
              <a:buNone/>
            </a:pPr>
            <a:r>
              <a:rPr lang="en-US" dirty="0" smtClean="0">
                <a:latin typeface="Times New Roman" pitchFamily="18" charset="0"/>
                <a:cs typeface="Times New Roman" pitchFamily="18" charset="0"/>
              </a:rPr>
              <a:t>	If the oil droplets are dispersed throughout the aqueous phase, the emulsion is termed oil-in-water (O/W). They are non greasy and are easily removable from the skin surface and they are used </a:t>
            </a:r>
            <a:r>
              <a:rPr lang="en-US" b="1" dirty="0" smtClean="0">
                <a:latin typeface="Times New Roman" pitchFamily="18" charset="0"/>
                <a:cs typeface="Times New Roman" pitchFamily="18" charset="0"/>
              </a:rPr>
              <a:t>externally to provide cooling effect </a:t>
            </a:r>
            <a:r>
              <a:rPr lang="en-US" dirty="0" smtClean="0">
                <a:latin typeface="Times New Roman" pitchFamily="18" charset="0"/>
                <a:cs typeface="Times New Roman" pitchFamily="18" charset="0"/>
              </a:rPr>
              <a:t>and internally to </a:t>
            </a:r>
            <a:r>
              <a:rPr lang="en-US" b="1" dirty="0" smtClean="0">
                <a:latin typeface="Times New Roman" pitchFamily="18" charset="0"/>
                <a:cs typeface="Times New Roman" pitchFamily="18" charset="0"/>
              </a:rPr>
              <a:t>mask the bitter taste of oil</a:t>
            </a:r>
            <a:r>
              <a:rPr lang="en-US" dirty="0" smtClean="0">
                <a:latin typeface="Times New Roman" pitchFamily="18" charset="0"/>
                <a:cs typeface="Times New Roman" pitchFamily="18" charset="0"/>
              </a:rPr>
              <a:t>. </a:t>
            </a:r>
          </a:p>
          <a:p>
            <a:pPr algn="just">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O/W emulsion give a positive conductivity test as water, the external phase is a good conductor of electricity</a:t>
            </a:r>
            <a:endParaRPr lang="en-US" dirty="0">
              <a:latin typeface="Times New Roman" pitchFamily="18" charset="0"/>
              <a:cs typeface="Times New Roman" pitchFamily="18" charset="0"/>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avoid an incompatibility, all emulsifying agents should carry the same sign. Thus, if gums (such as tragacanth, acacia, or agar) that are negatively charged are to be used with gelatin, then Type B material should be used at an alkaline pH. Under these conditions the gelatin is similarly negatively charged.</a:t>
            </a:r>
          </a:p>
        </p:txBody>
      </p:sp>
    </p:spTree>
    <p:extLst>
      <p:ext uri="{BB962C8B-B14F-4D97-AF65-F5344CB8AC3E}">
        <p14:creationId xmlns:p14="http://schemas.microsoft.com/office/powerpoint/2010/main" val="38242844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a:latin typeface="Times New Roman" panose="02020603050405020304" pitchFamily="18" charset="0"/>
                <a:cs typeface="Times New Roman" panose="02020603050405020304" pitchFamily="18" charset="0"/>
              </a:rPr>
              <a:t>Lecithin</a:t>
            </a:r>
            <a:r>
              <a:rPr lang="en-US" dirty="0">
                <a:latin typeface="Times New Roman" panose="02020603050405020304" pitchFamily="18" charset="0"/>
                <a:cs typeface="Times New Roman" panose="02020603050405020304" pitchFamily="18" charset="0"/>
              </a:rPr>
              <a:t> is an emulsifier obtained from both plant (e.g., soybean) and animal (e.g., egg yolk) sources and is composed of various </a:t>
            </a:r>
            <a:r>
              <a:rPr lang="en-US" dirty="0" smtClean="0">
                <a:latin typeface="Times New Roman" panose="02020603050405020304" pitchFamily="18" charset="0"/>
                <a:cs typeface="Times New Roman" panose="02020603050405020304" pitchFamily="18" charset="0"/>
              </a:rPr>
              <a:t>phosphatides.</a:t>
            </a:r>
          </a:p>
          <a:p>
            <a:pPr marL="0" indent="0" algn="just">
              <a:buNone/>
            </a:pPr>
            <a:r>
              <a:rPr lang="en-US" dirty="0">
                <a:latin typeface="Times New Roman" panose="02020603050405020304" pitchFamily="18" charset="0"/>
                <a:cs typeface="Times New Roman" panose="02020603050405020304" pitchFamily="18" charset="0"/>
              </a:rPr>
              <a:t>Lecithin can be an excellent emulsifier for naturally occurring oils such as soy, corn, or </a:t>
            </a:r>
            <a:r>
              <a:rPr lang="en-US" dirty="0" smtClean="0">
                <a:latin typeface="Times New Roman" panose="02020603050405020304" pitchFamily="18" charset="0"/>
                <a:cs typeface="Times New Roman" panose="02020603050405020304" pitchFamily="18" charset="0"/>
              </a:rPr>
              <a:t>safflower </a:t>
            </a:r>
            <a:r>
              <a:rPr lang="en-US" u="sng" dirty="0" smtClean="0">
                <a:latin typeface="Times New Roman" panose="02020603050405020304" pitchFamily="18" charset="0"/>
                <a:cs typeface="Times New Roman" panose="02020603050405020304" pitchFamily="18" charset="0"/>
              </a:rPr>
              <a:t>(</a:t>
            </a:r>
            <a:r>
              <a:rPr lang="ar-AE" u="sng" dirty="0">
                <a:latin typeface="Times New Roman" panose="02020603050405020304" pitchFamily="18" charset="0"/>
                <a:cs typeface="Times New Roman" panose="02020603050405020304" pitchFamily="18" charset="0"/>
                <a:hlinkClick r:id="rId2"/>
              </a:rPr>
              <a:t>زعفران کاذب</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Highly stable O/W emulsions can be formed with these oils. Purified lecithins from soy or egg yolk are the principal emulsifiers for intravenous fat emulsions. </a:t>
            </a:r>
          </a:p>
        </p:txBody>
      </p:sp>
    </p:spTree>
    <p:extLst>
      <p:ext uri="{BB962C8B-B14F-4D97-AF65-F5344CB8AC3E}">
        <p14:creationId xmlns:p14="http://schemas.microsoft.com/office/powerpoint/2010/main" val="15806554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Lecithin provides stable emulsions with droplet sizes of less than 1 μm in diameter. As an emulsifier, lecithin produces the best results at a pH of around 8.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b="1" dirty="0">
                <a:latin typeface="Times New Roman" panose="02020603050405020304" pitchFamily="18" charset="0"/>
                <a:cs typeface="Times New Roman" panose="02020603050405020304" pitchFamily="18" charset="0"/>
              </a:rPr>
              <a:t>Cholesterol</a:t>
            </a:r>
            <a:r>
              <a:rPr lang="en-US" dirty="0">
                <a:latin typeface="Times New Roman" panose="02020603050405020304" pitchFamily="18" charset="0"/>
                <a:cs typeface="Times New Roman" panose="02020603050405020304" pitchFamily="18" charset="0"/>
              </a:rPr>
              <a:t> is a major constituent of wool alcohols, obtained by the saponification and fractionation of wool fat. It is cholesterol that gives wool fat its capacity to absorb water and form a W/O emulsion</a:t>
            </a:r>
          </a:p>
        </p:txBody>
      </p:sp>
    </p:spTree>
    <p:extLst>
      <p:ext uri="{BB962C8B-B14F-4D97-AF65-F5344CB8AC3E}">
        <p14:creationId xmlns:p14="http://schemas.microsoft.com/office/powerpoint/2010/main" val="7140873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smtClean="0">
                <a:latin typeface="Times New Roman" panose="02020603050405020304" pitchFamily="18" charset="0"/>
                <a:cs typeface="Times New Roman" panose="02020603050405020304" pitchFamily="18" charset="0"/>
              </a:rPr>
              <a:t>Finely dispersed solids </a:t>
            </a:r>
          </a:p>
          <a:p>
            <a:pPr marL="0" indent="0" algn="just">
              <a:buNone/>
            </a:pPr>
            <a:r>
              <a:rPr lang="en-US" dirty="0" smtClean="0">
                <a:latin typeface="Times New Roman" panose="02020603050405020304" pitchFamily="18" charset="0"/>
                <a:cs typeface="Times New Roman" panose="02020603050405020304" pitchFamily="18" charset="0"/>
              </a:rPr>
              <a:t>Finely </a:t>
            </a:r>
            <a:r>
              <a:rPr lang="en-US" dirty="0">
                <a:latin typeface="Times New Roman" panose="02020603050405020304" pitchFamily="18" charset="0"/>
                <a:cs typeface="Times New Roman" panose="02020603050405020304" pitchFamily="18" charset="0"/>
              </a:rPr>
              <a:t>dispersed solids are emulsifiers that form particulate films around the dispersed droplets, producing emulsions that are coarse-grained but have considerable physical </a:t>
            </a:r>
            <a:r>
              <a:rPr lang="en-US" dirty="0" smtClean="0">
                <a:latin typeface="Times New Roman" panose="02020603050405020304" pitchFamily="18" charset="0"/>
                <a:cs typeface="Times New Roman" panose="02020603050405020304" pitchFamily="18" charset="0"/>
              </a:rPr>
              <a:t>stability.</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716248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a:latin typeface="Times New Roman" panose="02020603050405020304" pitchFamily="18" charset="0"/>
                <a:cs typeface="Times New Roman" panose="02020603050405020304" pitchFamily="18" charset="0"/>
              </a:rPr>
              <a:t>Bentonite</a:t>
            </a:r>
            <a:r>
              <a:rPr lang="en-US" dirty="0">
                <a:latin typeface="Times New Roman" panose="02020603050405020304" pitchFamily="18" charset="0"/>
                <a:cs typeface="Times New Roman" panose="02020603050405020304" pitchFamily="18" charset="0"/>
              </a:rPr>
              <a:t> is a white to gray, odorless and tasteless powder that swells in the presence of water to form a translucent suspension with a pH of about 9. Depending on the sequence of mixing it is possible to prepare both O/W and W/O emulsions. When an O/W emulsion is desired, the bentonite is first dispersed in water and allowed to hydrate so as to form a magma. The oil phase is then added gradually with constant titration. </a:t>
            </a:r>
          </a:p>
        </p:txBody>
      </p:sp>
    </p:spTree>
    <p:extLst>
      <p:ext uri="{BB962C8B-B14F-4D97-AF65-F5344CB8AC3E}">
        <p14:creationId xmlns:p14="http://schemas.microsoft.com/office/powerpoint/2010/main" val="390494705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Because the aqueous phase is always in excess, the O/W emulsion type is favored.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prepare a W/O emulsion, the bentonite is first dispersed in oil; the water is then added gradually. </a:t>
            </a:r>
          </a:p>
        </p:txBody>
      </p:sp>
    </p:spTree>
    <p:extLst>
      <p:ext uri="{BB962C8B-B14F-4D97-AF65-F5344CB8AC3E}">
        <p14:creationId xmlns:p14="http://schemas.microsoft.com/office/powerpoint/2010/main" val="374467944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smtClean="0">
                <a:latin typeface="Times New Roman" panose="02020603050405020304" pitchFamily="18" charset="0"/>
                <a:cs typeface="Times New Roman" panose="02020603050405020304" pitchFamily="18" charset="0"/>
              </a:rPr>
              <a:t>Veegum</a:t>
            </a:r>
          </a:p>
          <a:p>
            <a:pPr marL="0" indent="0" algn="just">
              <a:buNone/>
            </a:pPr>
            <a:r>
              <a:rPr lang="en-US" dirty="0">
                <a:latin typeface="Times New Roman" panose="02020603050405020304" pitchFamily="18" charset="0"/>
                <a:cs typeface="Times New Roman" panose="02020603050405020304" pitchFamily="18" charset="0"/>
              </a:rPr>
              <a:t>Although Veegum is used as a solid particle emulsifying agent, it is employed most extensively as a stabilizer in cosmetic lotions and creams. Concentrations of less than 1% Veegum will stabilize an emulsion containing anionic or nonionic emulsifying agents. </a:t>
            </a: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51746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smtClean="0">
                <a:latin typeface="Times New Roman" panose="02020603050405020304" pitchFamily="18" charset="0"/>
                <a:cs typeface="Times New Roman" panose="02020603050405020304" pitchFamily="18" charset="0"/>
              </a:rPr>
              <a:t>Auxiliary emulsifying </a:t>
            </a:r>
            <a:r>
              <a:rPr lang="en-US" b="1" dirty="0">
                <a:latin typeface="Times New Roman" panose="02020603050405020304" pitchFamily="18" charset="0"/>
                <a:cs typeface="Times New Roman" panose="02020603050405020304" pitchFamily="18" charset="0"/>
              </a:rPr>
              <a:t>agents </a:t>
            </a:r>
            <a:endParaRPr lang="en-US" b="1"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Auxiliary </a:t>
            </a:r>
            <a:r>
              <a:rPr lang="en-US" dirty="0">
                <a:latin typeface="Times New Roman" panose="02020603050405020304" pitchFamily="18" charset="0"/>
                <a:cs typeface="Times New Roman" panose="02020603050405020304" pitchFamily="18" charset="0"/>
              </a:rPr>
              <a:t>emulsifying agents include those compounds that are normally incapable themselves of forming stable emulsions. Their main value lies in their ability to function as thickening agents and thereby help stabilize the emulsion. </a:t>
            </a:r>
          </a:p>
        </p:txBody>
      </p:sp>
    </p:spTree>
    <p:extLst>
      <p:ext uri="{BB962C8B-B14F-4D97-AF65-F5344CB8AC3E}">
        <p14:creationId xmlns:p14="http://schemas.microsoft.com/office/powerpoint/2010/main" val="368918851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 Auxiliary emulsifying agents </a:t>
            </a:r>
            <a:r>
              <a:rPr lang="en-US" dirty="0" smtClean="0">
                <a:latin typeface="Times New Roman" panose="02020603050405020304" pitchFamily="18" charset="0"/>
                <a:cs typeface="Times New Roman" panose="02020603050405020304" pitchFamily="18" charset="0"/>
              </a:rPr>
              <a:t>that capable </a:t>
            </a:r>
            <a:r>
              <a:rPr lang="en-US" dirty="0">
                <a:latin typeface="Times New Roman" panose="02020603050405020304" pitchFamily="18" charset="0"/>
                <a:cs typeface="Times New Roman" panose="02020603050405020304" pitchFamily="18" charset="0"/>
              </a:rPr>
              <a:t>of forming gel or liquid crystalline phases with the primary emulsifying </a:t>
            </a:r>
            <a:r>
              <a:rPr lang="en-US" dirty="0" smtClean="0">
                <a:latin typeface="Times New Roman" panose="02020603050405020304" pitchFamily="18" charset="0"/>
                <a:cs typeface="Times New Roman" panose="02020603050405020304" pitchFamily="18" charset="0"/>
              </a:rPr>
              <a:t>agent. </a:t>
            </a:r>
            <a:r>
              <a:rPr lang="en-US" dirty="0">
                <a:latin typeface="Times New Roman" panose="02020603050405020304" pitchFamily="18" charset="0"/>
                <a:cs typeface="Times New Roman" panose="02020603050405020304" pitchFamily="18" charset="0"/>
              </a:rPr>
              <a:t>This type of behavior may help to stabilize emulsions due to an increased viscosity, as observed in topical creams. Alternatively, gel or liquid crystalline phases may prevent coalescence by reducing van der Waals forces between particles or by providing a physical barrier between approaching particles of the internal phase</a:t>
            </a:r>
          </a:p>
        </p:txBody>
      </p:sp>
    </p:spTree>
    <p:extLst>
      <p:ext uri="{BB962C8B-B14F-4D97-AF65-F5344CB8AC3E}">
        <p14:creationId xmlns:p14="http://schemas.microsoft.com/office/powerpoint/2010/main" val="13524665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err="1" smtClean="0">
                <a:latin typeface="Times New Roman" panose="02020603050405020304" pitchFamily="18" charset="0"/>
                <a:cs typeface="Times New Roman" panose="02020603050405020304" pitchFamily="18" charset="0"/>
              </a:rPr>
              <a:t>Hydrophile</a:t>
            </a:r>
            <a:r>
              <a:rPr lang="en-US" b="1" dirty="0" smtClean="0">
                <a:latin typeface="Times New Roman" panose="02020603050405020304" pitchFamily="18" charset="0"/>
                <a:cs typeface="Times New Roman" panose="02020603050405020304" pitchFamily="18" charset="0"/>
              </a:rPr>
              <a:t>–</a:t>
            </a:r>
            <a:r>
              <a:rPr lang="en-US" b="1" dirty="0" err="1" smtClean="0">
                <a:latin typeface="Times New Roman" panose="02020603050405020304" pitchFamily="18" charset="0"/>
                <a:cs typeface="Times New Roman" panose="02020603050405020304" pitchFamily="18" charset="0"/>
              </a:rPr>
              <a:t>lipophile</a:t>
            </a:r>
            <a:r>
              <a:rPr lang="en-US" b="1" dirty="0" smtClean="0">
                <a:latin typeface="Times New Roman" panose="02020603050405020304" pitchFamily="18" charset="0"/>
                <a:cs typeface="Times New Roman" panose="02020603050405020304" pitchFamily="18" charset="0"/>
              </a:rPr>
              <a:t> Balance</a:t>
            </a:r>
          </a:p>
          <a:p>
            <a:pPr marL="0" indent="0" algn="just">
              <a:buNone/>
            </a:pPr>
            <a:r>
              <a:rPr lang="en-US" dirty="0" smtClean="0">
                <a:latin typeface="Times New Roman" panose="02020603050405020304" pitchFamily="18" charset="0"/>
                <a:cs typeface="Times New Roman" panose="02020603050405020304" pitchFamily="18" charset="0"/>
              </a:rPr>
              <a:t>As </a:t>
            </a:r>
            <a:r>
              <a:rPr lang="en-US" dirty="0">
                <a:latin typeface="Times New Roman" panose="02020603050405020304" pitchFamily="18" charset="0"/>
                <a:cs typeface="Times New Roman" panose="02020603050405020304" pitchFamily="18" charset="0"/>
              </a:rPr>
              <a:t>the emulsifier becomes more hydrophilic, its solubility in water increases and the formation of an O/W emulsion is favored. Conversely, W/O emulsions are favored with the more lipophilic emulsifiers. This led to the concept that </a:t>
            </a:r>
            <a:r>
              <a:rPr lang="en-US" b="1" dirty="0">
                <a:latin typeface="Times New Roman" panose="02020603050405020304" pitchFamily="18" charset="0"/>
                <a:cs typeface="Times New Roman" panose="02020603050405020304" pitchFamily="18" charset="0"/>
              </a:rPr>
              <a:t>the type of emulsion is related to the balance between hydrophilic and lipophilic solution tendencies of the surface-active emulsifying agent. </a:t>
            </a:r>
            <a:endParaRPr lang="en-US" b="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707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algn="just">
              <a:buNone/>
            </a:pPr>
            <a:r>
              <a:rPr lang="en-US" b="1" i="1" dirty="0" smtClean="0">
                <a:latin typeface="Times New Roman" pitchFamily="18" charset="0"/>
                <a:cs typeface="Times New Roman" pitchFamily="18" charset="0"/>
              </a:rPr>
              <a:t>	Water in oil emulsion</a:t>
            </a:r>
          </a:p>
          <a:p>
            <a:pPr algn="just">
              <a:buNone/>
            </a:pPr>
            <a:r>
              <a:rPr lang="en-US" dirty="0" smtClean="0">
                <a:latin typeface="Times New Roman" pitchFamily="18" charset="0"/>
                <a:cs typeface="Times New Roman" pitchFamily="18" charset="0"/>
              </a:rPr>
              <a:t>	A system in which water is dispersed as globules in the oil is termed water-in-oil emulsion (W/O). They are greasy and not water washable and are used externally to </a:t>
            </a:r>
            <a:r>
              <a:rPr lang="en-US" b="1" dirty="0" smtClean="0">
                <a:latin typeface="Times New Roman" pitchFamily="18" charset="0"/>
                <a:cs typeface="Times New Roman" pitchFamily="18" charset="0"/>
              </a:rPr>
              <a:t>prevent evaporation of the moisture from the surface of skin e.g. cold cream</a:t>
            </a:r>
            <a:r>
              <a:rPr lang="en-US" dirty="0" smtClean="0">
                <a:latin typeface="Times New Roman" pitchFamily="18" charset="0"/>
                <a:cs typeface="Times New Roman" pitchFamily="18" charset="0"/>
              </a:rPr>
              <a:t>. They are preferred for formulation meant for external use like cream.</a:t>
            </a:r>
            <a:endParaRPr lang="en-US" dirty="0">
              <a:latin typeface="Times New Roman" pitchFamily="18" charset="0"/>
              <a:cs typeface="Times New Roman" pitchFamily="18" charset="0"/>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a:bodyPr>
          <a:lstStyle/>
          <a:p>
            <a:pPr marL="0" indent="0" algn="just">
              <a:buNone/>
            </a:pPr>
            <a:r>
              <a:rPr lang="en-US" dirty="0" smtClean="0">
                <a:latin typeface="Times New Roman" panose="02020603050405020304" pitchFamily="18" charset="0"/>
                <a:cs typeface="Times New Roman" panose="02020603050405020304" pitchFamily="18" charset="0"/>
              </a:rPr>
              <a:t>Griffin in 1949 </a:t>
            </a:r>
            <a:r>
              <a:rPr lang="en-US" dirty="0">
                <a:latin typeface="Times New Roman" panose="02020603050405020304" pitchFamily="18" charset="0"/>
                <a:cs typeface="Times New Roman" panose="02020603050405020304" pitchFamily="18" charset="0"/>
              </a:rPr>
              <a:t>developed a scale based on the balance between these two opposing tendencies. This so-called HLB scale is a numerical scale, extending from 1 to approximately 50. </a:t>
            </a:r>
            <a:r>
              <a:rPr lang="en-US" dirty="0" smtClean="0">
                <a:latin typeface="Times New Roman" panose="02020603050405020304" pitchFamily="18" charset="0"/>
                <a:cs typeface="Times New Roman" panose="02020603050405020304" pitchFamily="18" charset="0"/>
              </a:rPr>
              <a:t>(0-18)</a:t>
            </a:r>
            <a:endParaRPr lang="en-US"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more hydrophilic surfactants have high HLB numbers (in excess of 10), whereas surfactants with HLB numbers from 1 to 10 are considered to be lipophilic. </a:t>
            </a:r>
            <a:r>
              <a:rPr lang="en-US" i="1" dirty="0">
                <a:latin typeface="Times New Roman" panose="02020603050405020304" pitchFamily="18" charset="0"/>
                <a:cs typeface="Times New Roman" panose="02020603050405020304" pitchFamily="18" charset="0"/>
              </a:rPr>
              <a:t>Surfactants with a proper balance in their hydrophilic and lipophilic affinities are effective emulsifying agents because they concentrate at the oil–water interface</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8828154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1219200" y="990600"/>
            <a:ext cx="7162800" cy="4572000"/>
          </a:xfrm>
          <a:prstGeom prst="rect">
            <a:avLst/>
          </a:prstGeom>
        </p:spPr>
      </p:pic>
    </p:spTree>
    <p:extLst>
      <p:ext uri="{BB962C8B-B14F-4D97-AF65-F5344CB8AC3E}">
        <p14:creationId xmlns:p14="http://schemas.microsoft.com/office/powerpoint/2010/main" val="4166895313"/>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In the HLB system, in addition to the emulsifying agents, values are assigned to oils and oil-like substances. </a:t>
            </a:r>
            <a:r>
              <a:rPr lang="en-US" i="1" dirty="0">
                <a:latin typeface="Times New Roman" panose="02020603050405020304" pitchFamily="18" charset="0"/>
                <a:cs typeface="Times New Roman" panose="02020603050405020304" pitchFamily="18" charset="0"/>
              </a:rPr>
              <a:t>One selects emulsifying agents having the same or nearly the same HLB value as the oleaginous phase of the intended emulsion</a:t>
            </a:r>
            <a:r>
              <a:rPr lang="en-US" dirty="0">
                <a:latin typeface="Times New Roman" panose="02020603050405020304" pitchFamily="18" charset="0"/>
                <a:cs typeface="Times New Roman" panose="02020603050405020304" pitchFamily="18" charset="0"/>
              </a:rPr>
              <a:t>. For example, mineral oil has an assigned HLB value of 4 if a w/o emulsion is desired and a value of 10.5 if an o/w emulsion is to be prepared. </a:t>
            </a:r>
          </a:p>
        </p:txBody>
      </p:sp>
    </p:spTree>
    <p:extLst>
      <p:ext uri="{BB962C8B-B14F-4D97-AF65-F5344CB8AC3E}">
        <p14:creationId xmlns:p14="http://schemas.microsoft.com/office/powerpoint/2010/main" val="3991674575"/>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lstStyle/>
          <a:p>
            <a:pPr marL="0" indent="0" algn="just">
              <a:buNone/>
            </a:pPr>
            <a:r>
              <a:rPr lang="en-US" dirty="0">
                <a:latin typeface="Times New Roman" panose="02020603050405020304" pitchFamily="18" charset="0"/>
                <a:cs typeface="Times New Roman" panose="02020603050405020304" pitchFamily="18" charset="0"/>
              </a:rPr>
              <a:t>To prepare a stable emulsion, the emulsifying agent should have an HLB value similar to the one for mineral oil, depending on the type of emulsion desired. When needed, two or more emulsifiers may be combined to achieve the proper HLB value.</a:t>
            </a: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5401015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There are several formulae for calculating HLB values of non-ionic surfactants. We can estimate values for polysorbates (Tweens) and sorbitan esters (Spans) from:</a:t>
            </a:r>
          </a:p>
          <a:p>
            <a:pPr marL="0" indent="0" algn="just">
              <a:buNone/>
            </a:pPr>
            <a:r>
              <a:rPr lang="en-US" dirty="0" smtClean="0">
                <a:latin typeface="Times New Roman" panose="02020603050405020304" pitchFamily="18" charset="0"/>
                <a:cs typeface="Times New Roman" panose="02020603050405020304" pitchFamily="18" charset="0"/>
              </a:rPr>
              <a:t>HLB= (E+P)/5</a:t>
            </a:r>
          </a:p>
          <a:p>
            <a:pPr marL="0" indent="0" algn="just">
              <a:buNone/>
            </a:pPr>
            <a:r>
              <a:rPr lang="en-US" dirty="0">
                <a:latin typeface="Times New Roman" panose="02020603050405020304" pitchFamily="18" charset="0"/>
                <a:cs typeface="Times New Roman" panose="02020603050405020304" pitchFamily="18" charset="0"/>
              </a:rPr>
              <a:t>where E is the percentage by weight of oxyethylene chains and P is the percentage by weight of polyhydric alcohol groups (glycerol or sorbitol) in the molecule. </a:t>
            </a:r>
          </a:p>
        </p:txBody>
      </p:sp>
    </p:spTree>
    <p:extLst>
      <p:ext uri="{BB962C8B-B14F-4D97-AF65-F5344CB8AC3E}">
        <p14:creationId xmlns:p14="http://schemas.microsoft.com/office/powerpoint/2010/main" val="1044542869"/>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If the surfactant contains only polyoxyethylene as the hydrophilic group then we can use a simpler form of the equation</a:t>
            </a:r>
            <a:r>
              <a:rPr lang="en-US" dirty="0" smtClean="0">
                <a:latin typeface="Times New Roman" panose="02020603050405020304" pitchFamily="18" charset="0"/>
                <a:cs typeface="Times New Roman" panose="02020603050405020304" pitchFamily="18" charset="0"/>
              </a:rPr>
              <a:t>:</a:t>
            </a: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HLB=(E/5)</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24842768"/>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Alternatively, we can calculate HLB values directly from the chemical formula using </a:t>
            </a:r>
            <a:r>
              <a:rPr lang="en-US" dirty="0" smtClean="0">
                <a:latin typeface="Times New Roman" panose="02020603050405020304" pitchFamily="18" charset="0"/>
                <a:cs typeface="Times New Roman" panose="02020603050405020304" pitchFamily="18" charset="0"/>
              </a:rPr>
              <a:t>empirically </a:t>
            </a:r>
            <a:r>
              <a:rPr lang="en-US" dirty="0">
                <a:latin typeface="Times New Roman" panose="02020603050405020304" pitchFamily="18" charset="0"/>
                <a:cs typeface="Times New Roman" panose="02020603050405020304" pitchFamily="18" charset="0"/>
              </a:rPr>
              <a:t>determined group numbers. The formula is then</a:t>
            </a:r>
            <a:r>
              <a:rPr lang="en-US" dirty="0" smtClean="0">
                <a:latin typeface="Times New Roman" panose="02020603050405020304" pitchFamily="18" charset="0"/>
                <a:cs typeface="Times New Roman" panose="02020603050405020304" pitchFamily="18" charset="0"/>
              </a:rPr>
              <a:t>:</a:t>
            </a:r>
          </a:p>
          <a:p>
            <a:pPr marL="0" indent="0" algn="just">
              <a:buNone/>
            </a:pPr>
            <a:endParaRPr lang="en-US"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HLB= 7+Ʃ(hydrophilic group members)-Ʃ(lipophilic group members)</a:t>
            </a:r>
            <a:endParaRPr lang="en-US" dirty="0">
              <a:latin typeface="Times New Roman" panose="02020603050405020304" pitchFamily="18" charset="0"/>
              <a:cs typeface="Times New Roman" panose="02020603050405020304" pitchFamily="18" charset="0"/>
            </a:endParaRPr>
          </a:p>
          <a:p>
            <a:pPr marL="0" indent="0" algn="just">
              <a:buNone/>
            </a:pPr>
            <a:endParaRPr lang="en-US" dirty="0" smtClean="0"/>
          </a:p>
          <a:p>
            <a:pPr marL="0" indent="0" algn="just">
              <a:buNone/>
            </a:pPr>
            <a:endParaRPr lang="en-US" dirty="0"/>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1514111"/>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dirty="0" smtClean="0">
                <a:latin typeface="Times New Roman" panose="02020603050405020304" pitchFamily="18" charset="0"/>
                <a:cs typeface="Times New Roman" panose="02020603050405020304" pitchFamily="18" charset="0"/>
              </a:rPr>
              <a:t>Finally</a:t>
            </a:r>
            <a:r>
              <a:rPr lang="en-US" dirty="0">
                <a:latin typeface="Times New Roman" panose="02020603050405020304" pitchFamily="18" charset="0"/>
                <a:cs typeface="Times New Roman" panose="02020603050405020304" pitchFamily="18" charset="0"/>
              </a:rPr>
              <a:t>, the HLB of polyhydric alcohol fatty acid esters such as glyceryl monostearate may be obtained from the saponification value, S, of the ester, and the acid number, A, of the fatty acid using</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HLB=20 [1-S/A]</a:t>
            </a:r>
          </a:p>
          <a:p>
            <a:pPr marL="0" indent="0" algn="just">
              <a:buNone/>
            </a:pPr>
            <a:endParaRPr lang="en-US" dirty="0" smtClean="0">
              <a:latin typeface="Times New Roman" panose="02020603050405020304" pitchFamily="18" charset="0"/>
              <a:cs typeface="Times New Roman" panose="02020603050405020304" pitchFamily="18" charset="0"/>
            </a:endParaRPr>
          </a:p>
          <a:p>
            <a:pPr marL="0" indent="0" algn="just">
              <a:buNone/>
            </a:pPr>
            <a:r>
              <a:rPr lang="en-US" sz="1600" dirty="0" smtClean="0">
                <a:latin typeface="Times New Roman" panose="02020603050405020304" pitchFamily="18" charset="0"/>
                <a:cs typeface="Times New Roman" panose="02020603050405020304" pitchFamily="18" charset="0"/>
              </a:rPr>
              <a:t>(</a:t>
            </a:r>
            <a:r>
              <a:rPr lang="en-US" sz="1600" b="1" dirty="0" smtClean="0">
                <a:latin typeface="Times New Roman" panose="02020603050405020304" pitchFamily="18" charset="0"/>
                <a:cs typeface="Times New Roman" panose="02020603050405020304" pitchFamily="18" charset="0"/>
              </a:rPr>
              <a:t>Saponification no</a:t>
            </a:r>
            <a:r>
              <a:rPr lang="en-US" sz="1600" dirty="0" smtClean="0">
                <a:latin typeface="Times New Roman" panose="02020603050405020304" pitchFamily="18" charset="0"/>
                <a:cs typeface="Times New Roman" panose="02020603050405020304" pitchFamily="18" charset="0"/>
              </a:rPr>
              <a:t>. the</a:t>
            </a:r>
            <a:r>
              <a:rPr lang="en-US" sz="1600" dirty="0">
                <a:latin typeface="Times New Roman" panose="02020603050405020304" pitchFamily="18" charset="0"/>
                <a:cs typeface="Times New Roman" panose="02020603050405020304" pitchFamily="18" charset="0"/>
              </a:rPr>
              <a:t> </a:t>
            </a:r>
            <a:r>
              <a:rPr lang="en-US" sz="1600" b="1" dirty="0">
                <a:latin typeface="Times New Roman" panose="02020603050405020304" pitchFamily="18" charset="0"/>
                <a:cs typeface="Times New Roman" panose="02020603050405020304" pitchFamily="18" charset="0"/>
              </a:rPr>
              <a:t>number</a:t>
            </a:r>
            <a:r>
              <a:rPr lang="en-US" sz="1600" dirty="0">
                <a:latin typeface="Times New Roman" panose="02020603050405020304" pitchFamily="18" charset="0"/>
                <a:cs typeface="Times New Roman" panose="02020603050405020304" pitchFamily="18" charset="0"/>
              </a:rPr>
              <a:t> of milligrams of potassium hydroxide required to neutralize the fatty acids resulting from the complete hydrolysis of 1g of fat</a:t>
            </a:r>
            <a:r>
              <a:rPr lang="en-US" sz="1600" dirty="0" smtClean="0">
                <a:latin typeface="Times New Roman" panose="02020603050405020304" pitchFamily="18" charset="0"/>
                <a:cs typeface="Times New Roman" panose="02020603050405020304" pitchFamily="18" charset="0"/>
              </a:rPr>
              <a:t>)</a:t>
            </a:r>
          </a:p>
          <a:p>
            <a:pPr marL="0" indent="0" algn="just">
              <a:buNone/>
            </a:pPr>
            <a:endParaRPr lang="en-US" sz="1600" dirty="0">
              <a:latin typeface="Times New Roman" panose="02020603050405020304" pitchFamily="18" charset="0"/>
              <a:cs typeface="Times New Roman" panose="02020603050405020304" pitchFamily="18" charset="0"/>
            </a:endParaRPr>
          </a:p>
          <a:p>
            <a:pPr marL="0" indent="0" algn="just">
              <a:buNone/>
            </a:pPr>
            <a:r>
              <a:rPr lang="en-US" sz="1700" dirty="0" smtClean="0">
                <a:latin typeface="Times New Roman" panose="02020603050405020304" pitchFamily="18" charset="0"/>
                <a:cs typeface="Times New Roman" panose="02020603050405020304" pitchFamily="18" charset="0"/>
              </a:rPr>
              <a:t>(</a:t>
            </a:r>
            <a:r>
              <a:rPr lang="en-US" sz="1700" b="1" dirty="0" smtClean="0">
                <a:latin typeface="Times New Roman" panose="02020603050405020304" pitchFamily="18" charset="0"/>
                <a:cs typeface="Times New Roman" panose="02020603050405020304" pitchFamily="18" charset="0"/>
              </a:rPr>
              <a:t>Iodine no</a:t>
            </a:r>
            <a:r>
              <a:rPr lang="en-US" sz="1700" dirty="0" smtClean="0">
                <a:latin typeface="Times New Roman" panose="02020603050405020304" pitchFamily="18" charset="0"/>
                <a:cs typeface="Times New Roman" panose="02020603050405020304" pitchFamily="18" charset="0"/>
              </a:rPr>
              <a:t>. the </a:t>
            </a:r>
            <a:r>
              <a:rPr lang="en-US" sz="1700" dirty="0">
                <a:latin typeface="Times New Roman" panose="02020603050405020304" pitchFamily="18" charset="0"/>
                <a:cs typeface="Times New Roman" panose="02020603050405020304" pitchFamily="18" charset="0"/>
              </a:rPr>
              <a:t>mass of iodine in grams that is consumed by </a:t>
            </a:r>
            <a:r>
              <a:rPr lang="en-US" sz="1700" b="1" dirty="0">
                <a:latin typeface="Times New Roman" panose="02020603050405020304" pitchFamily="18" charset="0"/>
                <a:cs typeface="Times New Roman" panose="02020603050405020304" pitchFamily="18" charset="0"/>
              </a:rPr>
              <a:t>100</a:t>
            </a:r>
            <a:r>
              <a:rPr lang="en-US" sz="1700" dirty="0">
                <a:latin typeface="Times New Roman" panose="02020603050405020304" pitchFamily="18" charset="0"/>
                <a:cs typeface="Times New Roman" panose="02020603050405020304" pitchFamily="18" charset="0"/>
              </a:rPr>
              <a:t> grams of a chemical </a:t>
            </a:r>
            <a:r>
              <a:rPr lang="en-US" sz="1700" dirty="0" smtClean="0">
                <a:latin typeface="Times New Roman" panose="02020603050405020304" pitchFamily="18" charset="0"/>
                <a:cs typeface="Times New Roman" panose="02020603050405020304" pitchFamily="18" charset="0"/>
              </a:rPr>
              <a:t>substance. </a:t>
            </a:r>
            <a:r>
              <a:rPr lang="en-US" sz="1700" dirty="0">
                <a:latin typeface="Times New Roman" panose="02020603050405020304" pitchFamily="18" charset="0"/>
                <a:cs typeface="Times New Roman" panose="02020603050405020304" pitchFamily="18" charset="0"/>
              </a:rPr>
              <a:t>Iodine numbers are often used to determine the amount of unsaturation in fatty acids.</a:t>
            </a:r>
            <a:r>
              <a:rPr lang="en-US" sz="1700" dirty="0" smtClean="0">
                <a:latin typeface="Times New Roman" panose="02020603050405020304" pitchFamily="18" charset="0"/>
                <a:cs typeface="Times New Roman" panose="02020603050405020304" pitchFamily="18" charset="0"/>
              </a:rPr>
              <a:t>)</a:t>
            </a:r>
            <a:endParaRPr lang="en-US" sz="1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703504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smtClean="0">
                <a:latin typeface="Times New Roman" panose="02020603050405020304" pitchFamily="18" charset="0"/>
                <a:cs typeface="Times New Roman" panose="02020603050405020304" pitchFamily="18" charset="0"/>
              </a:rPr>
              <a:t>Stability of emulsion</a:t>
            </a:r>
          </a:p>
          <a:p>
            <a:pPr marL="0" indent="0" algn="just">
              <a:buNone/>
            </a:pPr>
            <a:r>
              <a:rPr lang="en-US" dirty="0">
                <a:latin typeface="Times New Roman" panose="02020603050405020304" pitchFamily="18" charset="0"/>
                <a:cs typeface="Times New Roman" panose="02020603050405020304" pitchFamily="18" charset="0"/>
              </a:rPr>
              <a:t>Several criteria must be met in a well-formulated emulsion. Probably the most important and most readily apparent requirement is that the emulsion </a:t>
            </a:r>
            <a:r>
              <a:rPr lang="en-US" b="1" dirty="0">
                <a:latin typeface="Times New Roman" panose="02020603050405020304" pitchFamily="18" charset="0"/>
                <a:cs typeface="Times New Roman" panose="02020603050405020304" pitchFamily="18" charset="0"/>
              </a:rPr>
              <a:t>possess adequate physical stability</a:t>
            </a:r>
            <a:r>
              <a:rPr lang="en-US" dirty="0">
                <a:latin typeface="Times New Roman" panose="02020603050405020304" pitchFamily="18" charset="0"/>
                <a:cs typeface="Times New Roman" panose="02020603050405020304" pitchFamily="18" charset="0"/>
              </a:rPr>
              <a:t>; without this, any emulsion soon will revert back to two separate bulk </a:t>
            </a:r>
            <a:r>
              <a:rPr lang="en-US" dirty="0" smtClean="0">
                <a:latin typeface="Times New Roman" panose="02020603050405020304" pitchFamily="18" charset="0"/>
                <a:cs typeface="Times New Roman" panose="02020603050405020304" pitchFamily="18" charset="0"/>
              </a:rPr>
              <a:t>phases.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27488098"/>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marL="0" indent="0" algn="just">
              <a:buNone/>
            </a:pPr>
            <a:r>
              <a:rPr lang="en-US" dirty="0">
                <a:latin typeface="Times New Roman" panose="02020603050405020304" pitchFamily="18" charset="0"/>
                <a:cs typeface="Times New Roman" panose="02020603050405020304" pitchFamily="18" charset="0"/>
              </a:rPr>
              <a:t>The three major phenomena associated with physical stability are</a:t>
            </a:r>
          </a:p>
          <a:p>
            <a:pPr marL="514350" indent="-514350" algn="just">
              <a:buAutoNum type="arabicPeriod"/>
            </a:pPr>
            <a:r>
              <a:rPr lang="en-US" dirty="0" smtClean="0">
                <a:latin typeface="Times New Roman" panose="02020603050405020304" pitchFamily="18" charset="0"/>
                <a:cs typeface="Times New Roman" panose="02020603050405020304" pitchFamily="18" charset="0"/>
              </a:rPr>
              <a:t>The upward </a:t>
            </a:r>
            <a:r>
              <a:rPr lang="en-US" dirty="0">
                <a:latin typeface="Times New Roman" panose="02020603050405020304" pitchFamily="18" charset="0"/>
                <a:cs typeface="Times New Roman" panose="02020603050405020304" pitchFamily="18" charset="0"/>
              </a:rPr>
              <a:t>or downward movement of dispersed droplets relative to the continuous phase, termed creaming or sedimentation, respectively. </a:t>
            </a:r>
            <a:endParaRPr lang="en-US" dirty="0" smtClean="0">
              <a:latin typeface="Times New Roman" panose="02020603050405020304" pitchFamily="18" charset="0"/>
              <a:cs typeface="Times New Roman" panose="02020603050405020304" pitchFamily="18" charset="0"/>
            </a:endParaRPr>
          </a:p>
          <a:p>
            <a:pPr marL="514350" indent="-514350" algn="just">
              <a:buAutoNum type="arabicPeriod"/>
            </a:pPr>
            <a:r>
              <a:rPr lang="en-US" dirty="0" smtClean="0">
                <a:latin typeface="Times New Roman" panose="02020603050405020304" pitchFamily="18" charset="0"/>
                <a:cs typeface="Times New Roman" panose="02020603050405020304" pitchFamily="18" charset="0"/>
              </a:rPr>
              <a:t>The aggregation </a:t>
            </a:r>
            <a:r>
              <a:rPr lang="en-US" dirty="0">
                <a:latin typeface="Times New Roman" panose="02020603050405020304" pitchFamily="18" charset="0"/>
                <a:cs typeface="Times New Roman" panose="02020603050405020304" pitchFamily="18" charset="0"/>
              </a:rPr>
              <a:t>and possible coalescence of the dispersed droplets to reform the separate, bulk phases. </a:t>
            </a:r>
            <a:endParaRPr lang="en-US" dirty="0" smtClean="0">
              <a:latin typeface="Times New Roman" panose="02020603050405020304" pitchFamily="18" charset="0"/>
              <a:cs typeface="Times New Roman" panose="02020603050405020304" pitchFamily="18" charset="0"/>
            </a:endParaRPr>
          </a:p>
          <a:p>
            <a:pPr marL="514350" indent="-514350" algn="just">
              <a:buAutoNum type="arabicPeriod"/>
            </a:pPr>
            <a:r>
              <a:rPr lang="en-US" dirty="0" smtClean="0">
                <a:latin typeface="Times New Roman" panose="02020603050405020304" pitchFamily="18" charset="0"/>
                <a:cs typeface="Times New Roman" panose="02020603050405020304" pitchFamily="18" charset="0"/>
              </a:rPr>
              <a:t>Inversion, </a:t>
            </a:r>
            <a:r>
              <a:rPr lang="en-US" dirty="0">
                <a:latin typeface="Times New Roman" panose="02020603050405020304" pitchFamily="18" charset="0"/>
                <a:cs typeface="Times New Roman" panose="02020603050405020304" pitchFamily="18" charset="0"/>
              </a:rPr>
              <a:t>in which an O/W emulsion inverts to become a W/O emulsion and vice versa. </a:t>
            </a:r>
          </a:p>
        </p:txBody>
      </p:sp>
    </p:spTree>
    <p:extLst>
      <p:ext uri="{BB962C8B-B14F-4D97-AF65-F5344CB8AC3E}">
        <p14:creationId xmlns:p14="http://schemas.microsoft.com/office/powerpoint/2010/main" val="24145914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229600" cy="5745163"/>
          </a:xfrm>
        </p:spPr>
        <p:txBody>
          <a:bodyPr>
            <a:normAutofit/>
          </a:bodyPr>
          <a:lstStyle/>
          <a:p>
            <a:pPr algn="just">
              <a:buNone/>
            </a:pPr>
            <a:r>
              <a:rPr lang="en-US" dirty="0" smtClean="0">
                <a:latin typeface="Times New Roman" pitchFamily="18" charset="0"/>
                <a:cs typeface="Times New Roman" pitchFamily="18" charset="0"/>
              </a:rPr>
              <a:t>	W/O emulsion do not give a positive conductivity tests, because oil is the external phase which is a poor conductor of electricity.</a:t>
            </a:r>
          </a:p>
          <a:p>
            <a:pPr algn="just">
              <a:buNone/>
            </a:pPr>
            <a:r>
              <a:rPr lang="en-US" b="1" dirty="0" smtClean="0">
                <a:latin typeface="Times New Roman" pitchFamily="18" charset="0"/>
                <a:cs typeface="Times New Roman" pitchFamily="18" charset="0"/>
              </a:rPr>
              <a:t>	Multiple emulsions</a:t>
            </a:r>
          </a:p>
          <a:p>
            <a:pPr algn="just">
              <a:buNone/>
            </a:pPr>
            <a:r>
              <a:rPr lang="en-US" dirty="0" smtClean="0">
                <a:latin typeface="Times New Roman" pitchFamily="18" charset="0"/>
                <a:cs typeface="Times New Roman" pitchFamily="18" charset="0"/>
              </a:rPr>
              <a:t>	Multiple emulsions are complex systems. They can be considered as emulsions of emulsions. It is a complex type of emulsion system in which the oil-in-water or water-in-oil emulsions are dispersed in another liquid medium.</a:t>
            </a:r>
            <a:endParaRPr lang="en-US" dirty="0">
              <a:latin typeface="Times New Roman" pitchFamily="18" charset="0"/>
              <a:cs typeface="Times New Roman" pitchFamily="18" charset="0"/>
            </a:endParaRP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marL="0" indent="0" algn="just">
              <a:buNone/>
            </a:pPr>
            <a:r>
              <a:rPr lang="en-US" b="1" dirty="0">
                <a:latin typeface="Times New Roman" panose="02020603050405020304" pitchFamily="18" charset="0"/>
                <a:cs typeface="Times New Roman" panose="02020603050405020304" pitchFamily="18" charset="0"/>
              </a:rPr>
              <a:t>Creaming </a:t>
            </a:r>
            <a:r>
              <a:rPr lang="en-US" b="1" dirty="0" smtClean="0">
                <a:latin typeface="Times New Roman" panose="02020603050405020304" pitchFamily="18" charset="0"/>
                <a:cs typeface="Times New Roman" panose="02020603050405020304" pitchFamily="18" charset="0"/>
              </a:rPr>
              <a:t>and sedimentation </a:t>
            </a:r>
          </a:p>
          <a:p>
            <a:pPr marL="0" indent="0" algn="just">
              <a:buNone/>
            </a:pPr>
            <a:r>
              <a:rPr lang="en-US" dirty="0" smtClean="0">
                <a:latin typeface="Times New Roman" panose="02020603050405020304" pitchFamily="18" charset="0"/>
                <a:cs typeface="Times New Roman" panose="02020603050405020304" pitchFamily="18" charset="0"/>
              </a:rPr>
              <a:t>Creaming </a:t>
            </a:r>
            <a:r>
              <a:rPr lang="en-US" dirty="0">
                <a:latin typeface="Times New Roman" panose="02020603050405020304" pitchFamily="18" charset="0"/>
                <a:cs typeface="Times New Roman" panose="02020603050405020304" pitchFamily="18" charset="0"/>
              </a:rPr>
              <a:t>is the upward movement of dispersed droplets relative to the continuous phase; sedimentation, the reverse process, is the downward movement of particles.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In </a:t>
            </a:r>
            <a:r>
              <a:rPr lang="en-US" dirty="0">
                <a:latin typeface="Times New Roman" panose="02020603050405020304" pitchFamily="18" charset="0"/>
                <a:cs typeface="Times New Roman" panose="02020603050405020304" pitchFamily="18" charset="0"/>
              </a:rPr>
              <a:t>any emulsion one process or the other takes place, depending </a:t>
            </a:r>
            <a:r>
              <a:rPr lang="en-US" b="1" dirty="0">
                <a:latin typeface="Times New Roman" panose="02020603050405020304" pitchFamily="18" charset="0"/>
                <a:cs typeface="Times New Roman" panose="02020603050405020304" pitchFamily="18" charset="0"/>
              </a:rPr>
              <a:t>on the densities of the disperse and continuous phases</a:t>
            </a:r>
            <a:r>
              <a:rPr lang="en-US" dirty="0">
                <a:latin typeface="Times New Roman" panose="02020603050405020304" pitchFamily="18" charset="0"/>
                <a:cs typeface="Times New Roman" panose="02020603050405020304" pitchFamily="18" charset="0"/>
              </a:rPr>
              <a:t>. This is undesirable in a pharmaceutical </a:t>
            </a:r>
            <a:r>
              <a:rPr lang="en-US" dirty="0" smtClean="0">
                <a:latin typeface="Times New Roman" panose="02020603050405020304" pitchFamily="18" charset="0"/>
                <a:cs typeface="Times New Roman" panose="02020603050405020304" pitchFamily="18" charset="0"/>
              </a:rPr>
              <a:t>product, </a:t>
            </a:r>
            <a:r>
              <a:rPr lang="en-US" dirty="0">
                <a:latin typeface="Times New Roman" panose="02020603050405020304" pitchFamily="18" charset="0"/>
                <a:cs typeface="Times New Roman" panose="02020603050405020304" pitchFamily="18" charset="0"/>
              </a:rPr>
              <a:t>where homogeneity is essential for the administration of the correct and uniform dose. </a:t>
            </a:r>
          </a:p>
        </p:txBody>
      </p:sp>
    </p:spTree>
    <p:extLst>
      <p:ext uri="{BB962C8B-B14F-4D97-AF65-F5344CB8AC3E}">
        <p14:creationId xmlns:p14="http://schemas.microsoft.com/office/powerpoint/2010/main" val="107257430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fontScale="92500"/>
          </a:bodyPr>
          <a:lstStyle/>
          <a:p>
            <a:pPr marL="0" indent="0" algn="just">
              <a:buNone/>
            </a:pPr>
            <a:r>
              <a:rPr lang="en-US" dirty="0">
                <a:latin typeface="Times New Roman" panose="02020603050405020304" pitchFamily="18" charset="0"/>
                <a:cs typeface="Times New Roman" panose="02020603050405020304" pitchFamily="18" charset="0"/>
              </a:rPr>
              <a:t>Furthermore, creaming, or sedimentation, brings the particles closer together and may </a:t>
            </a:r>
            <a:r>
              <a:rPr lang="en-US" b="1" dirty="0">
                <a:latin typeface="Times New Roman" panose="02020603050405020304" pitchFamily="18" charset="0"/>
                <a:cs typeface="Times New Roman" panose="02020603050405020304" pitchFamily="18" charset="0"/>
              </a:rPr>
              <a:t>facilitate the more serious problem of coalescence. </a:t>
            </a:r>
            <a:endParaRPr lang="en-US" b="1" dirty="0" smtClean="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The rate at which a spherical droplet or particle sediments in a liquid is governed by Stokes’ </a:t>
            </a:r>
            <a:r>
              <a:rPr lang="en-US" dirty="0" smtClean="0">
                <a:latin typeface="Times New Roman" panose="02020603050405020304" pitchFamily="18" charset="0"/>
                <a:cs typeface="Times New Roman" panose="02020603050405020304" pitchFamily="18" charset="0"/>
              </a:rPr>
              <a:t>law.</a:t>
            </a:r>
          </a:p>
          <a:p>
            <a:pPr marL="0" indent="0" algn="just">
              <a:buNone/>
            </a:pPr>
            <a:r>
              <a:rPr lang="en-US" dirty="0">
                <a:latin typeface="Times New Roman" panose="02020603050405020304" pitchFamily="18" charset="0"/>
                <a:cs typeface="Times New Roman" panose="02020603050405020304" pitchFamily="18" charset="0"/>
              </a:rPr>
              <a:t>υ </a:t>
            </a:r>
            <a:r>
              <a:rPr lang="en-US" i="1" dirty="0" smtClean="0">
                <a:latin typeface="Times New Roman" panose="02020603050405020304" pitchFamily="18" charset="0"/>
                <a:cs typeface="Times New Roman" panose="02020603050405020304" pitchFamily="18" charset="0"/>
              </a:rPr>
              <a:t>=2</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r</a:t>
            </a:r>
            <a:r>
              <a:rPr lang="en-US" baseline="30000" dirty="0">
                <a:latin typeface="Times New Roman" panose="02020603050405020304" pitchFamily="18" charset="0"/>
                <a:cs typeface="Times New Roman" panose="02020603050405020304" pitchFamily="18" charset="0"/>
              </a:rPr>
              <a:t>2</a:t>
            </a:r>
            <a:r>
              <a:rPr lang="en-US" dirty="0">
                <a:latin typeface="Times New Roman" panose="02020603050405020304" pitchFamily="18" charset="0"/>
                <a:cs typeface="Times New Roman" panose="02020603050405020304" pitchFamily="18" charset="0"/>
              </a:rPr>
              <a:t> </a:t>
            </a:r>
            <a:r>
              <a:rPr lang="en-US" dirty="0" smtClean="0">
                <a:latin typeface="Times New Roman" panose="02020603050405020304" pitchFamily="18" charset="0"/>
                <a:cs typeface="Times New Roman" panose="02020603050405020304" pitchFamily="18" charset="0"/>
              </a:rPr>
              <a:t>(</a:t>
            </a:r>
            <a:r>
              <a:rPr lang="en-US" dirty="0">
                <a:latin typeface="Times New Roman" panose="02020603050405020304" pitchFamily="18" charset="0"/>
                <a:cs typeface="Times New Roman" panose="02020603050405020304" pitchFamily="18" charset="0"/>
              </a:rPr>
              <a:t>ρ </a:t>
            </a:r>
            <a:r>
              <a:rPr lang="en-US" dirty="0" smtClean="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ρ</a:t>
            </a:r>
            <a:r>
              <a:rPr lang="en-US" baseline="-25000" dirty="0">
                <a:latin typeface="Times New Roman" panose="02020603050405020304" pitchFamily="18" charset="0"/>
                <a:cs typeface="Times New Roman" panose="02020603050405020304" pitchFamily="18" charset="0"/>
              </a:rPr>
              <a:t>o</a:t>
            </a:r>
            <a:r>
              <a:rPr lang="en-US" dirty="0" smtClean="0">
                <a:latin typeface="Times New Roman" panose="02020603050405020304" pitchFamily="18" charset="0"/>
                <a:cs typeface="Times New Roman" panose="02020603050405020304" pitchFamily="18" charset="0"/>
              </a:rPr>
              <a:t>)g /9</a:t>
            </a:r>
            <a:r>
              <a:rPr lang="en-US" dirty="0">
                <a:latin typeface="Times New Roman" panose="02020603050405020304" pitchFamily="18" charset="0"/>
                <a:cs typeface="Times New Roman" panose="02020603050405020304" pitchFamily="18" charset="0"/>
              </a:rPr>
              <a:t> η</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a:latin typeface="Times New Roman" panose="02020603050405020304" pitchFamily="18" charset="0"/>
                <a:cs typeface="Times New Roman" panose="02020603050405020304" pitchFamily="18" charset="0"/>
              </a:rPr>
              <a:t>where, υ is the creaming (settling) rate, r is the droplet radius, ρ is the density of the droplet, ρ</a:t>
            </a:r>
            <a:r>
              <a:rPr lang="en-US" baseline="-25000" dirty="0">
                <a:latin typeface="Times New Roman" panose="02020603050405020304" pitchFamily="18" charset="0"/>
                <a:cs typeface="Times New Roman" panose="02020603050405020304" pitchFamily="18" charset="0"/>
              </a:rPr>
              <a:t>o</a:t>
            </a:r>
            <a:r>
              <a:rPr lang="en-US" dirty="0">
                <a:latin typeface="Times New Roman" panose="02020603050405020304" pitchFamily="18" charset="0"/>
                <a:cs typeface="Times New Roman" panose="02020603050405020304" pitchFamily="18" charset="0"/>
              </a:rPr>
              <a:t> is the density of the dispersion medium, η is the viscosity of the dispersion medium (continuous phase) and g is the local acceleration due to gravity.</a:t>
            </a:r>
          </a:p>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85095860"/>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According to the Stokes </a:t>
            </a:r>
            <a:r>
              <a:rPr lang="en-US" dirty="0" smtClean="0">
                <a:latin typeface="Times New Roman" panose="02020603050405020304" pitchFamily="18" charset="0"/>
                <a:cs typeface="Times New Roman" panose="02020603050405020304" pitchFamily="18" charset="0"/>
              </a:rPr>
              <a:t>equation, </a:t>
            </a:r>
            <a:r>
              <a:rPr lang="en-US" dirty="0">
                <a:latin typeface="Times New Roman" panose="02020603050405020304" pitchFamily="18" charset="0"/>
                <a:cs typeface="Times New Roman" panose="02020603050405020304" pitchFamily="18" charset="0"/>
              </a:rPr>
              <a:t>the rate of separation of the dispersed phase of an emulsion may be related to such factors as the </a:t>
            </a:r>
            <a:r>
              <a:rPr lang="en-US" b="1" dirty="0">
                <a:latin typeface="Times New Roman" panose="02020603050405020304" pitchFamily="18" charset="0"/>
                <a:cs typeface="Times New Roman" panose="02020603050405020304" pitchFamily="18" charset="0"/>
              </a:rPr>
              <a:t>particle size of the dispersed phase, the difference in density between the phases, and the viscosity of the external phase.</a:t>
            </a:r>
            <a:r>
              <a:rPr lang="en-US" dirty="0">
                <a:latin typeface="Times New Roman" panose="02020603050405020304" pitchFamily="18" charset="0"/>
                <a:cs typeface="Times New Roman" panose="02020603050405020304" pitchFamily="18" charset="0"/>
              </a:rPr>
              <a:t> It is important to recall that the rate of separation is increased </a:t>
            </a:r>
            <a:r>
              <a:rPr lang="en-US" i="1" dirty="0">
                <a:latin typeface="Times New Roman" panose="02020603050405020304" pitchFamily="18" charset="0"/>
                <a:cs typeface="Times New Roman" panose="02020603050405020304" pitchFamily="18" charset="0"/>
              </a:rPr>
              <a:t>by increased particle size of the internal phase, larger density difference between the two phases, and decreased viscosity of the external </a:t>
            </a:r>
            <a:r>
              <a:rPr lang="en-US" i="1" dirty="0" smtClean="0">
                <a:latin typeface="Times New Roman" panose="02020603050405020304" pitchFamily="18" charset="0"/>
                <a:cs typeface="Times New Roman" panose="02020603050405020304" pitchFamily="18" charset="0"/>
              </a:rPr>
              <a:t>phase.</a:t>
            </a:r>
            <a:endParaRPr lang="en-US"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0364630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 Therefore, to increase the stability of an emulsion, </a:t>
            </a:r>
            <a:r>
              <a:rPr lang="en-US" b="1" dirty="0">
                <a:latin typeface="Times New Roman" panose="02020603050405020304" pitchFamily="18" charset="0"/>
                <a:cs typeface="Times New Roman" panose="02020603050405020304" pitchFamily="18" charset="0"/>
              </a:rPr>
              <a:t>the globule or particle size should be reduced </a:t>
            </a:r>
            <a:r>
              <a:rPr lang="en-US" dirty="0">
                <a:latin typeface="Times New Roman" panose="02020603050405020304" pitchFamily="18" charset="0"/>
                <a:cs typeface="Times New Roman" panose="02020603050405020304" pitchFamily="18" charset="0"/>
              </a:rPr>
              <a:t>as fine as is practically possible, </a:t>
            </a:r>
            <a:r>
              <a:rPr lang="en-US" b="1" dirty="0">
                <a:latin typeface="Times New Roman" panose="02020603050405020304" pitchFamily="18" charset="0"/>
                <a:cs typeface="Times New Roman" panose="02020603050405020304" pitchFamily="18" charset="0"/>
              </a:rPr>
              <a:t>the density difference between the internal and external phases should be minimal</a:t>
            </a:r>
            <a:r>
              <a:rPr lang="en-US" dirty="0">
                <a:latin typeface="Times New Roman" panose="02020603050405020304" pitchFamily="18" charset="0"/>
                <a:cs typeface="Times New Roman" panose="02020603050405020304" pitchFamily="18" charset="0"/>
              </a:rPr>
              <a:t>, and the </a:t>
            </a:r>
            <a:r>
              <a:rPr lang="en-US" b="1" dirty="0">
                <a:latin typeface="Times New Roman" panose="02020603050405020304" pitchFamily="18" charset="0"/>
                <a:cs typeface="Times New Roman" panose="02020603050405020304" pitchFamily="18" charset="0"/>
              </a:rPr>
              <a:t>viscosity of the external phase should be reasonably high</a:t>
            </a:r>
            <a:r>
              <a:rPr lang="en-US" dirty="0">
                <a:latin typeface="Times New Roman" panose="02020603050405020304" pitchFamily="18" charset="0"/>
                <a:cs typeface="Times New Roman" panose="02020603050405020304" pitchFamily="18" charset="0"/>
              </a:rPr>
              <a:t>. Thickeners such as tragacanth and microcrystalline cellulose are frequently added to emulsions to increase the viscosity of the external </a:t>
            </a:r>
            <a:r>
              <a:rPr lang="en-US" dirty="0" smtClean="0">
                <a:latin typeface="Times New Roman" panose="02020603050405020304" pitchFamily="18" charset="0"/>
                <a:cs typeface="Times New Roman" panose="02020603050405020304" pitchFamily="18" charset="0"/>
              </a:rPr>
              <a:t>phase.</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0455118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smtClean="0">
                <a:latin typeface="Times New Roman" panose="02020603050405020304" pitchFamily="18" charset="0"/>
                <a:cs typeface="Times New Roman" panose="02020603050405020304" pitchFamily="18" charset="0"/>
              </a:rPr>
              <a:t>Upward </a:t>
            </a:r>
            <a:r>
              <a:rPr lang="en-US" dirty="0">
                <a:latin typeface="Times New Roman" panose="02020603050405020304" pitchFamily="18" charset="0"/>
                <a:cs typeface="Times New Roman" panose="02020603050405020304" pitchFamily="18" charset="0"/>
              </a:rPr>
              <a:t>creaming takes place in unstable emulsions of the o/w or the w/o type in which the internal phase has a lesser density than the external phase. Downward creaming takes place in unstable emulsions in which the opposite is true. </a:t>
            </a:r>
          </a:p>
        </p:txBody>
      </p:sp>
    </p:spTree>
    <p:extLst>
      <p:ext uri="{BB962C8B-B14F-4D97-AF65-F5344CB8AC3E}">
        <p14:creationId xmlns:p14="http://schemas.microsoft.com/office/powerpoint/2010/main" val="189698590"/>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b="1" dirty="0" smtClean="0">
                <a:latin typeface="Times New Roman" panose="02020603050405020304" pitchFamily="18" charset="0"/>
                <a:cs typeface="Times New Roman" panose="02020603050405020304" pitchFamily="18" charset="0"/>
              </a:rPr>
              <a:t>Aggregation and coalescence </a:t>
            </a:r>
          </a:p>
          <a:p>
            <a:pPr marL="0" indent="0" algn="just">
              <a:buNone/>
            </a:pPr>
            <a:r>
              <a:rPr lang="en-US" dirty="0" smtClean="0">
                <a:latin typeface="Times New Roman" panose="02020603050405020304" pitchFamily="18" charset="0"/>
                <a:cs typeface="Times New Roman" panose="02020603050405020304" pitchFamily="18" charset="0"/>
              </a:rPr>
              <a:t>Even </a:t>
            </a:r>
            <a:r>
              <a:rPr lang="en-US" dirty="0">
                <a:latin typeface="Times New Roman" panose="02020603050405020304" pitchFamily="18" charset="0"/>
                <a:cs typeface="Times New Roman" panose="02020603050405020304" pitchFamily="18" charset="0"/>
              </a:rPr>
              <a:t>though creaming and sedimentation are undesirable, they </a:t>
            </a:r>
            <a:r>
              <a:rPr lang="en-US" b="1" dirty="0">
                <a:latin typeface="Times New Roman" panose="02020603050405020304" pitchFamily="18" charset="0"/>
                <a:cs typeface="Times New Roman" panose="02020603050405020304" pitchFamily="18" charset="0"/>
              </a:rPr>
              <a:t>do not necessarily result in the breakdown of the emulsion</a:t>
            </a:r>
            <a:r>
              <a:rPr lang="en-US" dirty="0">
                <a:latin typeface="Times New Roman" panose="02020603050405020304" pitchFamily="18" charset="0"/>
                <a:cs typeface="Times New Roman" panose="02020603050405020304" pitchFamily="18" charset="0"/>
              </a:rPr>
              <a:t>, as the dispersed droplets retain their individuality. Furthermore, the </a:t>
            </a:r>
            <a:r>
              <a:rPr lang="en-US" b="1" dirty="0">
                <a:latin typeface="Times New Roman" panose="02020603050405020304" pitchFamily="18" charset="0"/>
                <a:cs typeface="Times New Roman" panose="02020603050405020304" pitchFamily="18" charset="0"/>
              </a:rPr>
              <a:t>droplets can be redispersed </a:t>
            </a:r>
            <a:r>
              <a:rPr lang="en-US" dirty="0">
                <a:latin typeface="Times New Roman" panose="02020603050405020304" pitchFamily="18" charset="0"/>
                <a:cs typeface="Times New Roman" panose="02020603050405020304" pitchFamily="18" charset="0"/>
              </a:rPr>
              <a:t>with mild agitation. More serious to the stability of an emulsion are the processes of aggregation and coalescence. </a:t>
            </a:r>
          </a:p>
        </p:txBody>
      </p:sp>
    </p:spTree>
    <p:extLst>
      <p:ext uri="{BB962C8B-B14F-4D97-AF65-F5344CB8AC3E}">
        <p14:creationId xmlns:p14="http://schemas.microsoft.com/office/powerpoint/2010/main" val="285625259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b="1" dirty="0">
                <a:latin typeface="Times New Roman" panose="02020603050405020304" pitchFamily="18" charset="0"/>
                <a:cs typeface="Times New Roman" panose="02020603050405020304" pitchFamily="18" charset="0"/>
              </a:rPr>
              <a:t>In aggregation </a:t>
            </a:r>
            <a:r>
              <a:rPr lang="en-US" dirty="0">
                <a:latin typeface="Times New Roman" panose="02020603050405020304" pitchFamily="18" charset="0"/>
                <a:cs typeface="Times New Roman" panose="02020603050405020304" pitchFamily="18" charset="0"/>
              </a:rPr>
              <a:t>(flocculation) the dispersed droplets come together </a:t>
            </a:r>
            <a:r>
              <a:rPr lang="en-US" b="1" dirty="0">
                <a:latin typeface="Times New Roman" panose="02020603050405020304" pitchFamily="18" charset="0"/>
                <a:cs typeface="Times New Roman" panose="02020603050405020304" pitchFamily="18" charset="0"/>
              </a:rPr>
              <a:t>but do not fuse. </a:t>
            </a:r>
            <a:endParaRPr lang="en-US" b="1" dirty="0" smtClean="0">
              <a:latin typeface="Times New Roman" panose="02020603050405020304" pitchFamily="18" charset="0"/>
              <a:cs typeface="Times New Roman" panose="02020603050405020304" pitchFamily="18" charset="0"/>
            </a:endParaRPr>
          </a:p>
          <a:p>
            <a:pPr marL="0" indent="0" algn="just">
              <a:buNone/>
            </a:pPr>
            <a:r>
              <a:rPr lang="en-US" b="1" dirty="0" smtClean="0">
                <a:latin typeface="Times New Roman" panose="02020603050405020304" pitchFamily="18" charset="0"/>
                <a:cs typeface="Times New Roman" panose="02020603050405020304" pitchFamily="18" charset="0"/>
              </a:rPr>
              <a:t>Coalescence</a:t>
            </a:r>
            <a:r>
              <a:rPr lang="en-US" b="1" dirty="0">
                <a:latin typeface="Times New Roman" panose="02020603050405020304" pitchFamily="18" charset="0"/>
                <a:cs typeface="Times New Roman" panose="02020603050405020304" pitchFamily="18" charset="0"/>
              </a:rPr>
              <a:t>, the complete fusion of droplets</a:t>
            </a:r>
            <a:r>
              <a:rPr lang="en-US" dirty="0">
                <a:latin typeface="Times New Roman" panose="02020603050405020304" pitchFamily="18" charset="0"/>
                <a:cs typeface="Times New Roman" panose="02020603050405020304" pitchFamily="18" charset="0"/>
              </a:rPr>
              <a:t>, leads to a decrease in the number of droplets and the </a:t>
            </a:r>
            <a:r>
              <a:rPr lang="en-US" b="1" dirty="0">
                <a:latin typeface="Times New Roman" panose="02020603050405020304" pitchFamily="18" charset="0"/>
                <a:cs typeface="Times New Roman" panose="02020603050405020304" pitchFamily="18" charset="0"/>
              </a:rPr>
              <a:t>ultimate separation </a:t>
            </a:r>
            <a:r>
              <a:rPr lang="en-US" dirty="0">
                <a:latin typeface="Times New Roman" panose="02020603050405020304" pitchFamily="18" charset="0"/>
                <a:cs typeface="Times New Roman" panose="02020603050405020304" pitchFamily="18" charset="0"/>
              </a:rPr>
              <a:t>of the two immiscible phases</a:t>
            </a:r>
            <a:r>
              <a:rPr lang="en-US" dirty="0" smtClean="0">
                <a:latin typeface="Times New Roman" panose="02020603050405020304" pitchFamily="18" charset="0"/>
                <a:cs typeface="Times New Roman" panose="02020603050405020304" pitchFamily="18" charset="0"/>
              </a:rPr>
              <a:t>.</a:t>
            </a:r>
          </a:p>
          <a:p>
            <a:pPr marL="0" indent="0" algn="just">
              <a:buNone/>
            </a:pPr>
            <a:r>
              <a:rPr lang="en-US" dirty="0">
                <a:latin typeface="Times New Roman" panose="02020603050405020304" pitchFamily="18" charset="0"/>
                <a:cs typeface="Times New Roman" panose="02020603050405020304" pitchFamily="18" charset="0"/>
              </a:rPr>
              <a:t>Aggregation precedes coalescence in emulsions; however, coalescence does not necessarily follow from aggregation. </a:t>
            </a:r>
          </a:p>
        </p:txBody>
      </p:sp>
    </p:spTree>
    <p:extLst>
      <p:ext uri="{BB962C8B-B14F-4D97-AF65-F5344CB8AC3E}">
        <p14:creationId xmlns:p14="http://schemas.microsoft.com/office/powerpoint/2010/main" val="73047195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Aggregation is, to some extent, </a:t>
            </a:r>
            <a:r>
              <a:rPr lang="en-US" b="1" dirty="0">
                <a:latin typeface="Times New Roman" panose="02020603050405020304" pitchFamily="18" charset="0"/>
                <a:cs typeface="Times New Roman" panose="02020603050405020304" pitchFamily="18" charset="0"/>
              </a:rPr>
              <a:t>reversible</a:t>
            </a:r>
            <a:r>
              <a:rPr lang="en-US" dirty="0">
                <a:latin typeface="Times New Roman" panose="02020603050405020304" pitchFamily="18" charset="0"/>
                <a:cs typeface="Times New Roman" panose="02020603050405020304" pitchFamily="18" charset="0"/>
              </a:rPr>
              <a:t>. Although it is not as serious as coalescence, it will accelerate creaming or sedimentation, because the aggregate behaves as a single drop</a:t>
            </a:r>
          </a:p>
          <a:p>
            <a:pPr marL="0" indent="0">
              <a:buNone/>
            </a:pPr>
            <a:endParaRPr lang="en-US" dirty="0"/>
          </a:p>
        </p:txBody>
      </p:sp>
    </p:spTree>
    <p:extLst>
      <p:ext uri="{BB962C8B-B14F-4D97-AF65-F5344CB8AC3E}">
        <p14:creationId xmlns:p14="http://schemas.microsoft.com/office/powerpoint/2010/main" val="227435726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More destructive </a:t>
            </a:r>
            <a:r>
              <a:rPr lang="en-US" dirty="0" smtClean="0">
                <a:latin typeface="Times New Roman" panose="02020603050405020304" pitchFamily="18" charset="0"/>
                <a:cs typeface="Times New Roman" panose="02020603050405020304" pitchFamily="18" charset="0"/>
              </a:rPr>
              <a:t>phenomenon is </a:t>
            </a:r>
            <a:r>
              <a:rPr lang="en-US" dirty="0">
                <a:latin typeface="Times New Roman" panose="02020603050405020304" pitchFamily="18" charset="0"/>
                <a:cs typeface="Times New Roman" panose="02020603050405020304" pitchFamily="18" charset="0"/>
              </a:rPr>
              <a:t>coalescence of the globules of the internal phase and separation of that phase into a layer. </a:t>
            </a:r>
            <a:r>
              <a:rPr lang="en-US" b="1" dirty="0">
                <a:latin typeface="Times New Roman" panose="02020603050405020304" pitchFamily="18" charset="0"/>
                <a:cs typeface="Times New Roman" panose="02020603050405020304" pitchFamily="18" charset="0"/>
              </a:rPr>
              <a:t>Separation of the internal phase from the emulsion is called breaking, and the emulsion is described as being cracked or broken</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This is irreversible</a:t>
            </a:r>
            <a:r>
              <a:rPr lang="en-US" dirty="0">
                <a:latin typeface="Times New Roman" panose="02020603050405020304" pitchFamily="18" charset="0"/>
                <a:cs typeface="Times New Roman" panose="02020603050405020304" pitchFamily="18" charset="0"/>
              </a:rPr>
              <a:t>, because the protective sheath about the globules of the internal phase no longer </a:t>
            </a:r>
            <a:r>
              <a:rPr lang="en-US" dirty="0" smtClean="0">
                <a:latin typeface="Times New Roman" panose="02020603050405020304" pitchFamily="18" charset="0"/>
                <a:cs typeface="Times New Roman" panose="02020603050405020304" pitchFamily="18" charset="0"/>
              </a:rPr>
              <a:t>exists.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71319129"/>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smtClean="0">
                <a:latin typeface="Times New Roman" panose="02020603050405020304" pitchFamily="18" charset="0"/>
                <a:cs typeface="Times New Roman" panose="02020603050405020304" pitchFamily="18" charset="0"/>
              </a:rPr>
              <a:t>Attempts </a:t>
            </a:r>
            <a:r>
              <a:rPr lang="en-US" dirty="0">
                <a:latin typeface="Times New Roman" panose="02020603050405020304" pitchFamily="18" charset="0"/>
                <a:cs typeface="Times New Roman" panose="02020603050405020304" pitchFamily="18" charset="0"/>
              </a:rPr>
              <a:t>to reestablish the emulsion by agitation of the two separate layers are generally </a:t>
            </a:r>
            <a:r>
              <a:rPr lang="en-US" b="1" dirty="0">
                <a:latin typeface="Times New Roman" panose="02020603050405020304" pitchFamily="18" charset="0"/>
                <a:cs typeface="Times New Roman" panose="02020603050405020304" pitchFamily="18" charset="0"/>
              </a:rPr>
              <a:t>unsuccessful</a:t>
            </a:r>
            <a:r>
              <a:rPr lang="en-US" dirty="0">
                <a:latin typeface="Times New Roman" panose="02020603050405020304" pitchFamily="18" charset="0"/>
                <a:cs typeface="Times New Roman" panose="02020603050405020304" pitchFamily="18" charset="0"/>
              </a:rPr>
              <a:t>.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Additional </a:t>
            </a:r>
            <a:r>
              <a:rPr lang="en-US" dirty="0">
                <a:latin typeface="Times New Roman" panose="02020603050405020304" pitchFamily="18" charset="0"/>
                <a:cs typeface="Times New Roman" panose="02020603050405020304" pitchFamily="18" charset="0"/>
              </a:rPr>
              <a:t>emulsifying agent and reprocessing through appropriate machinery are usually necessary to reproduce an emulsion. </a:t>
            </a:r>
          </a:p>
        </p:txBody>
      </p:sp>
    </p:spTree>
    <p:extLst>
      <p:ext uri="{BB962C8B-B14F-4D97-AF65-F5344CB8AC3E}">
        <p14:creationId xmlns:p14="http://schemas.microsoft.com/office/powerpoint/2010/main" val="814604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lnSpcReduction="10000"/>
          </a:bodyPr>
          <a:lstStyle/>
          <a:p>
            <a:pPr algn="just">
              <a:buNone/>
            </a:pPr>
            <a:r>
              <a:rPr lang="en-US" dirty="0" smtClean="0">
                <a:latin typeface="Times New Roman" pitchFamily="18" charset="0"/>
                <a:cs typeface="Times New Roman" pitchFamily="18" charset="0"/>
              </a:rPr>
              <a:t>	For example small water droplets can be enclosed within larger oil droplets, which are themselves then dispersed in water. This gives a water-in-oil-in-water (w/o/w) emulsion. The alternative o/w/o emulsion is also possible.</a:t>
            </a:r>
          </a:p>
          <a:p>
            <a:pPr algn="just">
              <a:buNone/>
            </a:pPr>
            <a:r>
              <a:rPr lang="en-US" dirty="0" smtClean="0">
                <a:latin typeface="Times New Roman" pitchFamily="18" charset="0"/>
                <a:cs typeface="Times New Roman" pitchFamily="18" charset="0"/>
              </a:rPr>
              <a:t>	Their pharmaceutical applications include </a:t>
            </a:r>
            <a:r>
              <a:rPr lang="en-US" b="1" dirty="0" smtClean="0">
                <a:latin typeface="Times New Roman" pitchFamily="18" charset="0"/>
                <a:cs typeface="Times New Roman" pitchFamily="18" charset="0"/>
              </a:rPr>
              <a:t>taste masking. </a:t>
            </a:r>
          </a:p>
          <a:p>
            <a:pPr algn="just">
              <a:buNone/>
            </a:pPr>
            <a:r>
              <a:rPr lang="en-US" dirty="0">
                <a:latin typeface="Times New Roman" pitchFamily="18" charset="0"/>
                <a:cs typeface="Times New Roman" pitchFamily="18" charset="0"/>
              </a:rPr>
              <a:t>	</a:t>
            </a:r>
            <a:r>
              <a:rPr lang="en-US" dirty="0" smtClean="0">
                <a:latin typeface="Times New Roman" pitchFamily="18" charset="0"/>
                <a:cs typeface="Times New Roman" pitchFamily="18" charset="0"/>
              </a:rPr>
              <a:t>Multiple emulsions have been formulated as cosmetics, such as skin moisturizer. </a:t>
            </a:r>
            <a:r>
              <a:rPr lang="en-US" b="1" dirty="0" smtClean="0">
                <a:latin typeface="Times New Roman" pitchFamily="18" charset="0"/>
                <a:cs typeface="Times New Roman" pitchFamily="18" charset="0"/>
              </a:rPr>
              <a:t>Prolonged release </a:t>
            </a:r>
            <a:r>
              <a:rPr lang="en-US" dirty="0" smtClean="0">
                <a:latin typeface="Times New Roman" pitchFamily="18" charset="0"/>
                <a:cs typeface="Times New Roman" pitchFamily="18" charset="0"/>
              </a:rPr>
              <a:t>can also be obtained by means of multiple emulsions.</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Generally, care must be taken to protect emulsions against </a:t>
            </a:r>
            <a:r>
              <a:rPr lang="en-US" b="1" dirty="0">
                <a:latin typeface="Times New Roman" panose="02020603050405020304" pitchFamily="18" charset="0"/>
                <a:cs typeface="Times New Roman" panose="02020603050405020304" pitchFamily="18" charset="0"/>
              </a:rPr>
              <a:t>extremes of cold and heat</a:t>
            </a:r>
            <a:r>
              <a:rPr lang="en-US" dirty="0">
                <a:latin typeface="Times New Roman" panose="02020603050405020304" pitchFamily="18" charset="0"/>
                <a:cs typeface="Times New Roman" panose="02020603050405020304" pitchFamily="18" charset="0"/>
              </a:rPr>
              <a:t>. Freezing and thawing coarsen an emulsion and sometimes break it. Excessive heat has the same effect. Because emulsion products may be transported to and used in locations with climates of extremely high or low temperature, manufacturers must know their emulsions’ stability before they may be shipped. </a:t>
            </a:r>
          </a:p>
        </p:txBody>
      </p:sp>
    </p:spTree>
    <p:extLst>
      <p:ext uri="{BB962C8B-B14F-4D97-AF65-F5344CB8AC3E}">
        <p14:creationId xmlns:p14="http://schemas.microsoft.com/office/powerpoint/2010/main" val="161775473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For most emulsions, the industry performs tests at 5°C, 40°C, and 50°C (41°F, 104°F, and 122°F) to determine the product’s stability. Stability at both 5°C and 40°C for 3  months is considered minimal. Shorter exposure periods at 50°C may be used as an alternative test. </a:t>
            </a:r>
          </a:p>
        </p:txBody>
      </p:sp>
    </p:spTree>
    <p:extLst>
      <p:ext uri="{BB962C8B-B14F-4D97-AF65-F5344CB8AC3E}">
        <p14:creationId xmlns:p14="http://schemas.microsoft.com/office/powerpoint/2010/main" val="332515661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Because other environmental conditions, such as the </a:t>
            </a:r>
            <a:r>
              <a:rPr lang="en-US" b="1" dirty="0">
                <a:latin typeface="Times New Roman" panose="02020603050405020304" pitchFamily="18" charset="0"/>
                <a:cs typeface="Times New Roman" panose="02020603050405020304" pitchFamily="18" charset="0"/>
              </a:rPr>
              <a:t>presence of light, air, and contaminating microorganisms</a:t>
            </a:r>
            <a:r>
              <a:rPr lang="en-US" dirty="0">
                <a:latin typeface="Times New Roman" panose="02020603050405020304" pitchFamily="18" charset="0"/>
                <a:cs typeface="Times New Roman" panose="02020603050405020304" pitchFamily="18" charset="0"/>
              </a:rPr>
              <a:t>, can adversely affect the stability of an emulsion, appropriate formulative and packaging steps are usually taken to minimize such hazards to stability. For light-sensitive emulsions, </a:t>
            </a:r>
            <a:r>
              <a:rPr lang="en-US" dirty="0" smtClean="0">
                <a:latin typeface="Times New Roman" panose="02020603050405020304" pitchFamily="18" charset="0"/>
                <a:cs typeface="Times New Roman" panose="02020603050405020304" pitchFamily="18" charset="0"/>
              </a:rPr>
              <a:t>light resistant </a:t>
            </a:r>
            <a:r>
              <a:rPr lang="en-US" dirty="0">
                <a:latin typeface="Times New Roman" panose="02020603050405020304" pitchFamily="18" charset="0"/>
                <a:cs typeface="Times New Roman" panose="02020603050405020304" pitchFamily="18" charset="0"/>
              </a:rPr>
              <a:t>containers are used. </a:t>
            </a:r>
          </a:p>
        </p:txBody>
      </p:sp>
    </p:spTree>
    <p:extLst>
      <p:ext uri="{BB962C8B-B14F-4D97-AF65-F5344CB8AC3E}">
        <p14:creationId xmlns:p14="http://schemas.microsoft.com/office/powerpoint/2010/main" val="3117639914"/>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For emulsions susceptible to </a:t>
            </a:r>
            <a:r>
              <a:rPr lang="en-US" b="1" dirty="0">
                <a:latin typeface="Times New Roman" panose="02020603050405020304" pitchFamily="18" charset="0"/>
                <a:cs typeface="Times New Roman" panose="02020603050405020304" pitchFamily="18" charset="0"/>
              </a:rPr>
              <a:t>oxidative decomposition</a:t>
            </a:r>
            <a:r>
              <a:rPr lang="en-US" dirty="0">
                <a:latin typeface="Times New Roman" panose="02020603050405020304" pitchFamily="18" charset="0"/>
                <a:cs typeface="Times New Roman" panose="02020603050405020304" pitchFamily="18" charset="0"/>
              </a:rPr>
              <a:t>, antioxidants may be included in the formulation and adequate label warning provided to ensure that the container is tightly closed to air after each use. </a:t>
            </a:r>
            <a:r>
              <a:rPr lang="en-US" b="1" dirty="0">
                <a:latin typeface="Times New Roman" panose="02020603050405020304" pitchFamily="18" charset="0"/>
                <a:cs typeface="Times New Roman" panose="02020603050405020304" pitchFamily="18" charset="0"/>
              </a:rPr>
              <a:t>Many molds, yeasts, and bacteria</a:t>
            </a:r>
            <a:r>
              <a:rPr lang="en-US" dirty="0">
                <a:latin typeface="Times New Roman" panose="02020603050405020304" pitchFamily="18" charset="0"/>
                <a:cs typeface="Times New Roman" panose="02020603050405020304" pitchFamily="18" charset="0"/>
              </a:rPr>
              <a:t> can decompose the emulsifying agent, disrupting the </a:t>
            </a:r>
            <a:r>
              <a:rPr lang="en-US" dirty="0" smtClean="0">
                <a:latin typeface="Times New Roman" panose="02020603050405020304" pitchFamily="18" charset="0"/>
                <a:cs typeface="Times New Roman" panose="02020603050405020304" pitchFamily="18" charset="0"/>
              </a:rPr>
              <a:t>system.</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6832183"/>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smtClean="0">
                <a:latin typeface="Times New Roman" panose="02020603050405020304" pitchFamily="18" charset="0"/>
                <a:cs typeface="Times New Roman" panose="02020603050405020304" pitchFamily="18" charset="0"/>
              </a:rPr>
              <a:t>Because </a:t>
            </a:r>
            <a:r>
              <a:rPr lang="en-US" dirty="0">
                <a:latin typeface="Times New Roman" panose="02020603050405020304" pitchFamily="18" charset="0"/>
                <a:cs typeface="Times New Roman" panose="02020603050405020304" pitchFamily="18" charset="0"/>
              </a:rPr>
              <a:t>fungi (molds and yeasts) are more likely to contaminate emulsions than are bacteria, </a:t>
            </a:r>
            <a:r>
              <a:rPr lang="en-US" b="1" dirty="0">
                <a:latin typeface="Times New Roman" panose="02020603050405020304" pitchFamily="18" charset="0"/>
                <a:cs typeface="Times New Roman" panose="02020603050405020304" pitchFamily="18" charset="0"/>
              </a:rPr>
              <a:t>fungistatic preservatives</a:t>
            </a:r>
            <a:r>
              <a:rPr lang="en-US" dirty="0">
                <a:latin typeface="Times New Roman" panose="02020603050405020304" pitchFamily="18" charset="0"/>
                <a:cs typeface="Times New Roman" panose="02020603050405020304" pitchFamily="18" charset="0"/>
              </a:rPr>
              <a:t>, commonly combinations of </a:t>
            </a:r>
            <a:r>
              <a:rPr lang="en-US" b="1" dirty="0">
                <a:latin typeface="Times New Roman" panose="02020603050405020304" pitchFamily="18" charset="0"/>
                <a:cs typeface="Times New Roman" panose="02020603050405020304" pitchFamily="18" charset="0"/>
              </a:rPr>
              <a:t>methylparaben and propylparaben</a:t>
            </a:r>
            <a:r>
              <a:rPr lang="en-US" dirty="0">
                <a:latin typeface="Times New Roman" panose="02020603050405020304" pitchFamily="18" charset="0"/>
                <a:cs typeface="Times New Roman" panose="02020603050405020304" pitchFamily="18" charset="0"/>
              </a:rPr>
              <a:t>, are generally included in the aqueous phase of an o/w emulsion. </a:t>
            </a:r>
            <a:endParaRPr lang="en-US" dirty="0" smtClean="0">
              <a:latin typeface="Times New Roman" panose="02020603050405020304" pitchFamily="18" charset="0"/>
              <a:cs typeface="Times New Roman" panose="02020603050405020304" pitchFamily="18" charset="0"/>
            </a:endParaRPr>
          </a:p>
          <a:p>
            <a:pPr marL="0" indent="0" algn="just">
              <a:buNone/>
            </a:pPr>
            <a:r>
              <a:rPr lang="en-US" dirty="0" smtClean="0">
                <a:latin typeface="Times New Roman" panose="02020603050405020304" pitchFamily="18" charset="0"/>
                <a:cs typeface="Times New Roman" panose="02020603050405020304" pitchFamily="18" charset="0"/>
              </a:rPr>
              <a:t>Alcohol </a:t>
            </a:r>
            <a:r>
              <a:rPr lang="en-US" dirty="0">
                <a:latin typeface="Times New Roman" panose="02020603050405020304" pitchFamily="18" charset="0"/>
                <a:cs typeface="Times New Roman" panose="02020603050405020304" pitchFamily="18" charset="0"/>
              </a:rPr>
              <a:t>in the amount of </a:t>
            </a:r>
            <a:r>
              <a:rPr lang="en-US" b="1" dirty="0">
                <a:latin typeface="Times New Roman" panose="02020603050405020304" pitchFamily="18" charset="0"/>
                <a:cs typeface="Times New Roman" panose="02020603050405020304" pitchFamily="18" charset="0"/>
              </a:rPr>
              <a:t>12% to 15% </a:t>
            </a:r>
            <a:r>
              <a:rPr lang="en-US" dirty="0">
                <a:latin typeface="Times New Roman" panose="02020603050405020304" pitchFamily="18" charset="0"/>
                <a:cs typeface="Times New Roman" panose="02020603050405020304" pitchFamily="18" charset="0"/>
              </a:rPr>
              <a:t>based on the external phase volume is frequently added to oral o/w emulsions for preservation.</a:t>
            </a:r>
          </a:p>
        </p:txBody>
      </p:sp>
    </p:spTree>
    <p:extLst>
      <p:ext uri="{BB962C8B-B14F-4D97-AF65-F5344CB8AC3E}">
        <p14:creationId xmlns:p14="http://schemas.microsoft.com/office/powerpoint/2010/main" val="355081086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normAutofit lnSpcReduction="10000"/>
          </a:bodyPr>
          <a:lstStyle/>
          <a:p>
            <a:pPr marL="0" indent="0" algn="just">
              <a:buNone/>
            </a:pPr>
            <a:r>
              <a:rPr lang="en-US" b="1" dirty="0" smtClean="0">
                <a:latin typeface="Times New Roman" panose="02020603050405020304" pitchFamily="18" charset="0"/>
                <a:cs typeface="Times New Roman" panose="02020603050405020304" pitchFamily="18" charset="0"/>
              </a:rPr>
              <a:t>Inversion </a:t>
            </a:r>
          </a:p>
          <a:p>
            <a:pPr marL="0" indent="0" algn="just">
              <a:buNone/>
            </a:pPr>
            <a:r>
              <a:rPr lang="en-US" dirty="0" smtClean="0">
                <a:latin typeface="Times New Roman" panose="02020603050405020304" pitchFamily="18" charset="0"/>
                <a:cs typeface="Times New Roman" panose="02020603050405020304" pitchFamily="18" charset="0"/>
              </a:rPr>
              <a:t>An </a:t>
            </a:r>
            <a:r>
              <a:rPr lang="en-US" dirty="0">
                <a:latin typeface="Times New Roman" panose="02020603050405020304" pitchFamily="18" charset="0"/>
                <a:cs typeface="Times New Roman" panose="02020603050405020304" pitchFamily="18" charset="0"/>
              </a:rPr>
              <a:t>emulsion is said to invert when it changes from an O/W to a W/O emulsion, or vice versa. Inversion sometimes can be brought about by the addition of an electrolyte or by changing the phase-volume ratio. For example, an O/W emulsion having </a:t>
            </a:r>
            <a:r>
              <a:rPr lang="en-US" b="1" dirty="0">
                <a:latin typeface="Times New Roman" panose="02020603050405020304" pitchFamily="18" charset="0"/>
                <a:cs typeface="Times New Roman" panose="02020603050405020304" pitchFamily="18" charset="0"/>
              </a:rPr>
              <a:t>sodium stearate </a:t>
            </a:r>
            <a:r>
              <a:rPr lang="en-US" dirty="0">
                <a:latin typeface="Times New Roman" panose="02020603050405020304" pitchFamily="18" charset="0"/>
                <a:cs typeface="Times New Roman" panose="02020603050405020304" pitchFamily="18" charset="0"/>
              </a:rPr>
              <a:t>as the emulsifier can be inverted by the addition of </a:t>
            </a:r>
            <a:r>
              <a:rPr lang="en-US" b="1" dirty="0">
                <a:latin typeface="Times New Roman" panose="02020603050405020304" pitchFamily="18" charset="0"/>
                <a:cs typeface="Times New Roman" panose="02020603050405020304" pitchFamily="18" charset="0"/>
              </a:rPr>
              <a:t>calcium chloride</a:t>
            </a:r>
            <a:r>
              <a:rPr lang="en-US" dirty="0">
                <a:latin typeface="Times New Roman" panose="02020603050405020304" pitchFamily="18" charset="0"/>
                <a:cs typeface="Times New Roman" panose="02020603050405020304" pitchFamily="18" charset="0"/>
              </a:rPr>
              <a:t>, because the calcium stearate formed is a lipophilic emulsifier and favors the formation of a W/O product. </a:t>
            </a:r>
          </a:p>
        </p:txBody>
      </p:sp>
    </p:spTree>
    <p:extLst>
      <p:ext uri="{BB962C8B-B14F-4D97-AF65-F5344CB8AC3E}">
        <p14:creationId xmlns:p14="http://schemas.microsoft.com/office/powerpoint/2010/main" val="331784443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addition of an electrolyte to anionic and cationic surfactants </a:t>
            </a:r>
            <a:r>
              <a:rPr lang="en-US" dirty="0">
                <a:latin typeface="Times New Roman" panose="02020603050405020304" pitchFamily="18" charset="0"/>
                <a:cs typeface="Times New Roman" panose="02020603050405020304" pitchFamily="18" charset="0"/>
              </a:rPr>
              <a:t>may suppress their ionization owing to </a:t>
            </a:r>
            <a:r>
              <a:rPr lang="en-US" b="1" dirty="0">
                <a:latin typeface="Times New Roman" panose="02020603050405020304" pitchFamily="18" charset="0"/>
                <a:cs typeface="Times New Roman" panose="02020603050405020304" pitchFamily="18" charset="0"/>
              </a:rPr>
              <a:t>the common ion effect</a:t>
            </a:r>
            <a:r>
              <a:rPr lang="en-US" dirty="0">
                <a:latin typeface="Times New Roman" panose="02020603050405020304" pitchFamily="18" charset="0"/>
                <a:cs typeface="Times New Roman" panose="02020603050405020304" pitchFamily="18" charset="0"/>
              </a:rPr>
              <a:t>, and so a w/o emulsion may result even though normally an </a:t>
            </a:r>
            <a:r>
              <a:rPr lang="en-US" b="1" dirty="0">
                <a:latin typeface="Times New Roman" panose="02020603050405020304" pitchFamily="18" charset="0"/>
                <a:cs typeface="Times New Roman" panose="02020603050405020304" pitchFamily="18" charset="0"/>
              </a:rPr>
              <a:t>o/w </a:t>
            </a:r>
            <a:r>
              <a:rPr lang="en-US" dirty="0">
                <a:latin typeface="Times New Roman" panose="02020603050405020304" pitchFamily="18" charset="0"/>
                <a:cs typeface="Times New Roman" panose="02020603050405020304" pitchFamily="18" charset="0"/>
              </a:rPr>
              <a:t>emulsion would be produced. </a:t>
            </a:r>
            <a:endParaRPr lang="en-US"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0410645"/>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marL="0" indent="0" algn="just">
              <a:buNone/>
            </a:pPr>
            <a:r>
              <a:rPr lang="en-US" dirty="0">
                <a:latin typeface="Times New Roman" panose="02020603050405020304" pitchFamily="18" charset="0"/>
                <a:cs typeface="Times New Roman" panose="02020603050405020304" pitchFamily="18" charset="0"/>
              </a:rPr>
              <a:t>For example, White Liniment BP is formed from turpentine oil, ammonium oleate, ammonium chloride and water. With ammonium oleate as the emulsifying agent an o/w emulsion would be expected, but the suppression of ionization of the ammonium oleate by the ammonium chloride (the common ion effect) and a relatively large volume of turpentine oil produce a w/o emulsion.</a:t>
            </a:r>
          </a:p>
          <a:p>
            <a:pPr marL="0" indent="0" algn="just">
              <a:buNone/>
            </a:pPr>
            <a:endParaRPr lang="en-US" dirty="0"/>
          </a:p>
        </p:txBody>
      </p:sp>
    </p:spTree>
    <p:extLst>
      <p:ext uri="{BB962C8B-B14F-4D97-AF65-F5344CB8AC3E}">
        <p14:creationId xmlns:p14="http://schemas.microsoft.com/office/powerpoint/2010/main" val="891641451"/>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lstStyle/>
          <a:p>
            <a:pPr marL="0" indent="0" algn="just">
              <a:buNone/>
            </a:pPr>
            <a:r>
              <a:rPr lang="en-US" dirty="0">
                <a:latin typeface="Times New Roman" panose="02020603050405020304" pitchFamily="18" charset="0"/>
                <a:cs typeface="Times New Roman" panose="02020603050405020304" pitchFamily="18" charset="0"/>
              </a:rPr>
              <a:t>Emulsions stabilized with non-ionic emulsifying agents such as the polysorbates </a:t>
            </a:r>
            <a:r>
              <a:rPr lang="en-US" b="1" dirty="0">
                <a:latin typeface="Times New Roman" panose="02020603050405020304" pitchFamily="18" charset="0"/>
                <a:cs typeface="Times New Roman" panose="02020603050405020304" pitchFamily="18" charset="0"/>
              </a:rPr>
              <a:t>may invert on heating.</a:t>
            </a:r>
            <a:r>
              <a:rPr lang="en-US" dirty="0">
                <a:latin typeface="Times New Roman" panose="02020603050405020304" pitchFamily="18" charset="0"/>
                <a:cs typeface="Times New Roman" panose="02020603050405020304" pitchFamily="18" charset="0"/>
              </a:rPr>
              <a:t> This is caused by the breaking of the </a:t>
            </a:r>
            <a:r>
              <a:rPr lang="en-US" dirty="0" smtClean="0">
                <a:latin typeface="Times New Roman" panose="02020603050405020304" pitchFamily="18" charset="0"/>
                <a:cs typeface="Times New Roman" panose="02020603050405020304" pitchFamily="18" charset="0"/>
              </a:rPr>
              <a:t>Pi bonds </a:t>
            </a:r>
            <a:r>
              <a:rPr lang="en-US" dirty="0">
                <a:latin typeface="Times New Roman" panose="02020603050405020304" pitchFamily="18" charset="0"/>
                <a:cs typeface="Times New Roman" panose="02020603050405020304" pitchFamily="18" charset="0"/>
              </a:rPr>
              <a:t>responsible for the hydrophilic characteristics of the polysorbate; its HLB value is thus altered and the emulsion inverts. </a:t>
            </a:r>
          </a:p>
        </p:txBody>
      </p:sp>
    </p:spTree>
    <p:extLst>
      <p:ext uri="{BB962C8B-B14F-4D97-AF65-F5344CB8AC3E}">
        <p14:creationId xmlns:p14="http://schemas.microsoft.com/office/powerpoint/2010/main" val="190438084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r>
              <a:rPr lang="en-US" dirty="0">
                <a:latin typeface="Times New Roman" panose="02020603050405020304" pitchFamily="18" charset="0"/>
                <a:cs typeface="Times New Roman" panose="02020603050405020304" pitchFamily="18" charset="0"/>
              </a:rPr>
              <a:t>Inversion often can be seen when an emulsion, prepared by heating and mixing the two phases, is being cooled. This takes place presumably because of the temperature-dependent changes in the solubilities of the emulsifying </a:t>
            </a:r>
            <a:r>
              <a:rPr lang="en-US" dirty="0" smtClean="0">
                <a:latin typeface="Times New Roman" panose="02020603050405020304" pitchFamily="18" charset="0"/>
                <a:cs typeface="Times New Roman" panose="02020603050405020304" pitchFamily="18" charset="0"/>
              </a:rPr>
              <a:t>agents.</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55347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rmAutofit/>
          </a:bodyPr>
          <a:lstStyle/>
          <a:p>
            <a:pPr algn="just">
              <a:buNone/>
            </a:pPr>
            <a:r>
              <a:rPr lang="en-US" dirty="0" smtClean="0">
                <a:latin typeface="Times New Roman" pitchFamily="18" charset="0"/>
                <a:cs typeface="Times New Roman" pitchFamily="18" charset="0"/>
              </a:rPr>
              <a:t>	These systems have some advantages, such as the protection of the ensnared (trapped) substances and the possibilities of </a:t>
            </a:r>
            <a:r>
              <a:rPr lang="en-US" b="1" dirty="0" smtClean="0">
                <a:latin typeface="Times New Roman" pitchFamily="18" charset="0"/>
                <a:cs typeface="Times New Roman" pitchFamily="18" charset="0"/>
              </a:rPr>
              <a:t>incorporating several actives ingredient in the different compartments</a:t>
            </a:r>
            <a:r>
              <a:rPr lang="en-US" dirty="0" smtClean="0">
                <a:latin typeface="Times New Roman" pitchFamily="18" charset="0"/>
                <a:cs typeface="Times New Roman" pitchFamily="18" charset="0"/>
              </a:rPr>
              <a:t>. Regardless of their importance, multiple emulsions have limitations because of </a:t>
            </a:r>
            <a:r>
              <a:rPr lang="en-US" b="1" dirty="0" smtClean="0">
                <a:latin typeface="Times New Roman" pitchFamily="18" charset="0"/>
                <a:cs typeface="Times New Roman" pitchFamily="18" charset="0"/>
              </a:rPr>
              <a:t>thermodynamic instability</a:t>
            </a:r>
            <a:r>
              <a:rPr lang="en-US" dirty="0" smtClean="0">
                <a:latin typeface="Times New Roman" pitchFamily="18" charset="0"/>
                <a:cs typeface="Times New Roman" pitchFamily="18" charset="0"/>
              </a:rPr>
              <a:t> and their complex structure.</a:t>
            </a:r>
          </a:p>
          <a:p>
            <a:endParaRPr lang="en-US" dirty="0"/>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5440363"/>
          </a:xfrm>
        </p:spPr>
        <p:txBody>
          <a:bodyPr/>
          <a:lstStyle/>
          <a:p>
            <a:pPr marL="0" indent="0" algn="just">
              <a:buNone/>
            </a:pP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19329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11636</TotalTime>
  <Words>4635</Words>
  <Application>Microsoft Office PowerPoint</Application>
  <PresentationFormat>On-screen Show (4:3)</PresentationFormat>
  <Paragraphs>167</Paragraphs>
  <Slides>90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90</vt:i4>
      </vt:variant>
    </vt:vector>
  </HeadingPairs>
  <TitlesOfParts>
    <vt:vector size="94"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Grizli777</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swiss</dc:creator>
  <cp:lastModifiedBy>DELL</cp:lastModifiedBy>
  <cp:revision>365</cp:revision>
  <dcterms:created xsi:type="dcterms:W3CDTF">2018-10-22T15:58:22Z</dcterms:created>
  <dcterms:modified xsi:type="dcterms:W3CDTF">2019-11-11T05:36:25Z</dcterms:modified>
</cp:coreProperties>
</file>