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57" r:id="rId4"/>
    <p:sldId id="258" r:id="rId5"/>
    <p:sldId id="259" r:id="rId6"/>
    <p:sldId id="263" r:id="rId7"/>
    <p:sldId id="264" r:id="rId8"/>
    <p:sldId id="265" r:id="rId9"/>
    <p:sldId id="261"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5/4/2020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Advanced Ethics </a:t>
            </a:r>
          </a:p>
        </p:txBody>
      </p:sp>
      <p:sp>
        <p:nvSpPr>
          <p:cNvPr id="3" name="Subtitle 2"/>
          <p:cNvSpPr>
            <a:spLocks noGrp="1"/>
          </p:cNvSpPr>
          <p:nvPr>
            <p:ph type="subTitle" idx="1"/>
          </p:nvPr>
        </p:nvSpPr>
        <p:spPr/>
        <p:txBody>
          <a:bodyPr/>
          <a:lstStyle/>
          <a:p>
            <a:r>
              <a:rPr lang="en-US" dirty="0"/>
              <a:t>Dr. </a:t>
            </a:r>
            <a:r>
              <a:rPr lang="en-US" dirty="0" err="1"/>
              <a:t>Samina</a:t>
            </a:r>
            <a:r>
              <a:rPr lang="en-US" dirty="0"/>
              <a:t>, University of Peshawar</a:t>
            </a:r>
          </a:p>
          <a:p>
            <a:r>
              <a:rPr lang="en-US" dirty="0"/>
              <a:t> </a:t>
            </a:r>
          </a:p>
          <a:p>
            <a:endParaRPr lang="en-US" dirty="0"/>
          </a:p>
        </p:txBody>
      </p:sp>
    </p:spTree>
    <p:extLst>
      <p:ext uri="{BB962C8B-B14F-4D97-AF65-F5344CB8AC3E}">
        <p14:creationId xmlns:p14="http://schemas.microsoft.com/office/powerpoint/2010/main" val="3427221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28A6-EF6E-4CAF-B4CC-68023CC6D228}"/>
              </a:ext>
            </a:extLst>
          </p:cNvPr>
          <p:cNvSpPr>
            <a:spLocks noGrp="1"/>
          </p:cNvSpPr>
          <p:nvPr>
            <p:ph type="title"/>
          </p:nvPr>
        </p:nvSpPr>
        <p:spPr/>
        <p:txBody>
          <a:bodyPr>
            <a:normAutofit fontScale="90000"/>
          </a:bodyPr>
          <a:lstStyle/>
          <a:p>
            <a:r>
              <a:rPr lang="en-US" dirty="0"/>
              <a:t>Lecture 7</a:t>
            </a:r>
            <a:br>
              <a:rPr lang="en-US" dirty="0"/>
            </a:br>
            <a:r>
              <a:rPr lang="en-US" dirty="0"/>
              <a:t>John Stuart Mill</a:t>
            </a:r>
            <a:endParaRPr lang="en-GB" dirty="0"/>
          </a:p>
        </p:txBody>
      </p:sp>
      <p:sp>
        <p:nvSpPr>
          <p:cNvPr id="3" name="Content Placeholder 2">
            <a:extLst>
              <a:ext uri="{FF2B5EF4-FFF2-40B4-BE49-F238E27FC236}">
                <a16:creationId xmlns:a16="http://schemas.microsoft.com/office/drawing/2014/main" id="{5E7DA3B0-3F16-4BB0-97AE-36AC0C203283}"/>
              </a:ext>
            </a:extLst>
          </p:cNvPr>
          <p:cNvSpPr>
            <a:spLocks noGrp="1"/>
          </p:cNvSpPr>
          <p:nvPr>
            <p:ph idx="1"/>
          </p:nvPr>
        </p:nvSpPr>
        <p:spPr/>
        <p:txBody>
          <a:bodyPr/>
          <a:lstStyle/>
          <a:p>
            <a:r>
              <a:rPr lang="en-US" dirty="0"/>
              <a:t>Utilitarianism</a:t>
            </a:r>
          </a:p>
          <a:p>
            <a:r>
              <a:rPr lang="en-US" dirty="0"/>
              <a:t>Hedonistic Theory of Good</a:t>
            </a:r>
          </a:p>
          <a:p>
            <a:r>
              <a:rPr lang="en-GB" dirty="0"/>
              <a:t>Principle of Utility</a:t>
            </a:r>
          </a:p>
          <a:p>
            <a:r>
              <a:rPr lang="en-GB" dirty="0"/>
              <a:t>Relation between Justice &amp; Utility</a:t>
            </a:r>
          </a:p>
          <a:p>
            <a:r>
              <a:rPr lang="en-GB" dirty="0"/>
              <a:t>Moral Rules</a:t>
            </a:r>
          </a:p>
        </p:txBody>
      </p:sp>
    </p:spTree>
    <p:extLst>
      <p:ext uri="{BB962C8B-B14F-4D97-AF65-F5344CB8AC3E}">
        <p14:creationId xmlns:p14="http://schemas.microsoft.com/office/powerpoint/2010/main" val="2822193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558EB-16CF-49B2-A6D2-2BE60E846D98}"/>
              </a:ext>
            </a:extLst>
          </p:cNvPr>
          <p:cNvSpPr>
            <a:spLocks noGrp="1"/>
          </p:cNvSpPr>
          <p:nvPr>
            <p:ph type="title"/>
          </p:nvPr>
        </p:nvSpPr>
        <p:spPr/>
        <p:txBody>
          <a:bodyPr>
            <a:normAutofit fontScale="90000"/>
          </a:bodyPr>
          <a:lstStyle/>
          <a:p>
            <a:r>
              <a:rPr lang="en-US" dirty="0"/>
              <a:t>Lecture 8</a:t>
            </a:r>
            <a:br>
              <a:rPr lang="en-US" dirty="0"/>
            </a:br>
            <a:r>
              <a:rPr lang="en-US" dirty="0"/>
              <a:t>G.E. Moore</a:t>
            </a:r>
            <a:endParaRPr lang="en-GB" dirty="0"/>
          </a:p>
        </p:txBody>
      </p:sp>
      <p:sp>
        <p:nvSpPr>
          <p:cNvPr id="3" name="Content Placeholder 2">
            <a:extLst>
              <a:ext uri="{FF2B5EF4-FFF2-40B4-BE49-F238E27FC236}">
                <a16:creationId xmlns:a16="http://schemas.microsoft.com/office/drawing/2014/main" id="{5F9E7796-2E06-48FA-9437-26B40D85D980}"/>
              </a:ext>
            </a:extLst>
          </p:cNvPr>
          <p:cNvSpPr>
            <a:spLocks noGrp="1"/>
          </p:cNvSpPr>
          <p:nvPr>
            <p:ph idx="1"/>
          </p:nvPr>
        </p:nvSpPr>
        <p:spPr/>
        <p:txBody>
          <a:bodyPr/>
          <a:lstStyle/>
          <a:p>
            <a:r>
              <a:rPr lang="en-US" dirty="0"/>
              <a:t>Naturalistic Fallacy</a:t>
            </a:r>
          </a:p>
          <a:p>
            <a:r>
              <a:rPr lang="en-US" dirty="0"/>
              <a:t>Indefinability of Good</a:t>
            </a:r>
          </a:p>
          <a:p>
            <a:r>
              <a:rPr lang="en-US" dirty="0"/>
              <a:t>Argument by Analogy</a:t>
            </a:r>
          </a:p>
          <a:p>
            <a:r>
              <a:rPr lang="en-US" dirty="0"/>
              <a:t>Argument through Dilemma</a:t>
            </a:r>
            <a:endParaRPr lang="en-GB" dirty="0"/>
          </a:p>
        </p:txBody>
      </p:sp>
    </p:spTree>
    <p:extLst>
      <p:ext uri="{BB962C8B-B14F-4D97-AF65-F5344CB8AC3E}">
        <p14:creationId xmlns:p14="http://schemas.microsoft.com/office/powerpoint/2010/main" val="233587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97134-A4A2-482A-8264-28C195057CBC}"/>
              </a:ext>
            </a:extLst>
          </p:cNvPr>
          <p:cNvSpPr>
            <a:spLocks noGrp="1"/>
          </p:cNvSpPr>
          <p:nvPr>
            <p:ph type="title"/>
          </p:nvPr>
        </p:nvSpPr>
        <p:spPr/>
        <p:txBody>
          <a:bodyPr>
            <a:normAutofit fontScale="90000"/>
          </a:bodyPr>
          <a:lstStyle/>
          <a:p>
            <a:r>
              <a:rPr lang="en-US" dirty="0"/>
              <a:t>Lecture 9</a:t>
            </a:r>
            <a:br>
              <a:rPr lang="en-US" dirty="0"/>
            </a:br>
            <a:r>
              <a:rPr lang="en-US" dirty="0"/>
              <a:t>A.J. Ayer</a:t>
            </a:r>
            <a:endParaRPr lang="en-GB" dirty="0"/>
          </a:p>
        </p:txBody>
      </p:sp>
      <p:sp>
        <p:nvSpPr>
          <p:cNvPr id="3" name="Content Placeholder 2">
            <a:extLst>
              <a:ext uri="{FF2B5EF4-FFF2-40B4-BE49-F238E27FC236}">
                <a16:creationId xmlns:a16="http://schemas.microsoft.com/office/drawing/2014/main" id="{EA1590E7-F937-4B35-8B0A-B18419F703A6}"/>
              </a:ext>
            </a:extLst>
          </p:cNvPr>
          <p:cNvSpPr>
            <a:spLocks noGrp="1"/>
          </p:cNvSpPr>
          <p:nvPr>
            <p:ph idx="1"/>
          </p:nvPr>
        </p:nvSpPr>
        <p:spPr/>
        <p:txBody>
          <a:bodyPr/>
          <a:lstStyle/>
          <a:p>
            <a:r>
              <a:rPr lang="en-US" dirty="0"/>
              <a:t>Principle of Verification-Criterion of Meaning</a:t>
            </a:r>
          </a:p>
          <a:p>
            <a:r>
              <a:rPr lang="en-US" dirty="0"/>
              <a:t>Can ethical Propositions be Verified?</a:t>
            </a:r>
          </a:p>
          <a:p>
            <a:r>
              <a:rPr lang="en-US" dirty="0"/>
              <a:t>Subjectivism</a:t>
            </a:r>
          </a:p>
          <a:p>
            <a:r>
              <a:rPr lang="en-US" dirty="0"/>
              <a:t>Utilitarianism</a:t>
            </a:r>
          </a:p>
          <a:p>
            <a:r>
              <a:rPr lang="en-US" dirty="0"/>
              <a:t>Absolutism</a:t>
            </a:r>
          </a:p>
          <a:p>
            <a:r>
              <a:rPr lang="en-US" dirty="0"/>
              <a:t>Emotive Meaning of Ethical Terms</a:t>
            </a:r>
          </a:p>
          <a:p>
            <a:endParaRPr lang="en-US" dirty="0"/>
          </a:p>
          <a:p>
            <a:pPr marL="0" indent="0">
              <a:buNone/>
            </a:pPr>
            <a:endParaRPr lang="en-GB" dirty="0"/>
          </a:p>
        </p:txBody>
      </p:sp>
    </p:spTree>
    <p:extLst>
      <p:ext uri="{BB962C8B-B14F-4D97-AF65-F5344CB8AC3E}">
        <p14:creationId xmlns:p14="http://schemas.microsoft.com/office/powerpoint/2010/main" val="1286873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2129-CF66-4053-ACA2-861C1B2FD281}"/>
              </a:ext>
            </a:extLst>
          </p:cNvPr>
          <p:cNvSpPr>
            <a:spLocks noGrp="1"/>
          </p:cNvSpPr>
          <p:nvPr>
            <p:ph type="title"/>
          </p:nvPr>
        </p:nvSpPr>
        <p:spPr/>
        <p:txBody>
          <a:bodyPr>
            <a:normAutofit fontScale="90000"/>
          </a:bodyPr>
          <a:lstStyle/>
          <a:p>
            <a:r>
              <a:rPr lang="en-US" dirty="0"/>
              <a:t>Lecture 10</a:t>
            </a:r>
            <a:br>
              <a:rPr lang="en-US" dirty="0"/>
            </a:br>
            <a:r>
              <a:rPr lang="en-US" dirty="0"/>
              <a:t>C.L. Stevenson</a:t>
            </a:r>
            <a:endParaRPr lang="en-GB" dirty="0"/>
          </a:p>
        </p:txBody>
      </p:sp>
      <p:sp>
        <p:nvSpPr>
          <p:cNvPr id="3" name="Content Placeholder 2">
            <a:extLst>
              <a:ext uri="{FF2B5EF4-FFF2-40B4-BE49-F238E27FC236}">
                <a16:creationId xmlns:a16="http://schemas.microsoft.com/office/drawing/2014/main" id="{025F946C-00F4-430C-85C3-002B6892A4CA}"/>
              </a:ext>
            </a:extLst>
          </p:cNvPr>
          <p:cNvSpPr>
            <a:spLocks noGrp="1"/>
          </p:cNvSpPr>
          <p:nvPr>
            <p:ph idx="1"/>
          </p:nvPr>
        </p:nvSpPr>
        <p:spPr/>
        <p:txBody>
          <a:bodyPr/>
          <a:lstStyle/>
          <a:p>
            <a:r>
              <a:rPr lang="en-US" dirty="0"/>
              <a:t>Requirements for Defining Good</a:t>
            </a:r>
          </a:p>
          <a:p>
            <a:r>
              <a:rPr lang="en-US" dirty="0"/>
              <a:t>Descriptive Use of Language</a:t>
            </a:r>
          </a:p>
          <a:p>
            <a:r>
              <a:rPr lang="en-US" dirty="0"/>
              <a:t>Dynamic Use of Language</a:t>
            </a:r>
          </a:p>
          <a:p>
            <a:r>
              <a:rPr lang="en-US" dirty="0"/>
              <a:t>Relation between Emotive Meaning and Dynamic Use of Language</a:t>
            </a:r>
          </a:p>
          <a:p>
            <a:endParaRPr lang="en-GB" dirty="0"/>
          </a:p>
        </p:txBody>
      </p:sp>
    </p:spTree>
    <p:extLst>
      <p:ext uri="{BB962C8B-B14F-4D97-AF65-F5344CB8AC3E}">
        <p14:creationId xmlns:p14="http://schemas.microsoft.com/office/powerpoint/2010/main" val="4004407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96D10-F599-4DDB-BF63-FC7F5E600D44}"/>
              </a:ext>
            </a:extLst>
          </p:cNvPr>
          <p:cNvSpPr>
            <a:spLocks noGrp="1"/>
          </p:cNvSpPr>
          <p:nvPr>
            <p:ph type="title"/>
          </p:nvPr>
        </p:nvSpPr>
        <p:spPr/>
        <p:txBody>
          <a:bodyPr>
            <a:normAutofit fontScale="90000"/>
          </a:bodyPr>
          <a:lstStyle/>
          <a:p>
            <a:r>
              <a:rPr lang="en-US" dirty="0"/>
              <a:t>Lecture 1</a:t>
            </a:r>
            <a:br>
              <a:rPr lang="en-US" dirty="0"/>
            </a:br>
            <a:r>
              <a:rPr lang="en-US" dirty="0"/>
              <a:t>Introduction to Philosophy</a:t>
            </a:r>
            <a:endParaRPr lang="en-GB" dirty="0"/>
          </a:p>
        </p:txBody>
      </p:sp>
      <p:sp>
        <p:nvSpPr>
          <p:cNvPr id="3" name="Content Placeholder 2">
            <a:extLst>
              <a:ext uri="{FF2B5EF4-FFF2-40B4-BE49-F238E27FC236}">
                <a16:creationId xmlns:a16="http://schemas.microsoft.com/office/drawing/2014/main" id="{D02717CE-E04C-43F9-AE5F-A4EA3245B6B1}"/>
              </a:ext>
            </a:extLst>
          </p:cNvPr>
          <p:cNvSpPr>
            <a:spLocks noGrp="1"/>
          </p:cNvSpPr>
          <p:nvPr>
            <p:ph idx="1"/>
          </p:nvPr>
        </p:nvSpPr>
        <p:spPr/>
        <p:txBody>
          <a:bodyPr/>
          <a:lstStyle/>
          <a:p>
            <a:r>
              <a:rPr lang="en-US" dirty="0"/>
              <a:t>Philosophy: Definition, Scope &amp; Origin</a:t>
            </a:r>
          </a:p>
          <a:p>
            <a:r>
              <a:rPr lang="en-US" dirty="0"/>
              <a:t>Greek Philosophy</a:t>
            </a:r>
          </a:p>
          <a:p>
            <a:r>
              <a:rPr lang="en-US" dirty="0"/>
              <a:t>Medieval Philosophy</a:t>
            </a:r>
          </a:p>
          <a:p>
            <a:r>
              <a:rPr lang="en-US" dirty="0"/>
              <a:t>Modern Philosophy</a:t>
            </a:r>
          </a:p>
          <a:p>
            <a:r>
              <a:rPr lang="en-US" dirty="0"/>
              <a:t>Branches of Philosophy</a:t>
            </a:r>
          </a:p>
          <a:p>
            <a:endParaRPr lang="en-GB" dirty="0"/>
          </a:p>
        </p:txBody>
      </p:sp>
    </p:spTree>
    <p:extLst>
      <p:ext uri="{BB962C8B-B14F-4D97-AF65-F5344CB8AC3E}">
        <p14:creationId xmlns:p14="http://schemas.microsoft.com/office/powerpoint/2010/main" val="290985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2</a:t>
            </a:r>
            <a:br>
              <a:rPr lang="en-US" dirty="0"/>
            </a:br>
            <a:r>
              <a:rPr lang="en-US" dirty="0"/>
              <a:t>Ethics</a:t>
            </a:r>
          </a:p>
        </p:txBody>
      </p:sp>
      <p:sp>
        <p:nvSpPr>
          <p:cNvPr id="3" name="Content Placeholder 2"/>
          <p:cNvSpPr>
            <a:spLocks noGrp="1"/>
          </p:cNvSpPr>
          <p:nvPr>
            <p:ph idx="1"/>
          </p:nvPr>
        </p:nvSpPr>
        <p:spPr/>
        <p:txBody>
          <a:bodyPr/>
          <a:lstStyle/>
          <a:p>
            <a:r>
              <a:rPr lang="en-US" dirty="0"/>
              <a:t>Brach of Philosophy that deals with human conduct</a:t>
            </a:r>
          </a:p>
          <a:p>
            <a:r>
              <a:rPr lang="en-US" dirty="0"/>
              <a:t>Ethics is from the Greek work ‘ethos’, meaning habit, character, custom</a:t>
            </a:r>
          </a:p>
          <a:p>
            <a:r>
              <a:rPr lang="en-US" dirty="0"/>
              <a:t>Right, wrong, freedom of will, duty, moral obligation, responsibility etc.</a:t>
            </a:r>
          </a:p>
          <a:p>
            <a:r>
              <a:rPr lang="en-US" dirty="0"/>
              <a:t>Two Fundamental Qs: 1) What is Good/Bad?</a:t>
            </a:r>
          </a:p>
          <a:p>
            <a:pPr marL="0" indent="0">
              <a:buNone/>
            </a:pPr>
            <a:r>
              <a:rPr lang="en-US" dirty="0"/>
              <a:t>2) What is right/wrong?</a:t>
            </a:r>
          </a:p>
          <a:p>
            <a:r>
              <a:rPr lang="en-US" dirty="0"/>
              <a:t>Conduct: Voluntary Act vs. Involuntary Act</a:t>
            </a:r>
          </a:p>
        </p:txBody>
      </p:sp>
    </p:spTree>
    <p:extLst>
      <p:ext uri="{BB962C8B-B14F-4D97-AF65-F5344CB8AC3E}">
        <p14:creationId xmlns:p14="http://schemas.microsoft.com/office/powerpoint/2010/main" val="163805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2</a:t>
            </a:r>
            <a:br>
              <a:rPr lang="en-US" dirty="0"/>
            </a:br>
            <a:r>
              <a:rPr lang="en-US" dirty="0"/>
              <a:t>Branches of Ethics</a:t>
            </a:r>
          </a:p>
        </p:txBody>
      </p:sp>
      <p:sp>
        <p:nvSpPr>
          <p:cNvPr id="3" name="Content Placeholder 2"/>
          <p:cNvSpPr>
            <a:spLocks noGrp="1"/>
          </p:cNvSpPr>
          <p:nvPr>
            <p:ph idx="1"/>
          </p:nvPr>
        </p:nvSpPr>
        <p:spPr/>
        <p:txBody>
          <a:bodyPr>
            <a:normAutofit lnSpcReduction="10000"/>
          </a:bodyPr>
          <a:lstStyle/>
          <a:p>
            <a:r>
              <a:rPr lang="en-US" dirty="0"/>
              <a:t>Meta-Ethics: Theoretical  aspect, origin and meaning of ethical terms and statements</a:t>
            </a:r>
          </a:p>
          <a:p>
            <a:pPr marL="0" indent="0">
              <a:buNone/>
            </a:pPr>
            <a:r>
              <a:rPr lang="en-US" dirty="0"/>
              <a:t>Types of Meta-ethical theories: 1) Cognitivism 2) Non-Cognitivism</a:t>
            </a:r>
          </a:p>
          <a:p>
            <a:r>
              <a:rPr lang="en-US" dirty="0"/>
              <a:t>Normative Ethics: Practical in nature, provides rules of actions. Rather than considering meaning of the terms good or bad, it directly asks the question, what man ought to or not ought to do? </a:t>
            </a:r>
          </a:p>
          <a:p>
            <a:r>
              <a:rPr lang="en-US" dirty="0"/>
              <a:t>Normative theories are divided into Consequentialist / Teleological and Non-Consequentialist /Deontological  theories</a:t>
            </a:r>
          </a:p>
          <a:p>
            <a:endParaRPr lang="en-US" dirty="0"/>
          </a:p>
        </p:txBody>
      </p:sp>
    </p:spTree>
    <p:extLst>
      <p:ext uri="{BB962C8B-B14F-4D97-AF65-F5344CB8AC3E}">
        <p14:creationId xmlns:p14="http://schemas.microsoft.com/office/powerpoint/2010/main" val="62159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2</a:t>
            </a:r>
            <a:br>
              <a:rPr lang="en-US" dirty="0"/>
            </a:br>
            <a:r>
              <a:rPr lang="en-US" dirty="0"/>
              <a:t>Branches of Ethics</a:t>
            </a:r>
          </a:p>
        </p:txBody>
      </p:sp>
      <p:sp>
        <p:nvSpPr>
          <p:cNvPr id="3" name="Content Placeholder 2"/>
          <p:cNvSpPr>
            <a:spLocks noGrp="1"/>
          </p:cNvSpPr>
          <p:nvPr>
            <p:ph idx="1"/>
          </p:nvPr>
        </p:nvSpPr>
        <p:spPr/>
        <p:txBody>
          <a:bodyPr/>
          <a:lstStyle/>
          <a:p>
            <a:r>
              <a:rPr lang="en-US" dirty="0"/>
              <a:t>Consequentialism: moral worth of an action depends on the consequences</a:t>
            </a:r>
          </a:p>
          <a:p>
            <a:r>
              <a:rPr lang="en-US" dirty="0"/>
              <a:t>Consequentialist theories are of two types: Ethical Egoism and Utilitarianism</a:t>
            </a:r>
          </a:p>
          <a:p>
            <a:r>
              <a:rPr lang="en-US" dirty="0"/>
              <a:t>Deontological  theories claim that an action is good if it is done for the sake of duty. Moral worth is an intrinsic property</a:t>
            </a:r>
          </a:p>
          <a:p>
            <a:r>
              <a:rPr lang="en-US" dirty="0"/>
              <a:t>Applied Ethics: applies conceptual tools of meta-ethics and principles of normative ethics to issues arising in bioethics, medicine, business etc.  </a:t>
            </a:r>
          </a:p>
          <a:p>
            <a:endParaRPr lang="en-US" dirty="0"/>
          </a:p>
          <a:p>
            <a:endParaRPr lang="en-US" dirty="0"/>
          </a:p>
        </p:txBody>
      </p:sp>
    </p:spTree>
    <p:extLst>
      <p:ext uri="{BB962C8B-B14F-4D97-AF65-F5344CB8AC3E}">
        <p14:creationId xmlns:p14="http://schemas.microsoft.com/office/powerpoint/2010/main" val="159161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40F51-BD9E-455A-978D-19E62945C95C}"/>
              </a:ext>
            </a:extLst>
          </p:cNvPr>
          <p:cNvSpPr>
            <a:spLocks noGrp="1"/>
          </p:cNvSpPr>
          <p:nvPr>
            <p:ph type="title"/>
          </p:nvPr>
        </p:nvSpPr>
        <p:spPr/>
        <p:txBody>
          <a:bodyPr>
            <a:normAutofit fontScale="90000"/>
          </a:bodyPr>
          <a:lstStyle/>
          <a:p>
            <a:r>
              <a:rPr lang="en-US" dirty="0"/>
              <a:t>Lecture 3</a:t>
            </a:r>
            <a:br>
              <a:rPr lang="en-US" dirty="0"/>
            </a:br>
            <a:r>
              <a:rPr lang="en-US" dirty="0"/>
              <a:t>Plato’s Ethics</a:t>
            </a:r>
            <a:endParaRPr lang="en-GB" dirty="0"/>
          </a:p>
        </p:txBody>
      </p:sp>
      <p:sp>
        <p:nvSpPr>
          <p:cNvPr id="3" name="Content Placeholder 2">
            <a:extLst>
              <a:ext uri="{FF2B5EF4-FFF2-40B4-BE49-F238E27FC236}">
                <a16:creationId xmlns:a16="http://schemas.microsoft.com/office/drawing/2014/main" id="{08B0E17D-07C7-4817-B57D-C1AC9840EA5D}"/>
              </a:ext>
            </a:extLst>
          </p:cNvPr>
          <p:cNvSpPr>
            <a:spLocks noGrp="1"/>
          </p:cNvSpPr>
          <p:nvPr>
            <p:ph idx="1"/>
          </p:nvPr>
        </p:nvSpPr>
        <p:spPr/>
        <p:txBody>
          <a:bodyPr/>
          <a:lstStyle/>
          <a:p>
            <a:r>
              <a:rPr lang="en-US" dirty="0"/>
              <a:t>Socrates: Knowledge &amp; Virtue</a:t>
            </a:r>
          </a:p>
          <a:p>
            <a:r>
              <a:rPr lang="en-US" dirty="0"/>
              <a:t>Plato: Theory of Forms/Ideas</a:t>
            </a:r>
          </a:p>
          <a:p>
            <a:r>
              <a:rPr lang="en-US" dirty="0"/>
              <a:t>Virtues of State and Soul</a:t>
            </a:r>
          </a:p>
          <a:p>
            <a:r>
              <a:rPr lang="en-US" dirty="0"/>
              <a:t>Three parts of Soul</a:t>
            </a:r>
          </a:p>
          <a:p>
            <a:r>
              <a:rPr lang="en-US" dirty="0"/>
              <a:t>Cardinal Virtues</a:t>
            </a:r>
          </a:p>
          <a:p>
            <a:r>
              <a:rPr lang="en-US" dirty="0"/>
              <a:t>Justice</a:t>
            </a:r>
          </a:p>
          <a:p>
            <a:r>
              <a:rPr lang="en-US" dirty="0"/>
              <a:t>Eudaimonia-Virtue Ethics</a:t>
            </a:r>
          </a:p>
          <a:p>
            <a:r>
              <a:rPr lang="en-US" dirty="0"/>
              <a:t>Form of Good</a:t>
            </a:r>
          </a:p>
          <a:p>
            <a:r>
              <a:rPr lang="en-US" dirty="0"/>
              <a:t>Happiness</a:t>
            </a:r>
          </a:p>
          <a:p>
            <a:endParaRPr lang="en-GB" dirty="0"/>
          </a:p>
        </p:txBody>
      </p:sp>
    </p:spTree>
    <p:extLst>
      <p:ext uri="{BB962C8B-B14F-4D97-AF65-F5344CB8AC3E}">
        <p14:creationId xmlns:p14="http://schemas.microsoft.com/office/powerpoint/2010/main" val="322571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49A05-FF27-442E-8C1B-0FF7AD350F07}"/>
              </a:ext>
            </a:extLst>
          </p:cNvPr>
          <p:cNvSpPr>
            <a:spLocks noGrp="1"/>
          </p:cNvSpPr>
          <p:nvPr>
            <p:ph type="title"/>
          </p:nvPr>
        </p:nvSpPr>
        <p:spPr/>
        <p:txBody>
          <a:bodyPr>
            <a:normAutofit fontScale="90000"/>
          </a:bodyPr>
          <a:lstStyle/>
          <a:p>
            <a:r>
              <a:rPr lang="en-US" dirty="0"/>
              <a:t>Lecture 4</a:t>
            </a:r>
            <a:br>
              <a:rPr lang="en-US" dirty="0"/>
            </a:br>
            <a:r>
              <a:rPr lang="en-US" dirty="0"/>
              <a:t>Aristotle’s Ethics</a:t>
            </a:r>
            <a:endParaRPr lang="en-GB" dirty="0"/>
          </a:p>
        </p:txBody>
      </p:sp>
      <p:sp>
        <p:nvSpPr>
          <p:cNvPr id="3" name="Content Placeholder 2">
            <a:extLst>
              <a:ext uri="{FF2B5EF4-FFF2-40B4-BE49-F238E27FC236}">
                <a16:creationId xmlns:a16="http://schemas.microsoft.com/office/drawing/2014/main" id="{90BBBB27-03C9-4E2A-9AC0-CB4586ED512D}"/>
              </a:ext>
            </a:extLst>
          </p:cNvPr>
          <p:cNvSpPr>
            <a:spLocks noGrp="1"/>
          </p:cNvSpPr>
          <p:nvPr>
            <p:ph idx="1"/>
          </p:nvPr>
        </p:nvSpPr>
        <p:spPr/>
        <p:txBody>
          <a:bodyPr/>
          <a:lstStyle/>
          <a:p>
            <a:r>
              <a:rPr lang="en-US" dirty="0"/>
              <a:t>Eudaimonia</a:t>
            </a:r>
          </a:p>
          <a:p>
            <a:r>
              <a:rPr lang="en-US" dirty="0"/>
              <a:t>Virtue Ethics</a:t>
            </a:r>
          </a:p>
          <a:p>
            <a:r>
              <a:rPr lang="en-US" dirty="0"/>
              <a:t>Moral Virtue</a:t>
            </a:r>
          </a:p>
          <a:p>
            <a:r>
              <a:rPr lang="en-US" dirty="0"/>
              <a:t>Knowledge &amp; Practical Wisdom</a:t>
            </a:r>
          </a:p>
          <a:p>
            <a:r>
              <a:rPr lang="en-US" dirty="0"/>
              <a:t>Golden Mean</a:t>
            </a:r>
          </a:p>
          <a:p>
            <a:r>
              <a:rPr lang="en-US" dirty="0"/>
              <a:t>Pleasure</a:t>
            </a:r>
          </a:p>
          <a:p>
            <a:r>
              <a:rPr lang="en-US" dirty="0"/>
              <a:t>Happiness</a:t>
            </a:r>
            <a:endParaRPr lang="en-GB" dirty="0"/>
          </a:p>
        </p:txBody>
      </p:sp>
    </p:spTree>
    <p:extLst>
      <p:ext uri="{BB962C8B-B14F-4D97-AF65-F5344CB8AC3E}">
        <p14:creationId xmlns:p14="http://schemas.microsoft.com/office/powerpoint/2010/main" val="3204960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E600-7B48-41D0-9C66-E413B1F02398}"/>
              </a:ext>
            </a:extLst>
          </p:cNvPr>
          <p:cNvSpPr>
            <a:spLocks noGrp="1"/>
          </p:cNvSpPr>
          <p:nvPr>
            <p:ph type="title"/>
          </p:nvPr>
        </p:nvSpPr>
        <p:spPr/>
        <p:txBody>
          <a:bodyPr>
            <a:normAutofit fontScale="90000"/>
          </a:bodyPr>
          <a:lstStyle/>
          <a:p>
            <a:r>
              <a:rPr lang="en-US" dirty="0"/>
              <a:t>Lecture 5</a:t>
            </a:r>
            <a:br>
              <a:rPr lang="en-US" dirty="0"/>
            </a:br>
            <a:r>
              <a:rPr lang="en-US" dirty="0"/>
              <a:t>David Hume</a:t>
            </a:r>
            <a:endParaRPr lang="en-GB" dirty="0"/>
          </a:p>
        </p:txBody>
      </p:sp>
      <p:sp>
        <p:nvSpPr>
          <p:cNvPr id="3" name="Content Placeholder 2">
            <a:extLst>
              <a:ext uri="{FF2B5EF4-FFF2-40B4-BE49-F238E27FC236}">
                <a16:creationId xmlns:a16="http://schemas.microsoft.com/office/drawing/2014/main" id="{2AE9200F-C4B5-4316-8D2E-C73F971C73F2}"/>
              </a:ext>
            </a:extLst>
          </p:cNvPr>
          <p:cNvSpPr>
            <a:spLocks noGrp="1"/>
          </p:cNvSpPr>
          <p:nvPr>
            <p:ph idx="1"/>
          </p:nvPr>
        </p:nvSpPr>
        <p:spPr/>
        <p:txBody>
          <a:bodyPr/>
          <a:lstStyle/>
          <a:p>
            <a:r>
              <a:rPr lang="en-US" dirty="0"/>
              <a:t>Role of Reason &amp; Sentiments in Moral Judgements</a:t>
            </a:r>
          </a:p>
          <a:p>
            <a:r>
              <a:rPr lang="en-US" dirty="0"/>
              <a:t>Facts &amp; Values</a:t>
            </a:r>
          </a:p>
          <a:p>
            <a:r>
              <a:rPr lang="en-US" dirty="0"/>
              <a:t>Moral Sentiment</a:t>
            </a:r>
          </a:p>
          <a:p>
            <a:r>
              <a:rPr lang="en-US" dirty="0"/>
              <a:t>Sentiment of Humanity ( Benevolence)</a:t>
            </a:r>
            <a:endParaRPr lang="en-GB" dirty="0"/>
          </a:p>
        </p:txBody>
      </p:sp>
    </p:spTree>
    <p:extLst>
      <p:ext uri="{BB962C8B-B14F-4D97-AF65-F5344CB8AC3E}">
        <p14:creationId xmlns:p14="http://schemas.microsoft.com/office/powerpoint/2010/main" val="28426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6</a:t>
            </a:r>
            <a:br>
              <a:rPr lang="en-US" dirty="0"/>
            </a:br>
            <a:r>
              <a:rPr lang="en-US" dirty="0"/>
              <a:t>Kantian Ethics</a:t>
            </a:r>
          </a:p>
        </p:txBody>
      </p:sp>
      <p:sp>
        <p:nvSpPr>
          <p:cNvPr id="3" name="Content Placeholder 2"/>
          <p:cNvSpPr>
            <a:spLocks noGrp="1"/>
          </p:cNvSpPr>
          <p:nvPr>
            <p:ph idx="1"/>
          </p:nvPr>
        </p:nvSpPr>
        <p:spPr/>
        <p:txBody>
          <a:bodyPr/>
          <a:lstStyle/>
          <a:p>
            <a:pPr lvl="0"/>
            <a:r>
              <a:rPr lang="en-US" dirty="0"/>
              <a:t>Good Will</a:t>
            </a:r>
          </a:p>
          <a:p>
            <a:pPr lvl="0"/>
            <a:r>
              <a:rPr lang="en-US" dirty="0"/>
              <a:t>Categorical Imperative</a:t>
            </a:r>
          </a:p>
          <a:p>
            <a:pPr lvl="0"/>
            <a:r>
              <a:rPr lang="en-US" dirty="0"/>
              <a:t>“Act only on that maxim by which you can will at the same time that it become a universal law,” </a:t>
            </a:r>
          </a:p>
          <a:p>
            <a:pPr lvl="0"/>
            <a:r>
              <a:rPr lang="en-US" dirty="0"/>
              <a:t>2) treat the humanity in a person as an end and never as a means merely; </a:t>
            </a:r>
          </a:p>
          <a:p>
            <a:pPr lvl="0"/>
            <a:r>
              <a:rPr lang="en-US" dirty="0"/>
              <a:t>3) Third, you should act as if you were a member of an ideal kingdom of ends in which you were both subject and sovereign. </a:t>
            </a:r>
          </a:p>
          <a:p>
            <a:endParaRPr lang="en-US" dirty="0"/>
          </a:p>
        </p:txBody>
      </p:sp>
    </p:spTree>
    <p:extLst>
      <p:ext uri="{BB962C8B-B14F-4D97-AF65-F5344CB8AC3E}">
        <p14:creationId xmlns:p14="http://schemas.microsoft.com/office/powerpoint/2010/main" val="3708243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333</TotalTime>
  <Words>463</Words>
  <Application>Microsoft Office PowerPoint</Application>
  <PresentationFormat>On-screen Show (4:3)</PresentationFormat>
  <Paragraphs>78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Constantia</vt:lpstr>
      <vt:lpstr>Wingdings 2</vt:lpstr>
      <vt:lpstr>Flow</vt:lpstr>
      <vt:lpstr>Advanced Ethics </vt:lpstr>
      <vt:lpstr>Lecture 1 Introduction to Philosophy</vt:lpstr>
      <vt:lpstr>Lecture 2 Ethics</vt:lpstr>
      <vt:lpstr>Lecture 2 Branches of Ethics</vt:lpstr>
      <vt:lpstr>Lecture 2 Branches of Ethics</vt:lpstr>
      <vt:lpstr>Lecture 3 Plato’s Ethics</vt:lpstr>
      <vt:lpstr>Lecture 4 Aristotle’s Ethics</vt:lpstr>
      <vt:lpstr>Lecture 5 David Hume</vt:lpstr>
      <vt:lpstr>Lecture 6 Kantian Ethics</vt:lpstr>
      <vt:lpstr>Lecture 7 John Stuart Mill</vt:lpstr>
      <vt:lpstr>Lecture 8 G.E. Moore</vt:lpstr>
      <vt:lpstr>Lecture 9 A.J. Ayer</vt:lpstr>
      <vt:lpstr>Lecture 10 C.L. Stevenson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of Teamwork</dc:title>
  <dc:creator>user</dc:creator>
  <cp:lastModifiedBy>Samina Afridi </cp:lastModifiedBy>
  <cp:revision>53</cp:revision>
  <dcterms:created xsi:type="dcterms:W3CDTF">2006-08-16T00:00:00Z</dcterms:created>
  <dcterms:modified xsi:type="dcterms:W3CDTF">2020-05-04T17:31:53Z</dcterms:modified>
</cp:coreProperties>
</file>