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4" r:id="rId4"/>
    <p:sldId id="262" r:id="rId5"/>
    <p:sldId id="263"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65" r:id="rId21"/>
    <p:sldId id="257" r:id="rId22"/>
    <p:sldId id="258" r:id="rId23"/>
    <p:sldId id="259" r:id="rId24"/>
    <p:sldId id="26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B6000B-95AD-4E7A-8A99-7B62ACF05C96}"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1095781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6000B-95AD-4E7A-8A99-7B62ACF05C96}"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1087191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6000B-95AD-4E7A-8A99-7B62ACF05C96}"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193248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B6000B-95AD-4E7A-8A99-7B62ACF05C96}"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397039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B6000B-95AD-4E7A-8A99-7B62ACF05C96}" type="datetimeFigureOut">
              <a:rPr lang="en-US" smtClean="0"/>
              <a:t>10-May-18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16358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B6000B-95AD-4E7A-8A99-7B62ACF05C96}"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261530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B6000B-95AD-4E7A-8A99-7B62ACF05C96}" type="datetimeFigureOut">
              <a:rPr lang="en-US" smtClean="0"/>
              <a:t>10-May-18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200282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B6000B-95AD-4E7A-8A99-7B62ACF05C96}" type="datetimeFigureOut">
              <a:rPr lang="en-US" smtClean="0"/>
              <a:t>10-May-18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2925467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6000B-95AD-4E7A-8A99-7B62ACF05C96}" type="datetimeFigureOut">
              <a:rPr lang="en-US" smtClean="0"/>
              <a:t>10-May-18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382851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6000B-95AD-4E7A-8A99-7B62ACF05C96}"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333820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B6000B-95AD-4E7A-8A99-7B62ACF05C96}" type="datetimeFigureOut">
              <a:rPr lang="en-US" smtClean="0"/>
              <a:t>10-May-18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29AF3-00D5-4181-B07F-918085B48F02}" type="slidenum">
              <a:rPr lang="en-US" smtClean="0"/>
              <a:t>‹#›</a:t>
            </a:fld>
            <a:endParaRPr lang="en-US"/>
          </a:p>
        </p:txBody>
      </p:sp>
    </p:spTree>
    <p:extLst>
      <p:ext uri="{BB962C8B-B14F-4D97-AF65-F5344CB8AC3E}">
        <p14:creationId xmlns:p14="http://schemas.microsoft.com/office/powerpoint/2010/main" val="20095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6000B-95AD-4E7A-8A99-7B62ACF05C96}" type="datetimeFigureOut">
              <a:rPr lang="en-US" smtClean="0"/>
              <a:t>10-May-18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B29AF3-00D5-4181-B07F-918085B48F02}" type="slidenum">
              <a:rPr lang="en-US" smtClean="0"/>
              <a:t>‹#›</a:t>
            </a:fld>
            <a:endParaRPr lang="en-US"/>
          </a:p>
        </p:txBody>
      </p:sp>
    </p:spTree>
    <p:extLst>
      <p:ext uri="{BB962C8B-B14F-4D97-AF65-F5344CB8AC3E}">
        <p14:creationId xmlns:p14="http://schemas.microsoft.com/office/powerpoint/2010/main" val="3581228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0848" y="850391"/>
            <a:ext cx="9144000" cy="1827467"/>
          </a:xfrm>
        </p:spPr>
        <p:txBody>
          <a:bodyPr/>
          <a:lstStyle/>
          <a:p>
            <a:r>
              <a:rPr lang="en-US" i="1" dirty="0" err="1" smtClean="0">
                <a:solidFill>
                  <a:srgbClr val="7030A0"/>
                </a:solidFill>
                <a:latin typeface="Bookman Old Style" panose="02050604050505020204" pitchFamily="18" charset="0"/>
              </a:rPr>
              <a:t>InVitro</a:t>
            </a:r>
            <a:r>
              <a:rPr lang="en-US" i="1" dirty="0" smtClean="0">
                <a:solidFill>
                  <a:srgbClr val="7030A0"/>
                </a:solidFill>
                <a:latin typeface="Bookman Old Style" panose="02050604050505020204" pitchFamily="18" charset="0"/>
              </a:rPr>
              <a:t> - </a:t>
            </a:r>
            <a:r>
              <a:rPr lang="en-US" i="1" dirty="0" err="1" smtClean="0">
                <a:solidFill>
                  <a:srgbClr val="7030A0"/>
                </a:solidFill>
                <a:latin typeface="Bookman Old Style" panose="02050604050505020204" pitchFamily="18" charset="0"/>
              </a:rPr>
              <a:t>InVivo</a:t>
            </a:r>
            <a:r>
              <a:rPr lang="en-US" i="1" dirty="0" smtClean="0">
                <a:solidFill>
                  <a:srgbClr val="7030A0"/>
                </a:solidFill>
                <a:latin typeface="Bookman Old Style" panose="02050604050505020204" pitchFamily="18" charset="0"/>
              </a:rPr>
              <a:t> </a:t>
            </a:r>
            <a:r>
              <a:rPr lang="en-US" dirty="0" smtClean="0">
                <a:solidFill>
                  <a:srgbClr val="7030A0"/>
                </a:solidFill>
                <a:latin typeface="Bookman Old Style" panose="02050604050505020204" pitchFamily="18" charset="0"/>
              </a:rPr>
              <a:t/>
            </a:r>
            <a:br>
              <a:rPr lang="en-US" dirty="0" smtClean="0">
                <a:solidFill>
                  <a:srgbClr val="7030A0"/>
                </a:solidFill>
                <a:latin typeface="Bookman Old Style" panose="02050604050505020204" pitchFamily="18" charset="0"/>
              </a:rPr>
            </a:br>
            <a:r>
              <a:rPr lang="en-US" dirty="0" smtClean="0">
                <a:solidFill>
                  <a:srgbClr val="7030A0"/>
                </a:solidFill>
                <a:latin typeface="Bookman Old Style" panose="02050604050505020204" pitchFamily="18" charset="0"/>
              </a:rPr>
              <a:t>Correlation</a:t>
            </a:r>
            <a:endParaRPr lang="en-US" dirty="0">
              <a:solidFill>
                <a:srgbClr val="7030A0"/>
              </a:solidFill>
              <a:latin typeface="Bookman Old Style" panose="02050604050505020204" pitchFamily="18" charset="0"/>
            </a:endParaRPr>
          </a:p>
        </p:txBody>
      </p:sp>
      <p:sp>
        <p:nvSpPr>
          <p:cNvPr id="3" name="Subtitle 2"/>
          <p:cNvSpPr>
            <a:spLocks noGrp="1"/>
          </p:cNvSpPr>
          <p:nvPr>
            <p:ph type="subTitle" idx="1"/>
          </p:nvPr>
        </p:nvSpPr>
        <p:spPr>
          <a:xfrm>
            <a:off x="1524000" y="4306126"/>
            <a:ext cx="9144000" cy="1655762"/>
          </a:xfrm>
        </p:spPr>
        <p:txBody>
          <a:bodyPr/>
          <a:lstStyle/>
          <a:p>
            <a:r>
              <a:rPr lang="en-US" sz="3600" dirty="0" smtClean="0">
                <a:latin typeface="Lucida Calligraphy" panose="03010101010101010101" pitchFamily="66" charset="0"/>
              </a:rPr>
              <a:t>Dr. Zafar Iqbal (TI</a:t>
            </a:r>
            <a:r>
              <a:rPr lang="en-US" dirty="0" smtClean="0">
                <a:latin typeface="Lucida Calligraphy" panose="03010101010101010101" pitchFamily="66" charset="0"/>
              </a:rPr>
              <a:t>)</a:t>
            </a:r>
          </a:p>
          <a:p>
            <a:pPr>
              <a:lnSpc>
                <a:spcPct val="100000"/>
              </a:lnSpc>
              <a:spcBef>
                <a:spcPts val="0"/>
              </a:spcBef>
            </a:pPr>
            <a:r>
              <a:rPr lang="en-US" dirty="0" smtClean="0">
                <a:latin typeface="Lucida Calligraphy" panose="03010101010101010101" pitchFamily="66" charset="0"/>
              </a:rPr>
              <a:t>Department of Pharmacy</a:t>
            </a:r>
          </a:p>
          <a:p>
            <a:pPr>
              <a:lnSpc>
                <a:spcPct val="100000"/>
              </a:lnSpc>
              <a:spcBef>
                <a:spcPts val="0"/>
              </a:spcBef>
            </a:pPr>
            <a:r>
              <a:rPr lang="en-US" dirty="0" smtClean="0">
                <a:latin typeface="Lucida Calligraphy" panose="03010101010101010101" pitchFamily="66" charset="0"/>
              </a:rPr>
              <a:t>University of </a:t>
            </a:r>
            <a:r>
              <a:rPr lang="en-US" dirty="0" err="1" smtClean="0">
                <a:latin typeface="Lucida Calligraphy" panose="03010101010101010101" pitchFamily="66" charset="0"/>
              </a:rPr>
              <a:t>Pesjawar</a:t>
            </a:r>
            <a:endParaRPr lang="en-US" dirty="0">
              <a:latin typeface="Lucida Calligraphy" panose="03010101010101010101" pitchFamily="66" charset="0"/>
            </a:endParaRPr>
          </a:p>
        </p:txBody>
      </p:sp>
    </p:spTree>
    <p:extLst>
      <p:ext uri="{BB962C8B-B14F-4D97-AF65-F5344CB8AC3E}">
        <p14:creationId xmlns:p14="http://schemas.microsoft.com/office/powerpoint/2010/main" val="1224620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6320" y="1025315"/>
            <a:ext cx="10274808" cy="2701060"/>
          </a:xfrm>
          <a:prstGeom prst="rect">
            <a:avLst/>
          </a:prstGeom>
        </p:spPr>
        <p:txBody>
          <a:bodyPr wrap="square">
            <a:spAutoFit/>
          </a:bodyPr>
          <a:lstStyle/>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 level B correlation does not uniquely reflect the actual in vivo plasma level curves, also in vitro data from such a correlation could not be used to justify the extremes of quality control standards hence it is least useful for regulatory purposes.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769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40538"/>
            <a:ext cx="10607040" cy="4867486"/>
          </a:xfrm>
          <a:prstGeom prst="rect">
            <a:avLst/>
          </a:prstGeom>
        </p:spPr>
        <p:txBody>
          <a:bodyPr wrap="square">
            <a:spAutoFit/>
          </a:bodyPr>
          <a:lstStyle/>
          <a:p>
            <a:pPr>
              <a:lnSpc>
                <a:spcPct val="107000"/>
              </a:lnSpc>
              <a:spcAft>
                <a:spcPts val="80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Level C correlation</a:t>
            </a:r>
            <a:endParaRPr lang="en-US" sz="24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Level C correlation relates one dissolution time point (t50%, t90%, etc.) to one mean pharmacokinetic parameter such as AUC,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tmax</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or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Cmax</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en-US" sz="3200" dirty="0" smtClean="0">
                <a:effectLst/>
                <a:latin typeface="Times New Roman" panose="02020603050405020304" pitchFamily="18" charset="0"/>
                <a:ea typeface="Calibri" panose="020F0502020204030204" pitchFamily="34" charset="0"/>
              </a:rPr>
              <a:t>This is the weakest level of correlation as partial relationship between absorption and dissolution is established since it does not reflect the complete shape of plasma drug concentration time curve, which is the critical factor that defines the performance of a drug product</a:t>
            </a:r>
            <a:endParaRPr lang="en-US" sz="3200" dirty="0"/>
          </a:p>
        </p:txBody>
      </p:sp>
    </p:spTree>
    <p:extLst>
      <p:ext uri="{BB962C8B-B14F-4D97-AF65-F5344CB8AC3E}">
        <p14:creationId xmlns:p14="http://schemas.microsoft.com/office/powerpoint/2010/main" val="1111053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914400"/>
            <a:ext cx="11155680" cy="3950569"/>
          </a:xfrm>
          <a:prstGeom prst="rect">
            <a:avLst/>
          </a:prstGeom>
        </p:spPr>
        <p:txBody>
          <a:bodyPr wrap="square">
            <a:spAutoFit/>
          </a:bodyPr>
          <a:lstStyle/>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Due to its obvious limitations, the usefulness of a Level C correlation is limited in predicting in vivo drug performance. In the early stages of formulation development.</a:t>
            </a: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Level C correlations can be useful when pilot formulations are being selected while waiver of an in vivo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bioequivalance</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study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biowaiver</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is generally not possible.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5101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240" y="822960"/>
            <a:ext cx="10323576" cy="4979248"/>
          </a:xfrm>
          <a:prstGeom prst="rect">
            <a:avLst/>
          </a:prstGeom>
        </p:spPr>
        <p:txBody>
          <a:bodyPr wrap="square">
            <a:spAutoFit/>
          </a:bodyPr>
          <a:lstStyle/>
          <a:p>
            <a:pPr algn="just">
              <a:lnSpc>
                <a:spcPct val="107000"/>
              </a:lnSpc>
              <a:spcAft>
                <a:spcPts val="80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Multiple level C correlations</a:t>
            </a:r>
          </a:p>
          <a:p>
            <a:pPr algn="just">
              <a:lnSpc>
                <a:spcPct val="107000"/>
              </a:lnSpc>
              <a:spcAft>
                <a:spcPts val="800"/>
              </a:spcAft>
            </a:pP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This level refers to the relationship between one or more pharmacokinetic parameters of interest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Cmax</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AUC, or any other suitable parameters) and amount of drug dissolved at several time point of dissolution profile.</a:t>
            </a:r>
          </a:p>
          <a:p>
            <a:pPr algn="just">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Multiple point level C correlation may be used to justify a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biowaivers</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provided that the correlation has been established over the entire dissolution profile with one or more pharmacokinetic parameters of interest.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3708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672" y="1060705"/>
            <a:ext cx="10204704" cy="3962944"/>
          </a:xfrm>
          <a:prstGeom prst="rect">
            <a:avLst/>
          </a:prstGeom>
        </p:spPr>
        <p:txBody>
          <a:bodyPr wrap="square">
            <a:spAutoFit/>
          </a:bodyPr>
          <a:lstStyle/>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 multiple Level C correlation should be based on at least three dissolution time points covering the early, middle, and late stages of the dissolution profile.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The development of a level A correlation is also likely, when multiple level C correlation is achieved at each time point at the same parameter such that the effect on the in vivo performance of any change in dissolution can be assessed.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6813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664" y="905256"/>
            <a:ext cx="10204704" cy="4117794"/>
          </a:xfrm>
          <a:prstGeom prst="rect">
            <a:avLst/>
          </a:prstGeom>
        </p:spPr>
        <p:txBody>
          <a:bodyPr wrap="square">
            <a:spAutoFit/>
          </a:bodyPr>
          <a:lstStyle/>
          <a:p>
            <a:pPr algn="just">
              <a:lnSpc>
                <a:spcPct val="107000"/>
              </a:lnSpc>
              <a:spcAft>
                <a:spcPts val="80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Level D correlation </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It is not a formal correlation but it is a semi quantitative (qualitative analysis) and rank order correlation and is not considered useful for regulatory purpose but can be serves as an aid in the development of a formulation or processing procedure.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0133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8408" y="1161288"/>
            <a:ext cx="9802368" cy="2602636"/>
          </a:xfrm>
          <a:prstGeom prst="rect">
            <a:avLst/>
          </a:prstGeom>
        </p:spPr>
        <p:txBody>
          <a:bodyPr wrap="square">
            <a:spAutoFit/>
          </a:bodyPr>
          <a:lstStyle/>
          <a:p>
            <a:pPr algn="just">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IVIVC Models </a:t>
            </a:r>
          </a:p>
          <a:p>
            <a:pPr algn="just">
              <a:lnSpc>
                <a:spcPct val="107000"/>
              </a:lnSpc>
              <a:spcAft>
                <a:spcPts val="800"/>
              </a:spcAft>
            </a:pP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The relationship of observed drug concentration-time profiles following administration of a tablet/capsule with drug dissolution and pharmacokinetics may be described graphically.</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0370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03321593"/>
              </p:ext>
            </p:extLst>
          </p:nvPr>
        </p:nvGraphicFramePr>
        <p:xfrm>
          <a:off x="557785" y="555592"/>
          <a:ext cx="10543031" cy="3913507"/>
        </p:xfrm>
        <a:graphic>
          <a:graphicData uri="http://schemas.openxmlformats.org/drawingml/2006/table">
            <a:tbl>
              <a:tblPr firstRow="1" firstCol="1" bandRow="1">
                <a:tableStyleId>{5C22544A-7EE6-4342-B048-85BDC9FD1C3A}</a:tableStyleId>
              </a:tblPr>
              <a:tblGrid>
                <a:gridCol w="1288162"/>
                <a:gridCol w="4478161"/>
                <a:gridCol w="4776708"/>
              </a:tblGrid>
              <a:tr h="284917">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Level</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In-Vitro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In-VIVO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284917">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A</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Dissolution curve</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Input (absorption) curves</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881118">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B</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Statistical moments: mean dissolution time (MDT)</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Statistical moments: mean residence time (MRT), mean absorption time (MAT), etc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r h="1477320">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C</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Disintegration time, time to have 10%, 50%, 90% dissolved, dissolution rate, dissolution efficiency (DE)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Maximum observed concentration (</a:t>
                      </a:r>
                      <a:r>
                        <a:rPr lang="en-US" sz="2400" dirty="0" err="1">
                          <a:effectLst/>
                          <a:latin typeface="Times New Roman" panose="02020603050405020304" pitchFamily="18" charset="0"/>
                          <a:cs typeface="Times New Roman" panose="02020603050405020304" pitchFamily="18" charset="0"/>
                        </a:rPr>
                        <a:t>Cmax</a:t>
                      </a:r>
                      <a:r>
                        <a:rPr lang="en-US" sz="2400" dirty="0">
                          <a:effectLst/>
                          <a:latin typeface="Times New Roman" panose="02020603050405020304" pitchFamily="18" charset="0"/>
                          <a:cs typeface="Times New Roman" panose="02020603050405020304" pitchFamily="18" charset="0"/>
                        </a:rPr>
                        <a:t>), observed at time (</a:t>
                      </a:r>
                      <a:r>
                        <a:rPr lang="en-US" sz="2400" dirty="0" err="1">
                          <a:effectLst/>
                          <a:latin typeface="Times New Roman" panose="02020603050405020304" pitchFamily="18" charset="0"/>
                          <a:cs typeface="Times New Roman" panose="02020603050405020304" pitchFamily="18" charset="0"/>
                        </a:rPr>
                        <a:t>Tmax</a:t>
                      </a:r>
                      <a:r>
                        <a:rPr lang="en-US" sz="2400" dirty="0">
                          <a:effectLst/>
                          <a:latin typeface="Times New Roman" panose="02020603050405020304" pitchFamily="18" charset="0"/>
                          <a:cs typeface="Times New Roman" panose="02020603050405020304" pitchFamily="18" charset="0"/>
                        </a:rPr>
                        <a:t>), absorption constant (</a:t>
                      </a:r>
                      <a:r>
                        <a:rPr lang="en-US" sz="2400" dirty="0" err="1">
                          <a:effectLst/>
                          <a:latin typeface="Times New Roman" panose="02020603050405020304" pitchFamily="18" charset="0"/>
                          <a:cs typeface="Times New Roman" panose="02020603050405020304" pitchFamily="18" charset="0"/>
                        </a:rPr>
                        <a:t>Ka</a:t>
                      </a:r>
                      <a:r>
                        <a:rPr lang="en-US" sz="2400" dirty="0">
                          <a:effectLst/>
                          <a:latin typeface="Times New Roman" panose="02020603050405020304" pitchFamily="18" charset="0"/>
                          <a:cs typeface="Times New Roman" panose="02020603050405020304" pitchFamily="18" charset="0"/>
                        </a:rPr>
                        <a:t>), Time to have 10, 50, 90% absorbed, AUC (total or cumulative)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3" name="Rectangle 2"/>
          <p:cNvSpPr/>
          <p:nvPr/>
        </p:nvSpPr>
        <p:spPr>
          <a:xfrm>
            <a:off x="1045464" y="5078667"/>
            <a:ext cx="10631424" cy="1779333"/>
          </a:xfrm>
          <a:prstGeom prst="rect">
            <a:avLst/>
          </a:prstGeom>
        </p:spPr>
        <p:txBody>
          <a:bodyPr wrap="square">
            <a:spAutoFit/>
          </a:bodyPr>
          <a:lstStyle/>
          <a:p>
            <a:pPr algn="just">
              <a:lnSpc>
                <a:spcPct val="107000"/>
              </a:lnSpc>
              <a:spcAft>
                <a:spcPts val="80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A: one-to-one relationship between in vitro and in vivo data, e.g., in vitro dissolution vs. in vivo absorption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B: correlation based on statistical moments, e.g., in vitro MDT vs. in vivo MRT or MAT </a:t>
            </a:r>
            <a:endParaRPr lang="en-US"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effectLst/>
                <a:latin typeface="Times New Roman" panose="02020603050405020304" pitchFamily="18" charset="0"/>
                <a:ea typeface="Calibri" panose="020F0502020204030204" pitchFamily="34" charset="0"/>
                <a:cs typeface="Times New Roman" panose="02020603050405020304" pitchFamily="18" charset="0"/>
              </a:rPr>
              <a:t>C: point-to-point relationship between a dissolution and a pharmacokinetic parameter, e.g., in vitro T50% vs. in vivo T max, Multiple C: relationship between one or several PK parameters and amount dissolved at several time points.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8641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plot of Level A B C D IVIVC correlation drugs"/>
          <p:cNvPicPr/>
          <p:nvPr/>
        </p:nvPicPr>
        <p:blipFill>
          <a:blip r:embed="rId2">
            <a:extLst>
              <a:ext uri="{28A0092B-C50C-407E-A947-70E740481C1C}">
                <a14:useLocalDpi xmlns:a14="http://schemas.microsoft.com/office/drawing/2010/main" val="0"/>
              </a:ext>
            </a:extLst>
          </a:blip>
          <a:srcRect/>
          <a:stretch>
            <a:fillRect/>
          </a:stretch>
        </p:blipFill>
        <p:spPr bwMode="auto">
          <a:xfrm>
            <a:off x="1399032" y="585216"/>
            <a:ext cx="9180576" cy="5797296"/>
          </a:xfrm>
          <a:prstGeom prst="rect">
            <a:avLst/>
          </a:prstGeom>
          <a:noFill/>
          <a:ln>
            <a:noFill/>
          </a:ln>
        </p:spPr>
      </p:pic>
    </p:spTree>
    <p:extLst>
      <p:ext uri="{BB962C8B-B14F-4D97-AF65-F5344CB8AC3E}">
        <p14:creationId xmlns:p14="http://schemas.microsoft.com/office/powerpoint/2010/main" val="32027136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result for plot of Level A B C D IVIVC correlation drugs"/>
          <p:cNvPicPr/>
          <p:nvPr/>
        </p:nvPicPr>
        <p:blipFill>
          <a:blip r:embed="rId2">
            <a:extLst>
              <a:ext uri="{28A0092B-C50C-407E-A947-70E740481C1C}">
                <a14:useLocalDpi xmlns:a14="http://schemas.microsoft.com/office/drawing/2010/main" val="0"/>
              </a:ext>
            </a:extLst>
          </a:blip>
          <a:srcRect/>
          <a:stretch>
            <a:fillRect/>
          </a:stretch>
        </p:blipFill>
        <p:spPr bwMode="auto">
          <a:xfrm>
            <a:off x="1261872" y="731520"/>
            <a:ext cx="9665208" cy="5394960"/>
          </a:xfrm>
          <a:prstGeom prst="rect">
            <a:avLst/>
          </a:prstGeom>
          <a:noFill/>
          <a:ln>
            <a:noFill/>
          </a:ln>
        </p:spPr>
      </p:pic>
    </p:spTree>
    <p:extLst>
      <p:ext uri="{BB962C8B-B14F-4D97-AF65-F5344CB8AC3E}">
        <p14:creationId xmlns:p14="http://schemas.microsoft.com/office/powerpoint/2010/main" val="249172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4672" y="740665"/>
            <a:ext cx="10469880" cy="4524315"/>
          </a:xfrm>
          <a:prstGeom prst="rect">
            <a:avLst/>
          </a:prstGeom>
        </p:spPr>
        <p:txBody>
          <a:bodyPr wrap="square">
            <a:spAutoFit/>
          </a:bodyPr>
          <a:lstStyle/>
          <a:p>
            <a:pPr algn="just"/>
            <a:r>
              <a:rPr lang="en-US" sz="3200" b="1" i="1" dirty="0" smtClean="0">
                <a:latin typeface="Times New Roman" pitchFamily="18" charset="0"/>
                <a:cs typeface="Times New Roman" pitchFamily="18" charset="0"/>
              </a:rPr>
              <a:t>In vitro </a:t>
            </a:r>
            <a:r>
              <a:rPr lang="en-US" sz="3200" dirty="0" smtClean="0">
                <a:latin typeface="Times New Roman" pitchFamily="18" charset="0"/>
                <a:cs typeface="Times New Roman" pitchFamily="18" charset="0"/>
              </a:rPr>
              <a:t>dissolution: It’s a process of release of drug from dosage form as measured in an </a:t>
            </a:r>
            <a:r>
              <a:rPr lang="en-US" sz="3200" b="1" i="1" dirty="0" smtClean="0">
                <a:latin typeface="Times New Roman" pitchFamily="18" charset="0"/>
                <a:cs typeface="Times New Roman" pitchFamily="18" charset="0"/>
              </a:rPr>
              <a:t>in vitro</a:t>
            </a:r>
            <a:r>
              <a:rPr lang="en-US" sz="3200" i="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dissolution apparatus</a:t>
            </a:r>
          </a:p>
          <a:p>
            <a:pPr lvl="0" algn="just"/>
            <a:r>
              <a:rPr lang="en-US" sz="3200" b="1" i="1" dirty="0" smtClean="0">
                <a:latin typeface="Times New Roman" pitchFamily="18" charset="0"/>
                <a:cs typeface="Times New Roman" pitchFamily="18" charset="0"/>
              </a:rPr>
              <a:t>In vivo </a:t>
            </a:r>
            <a:r>
              <a:rPr lang="en-US" sz="3200" dirty="0" smtClean="0">
                <a:latin typeface="Times New Roman" pitchFamily="18" charset="0"/>
                <a:cs typeface="Times New Roman" pitchFamily="18" charset="0"/>
              </a:rPr>
              <a:t>dissolution: process of dissolution of drug in the GI tract.</a:t>
            </a:r>
          </a:p>
          <a:p>
            <a:pPr algn="just"/>
            <a:r>
              <a:rPr lang="en-US" sz="3200" b="1" dirty="0" smtClean="0">
                <a:latin typeface="Times New Roman" pitchFamily="18" charset="0"/>
                <a:cs typeface="Times New Roman" pitchFamily="18" charset="0"/>
              </a:rPr>
              <a:t>Correlation:</a:t>
            </a:r>
            <a:r>
              <a:rPr lang="en-US" sz="3200" dirty="0" smtClean="0">
                <a:latin typeface="Times New Roman" pitchFamily="18" charset="0"/>
                <a:cs typeface="Times New Roman" pitchFamily="18" charset="0"/>
              </a:rPr>
              <a:t> relationship between </a:t>
            </a:r>
            <a:r>
              <a:rPr lang="en-US" sz="3200" i="1" dirty="0" smtClean="0">
                <a:latin typeface="Times New Roman" pitchFamily="18" charset="0"/>
                <a:cs typeface="Times New Roman" pitchFamily="18" charset="0"/>
              </a:rPr>
              <a:t>in vitro </a:t>
            </a:r>
            <a:r>
              <a:rPr lang="en-US" sz="3200" dirty="0" smtClean="0">
                <a:latin typeface="Times New Roman" pitchFamily="18" charset="0"/>
                <a:cs typeface="Times New Roman" pitchFamily="18" charset="0"/>
              </a:rPr>
              <a:t>dissolution rate and </a:t>
            </a:r>
            <a:r>
              <a:rPr lang="en-US" sz="3200" i="1" dirty="0" smtClean="0">
                <a:latin typeface="Times New Roman" pitchFamily="18" charset="0"/>
                <a:cs typeface="Times New Roman" pitchFamily="18" charset="0"/>
              </a:rPr>
              <a:t>in</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vivo</a:t>
            </a:r>
            <a:r>
              <a:rPr lang="en-US" sz="3200" dirty="0" smtClean="0">
                <a:latin typeface="Times New Roman" pitchFamily="18" charset="0"/>
                <a:cs typeface="Times New Roman" pitchFamily="18" charset="0"/>
              </a:rPr>
              <a:t> absorption rate as used in bio-equivalence guidance</a:t>
            </a:r>
          </a:p>
          <a:p>
            <a:pPr algn="just"/>
            <a:r>
              <a:rPr lang="en-US" sz="3200" b="1" i="1" dirty="0" smtClean="0">
                <a:latin typeface="Times New Roman" pitchFamily="18" charset="0"/>
                <a:cs typeface="Times New Roman" pitchFamily="18" charset="0"/>
              </a:rPr>
              <a:t>IVIVC </a:t>
            </a:r>
            <a:r>
              <a:rPr lang="en-US" sz="3200" dirty="0" smtClean="0">
                <a:latin typeface="Times New Roman" pitchFamily="18" charset="0"/>
                <a:cs typeface="Times New Roman" pitchFamily="18" charset="0"/>
              </a:rPr>
              <a:t> has been defined  as “a predictive mathematical model describing the relationship between an </a:t>
            </a:r>
            <a:r>
              <a:rPr lang="en-US" sz="3200" i="1" dirty="0" smtClean="0">
                <a:latin typeface="Times New Roman" pitchFamily="18" charset="0"/>
                <a:cs typeface="Times New Roman" pitchFamily="18" charset="0"/>
              </a:rPr>
              <a:t>in-vitro</a:t>
            </a:r>
            <a:r>
              <a:rPr lang="en-US" sz="3200" dirty="0" smtClean="0">
                <a:latin typeface="Times New Roman" pitchFamily="18" charset="0"/>
                <a:cs typeface="Times New Roman" pitchFamily="18" charset="0"/>
              </a:rPr>
              <a:t> property of a dosage form and an </a:t>
            </a:r>
            <a:r>
              <a:rPr lang="en-US" sz="3200" i="1" dirty="0" smtClean="0">
                <a:latin typeface="Times New Roman" pitchFamily="18" charset="0"/>
                <a:cs typeface="Times New Roman" pitchFamily="18" charset="0"/>
              </a:rPr>
              <a:t>in-vivo</a:t>
            </a:r>
            <a:r>
              <a:rPr lang="en-US" sz="3200" dirty="0" smtClean="0">
                <a:latin typeface="Times New Roman" pitchFamily="18" charset="0"/>
                <a:cs typeface="Times New Roman" pitchFamily="18" charset="0"/>
              </a:rPr>
              <a:t> response”</a:t>
            </a:r>
            <a:endParaRPr lang="en-US" sz="3200" b="1" i="1" dirty="0">
              <a:latin typeface="Times New Roman" pitchFamily="18" charset="0"/>
              <a:cs typeface="Times New Roman" pitchFamily="18" charset="0"/>
            </a:endParaRPr>
          </a:p>
        </p:txBody>
      </p:sp>
    </p:spTree>
    <p:extLst>
      <p:ext uri="{BB962C8B-B14F-4D97-AF65-F5344CB8AC3E}">
        <p14:creationId xmlns:p14="http://schemas.microsoft.com/office/powerpoint/2010/main" val="2221370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585323"/>
          </a:xfrm>
          <a:prstGeom prst="rect">
            <a:avLst/>
          </a:prstGeom>
        </p:spPr>
        <p:txBody>
          <a:bodyPr>
            <a:spAutoFit/>
          </a:bodyPr>
          <a:lstStyle/>
          <a:p>
            <a:r>
              <a:rPr lang="en-US" b="0" i="0" dirty="0" smtClean="0">
                <a:solidFill>
                  <a:srgbClr val="2E2E2E"/>
                </a:solidFill>
                <a:effectLst/>
                <a:latin typeface="NexusSans"/>
              </a:rPr>
              <a:t>Evaluation of IVIVCs by different levels was first proposed for oral dosage forms in the USP’s information chapter and was later adopted globally. </a:t>
            </a:r>
          </a:p>
          <a:p>
            <a:endParaRPr lang="en-US" dirty="0">
              <a:solidFill>
                <a:srgbClr val="2E2E2E"/>
              </a:solidFill>
              <a:latin typeface="NexusSans"/>
            </a:endParaRPr>
          </a:p>
          <a:p>
            <a:r>
              <a:rPr lang="en-US" b="0" i="0" dirty="0" smtClean="0">
                <a:solidFill>
                  <a:srgbClr val="2E2E2E"/>
                </a:solidFill>
                <a:effectLst/>
                <a:latin typeface="NexusSans"/>
              </a:rPr>
              <a:t>Presently, IVIVC is categorized by the FDA into levels A, B, C, and Multiple C depending upon the type of data used to establish the relationship and ability of the correlation to predict the complete plasma profile of a dosage form.</a:t>
            </a:r>
            <a:endParaRPr lang="en-US" dirty="0"/>
          </a:p>
        </p:txBody>
      </p:sp>
    </p:spTree>
    <p:extLst>
      <p:ext uri="{BB962C8B-B14F-4D97-AF65-F5344CB8AC3E}">
        <p14:creationId xmlns:p14="http://schemas.microsoft.com/office/powerpoint/2010/main" val="97199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9320" y="1293983"/>
            <a:ext cx="6096000" cy="923330"/>
          </a:xfrm>
          <a:prstGeom prst="rect">
            <a:avLst/>
          </a:prstGeom>
        </p:spPr>
        <p:txBody>
          <a:bodyPr>
            <a:spAutoFit/>
          </a:bodyPr>
          <a:lstStyle/>
          <a:p>
            <a:pPr>
              <a:spcBef>
                <a:spcPct val="0"/>
              </a:spcBef>
              <a:defRPr/>
            </a:pPr>
            <a:r>
              <a:rPr lang="en-US" altLang="zh-TW" i="1" dirty="0">
                <a:latin typeface="Arial" charset="0"/>
              </a:rPr>
              <a:t>In vitro-in vivo </a:t>
            </a:r>
            <a:r>
              <a:rPr lang="en-US" altLang="zh-TW" dirty="0">
                <a:latin typeface="Arial" charset="0"/>
              </a:rPr>
              <a:t>correlation (IVIVC)</a:t>
            </a:r>
          </a:p>
          <a:p>
            <a:pPr lvl="1">
              <a:spcBef>
                <a:spcPct val="0"/>
              </a:spcBef>
              <a:defRPr/>
            </a:pPr>
            <a:r>
              <a:rPr lang="en-US" altLang="zh-TW" dirty="0">
                <a:latin typeface="Arial" charset="0"/>
              </a:rPr>
              <a:t>the correlation between </a:t>
            </a:r>
            <a:r>
              <a:rPr lang="en-US" altLang="zh-TW" i="1" dirty="0">
                <a:latin typeface="Arial" charset="0"/>
              </a:rPr>
              <a:t>in vitro </a:t>
            </a:r>
            <a:r>
              <a:rPr lang="en-US" altLang="zh-TW" dirty="0">
                <a:latin typeface="Arial" charset="0"/>
              </a:rPr>
              <a:t>drug dissolution and </a:t>
            </a:r>
            <a:r>
              <a:rPr lang="en-US" altLang="zh-TW" i="1" dirty="0">
                <a:latin typeface="Arial" charset="0"/>
              </a:rPr>
              <a:t>in vivo </a:t>
            </a:r>
            <a:r>
              <a:rPr lang="en-US" altLang="zh-TW" dirty="0">
                <a:latin typeface="Arial" charset="0"/>
              </a:rPr>
              <a:t>drug absorption</a:t>
            </a:r>
          </a:p>
        </p:txBody>
      </p:sp>
      <p:pic>
        <p:nvPicPr>
          <p:cNvPr id="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3593" y="2651570"/>
            <a:ext cx="5689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2091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4061" y="830318"/>
            <a:ext cx="6079859" cy="5472267"/>
          </a:xfrm>
          <a:prstGeom prst="rect">
            <a:avLst/>
          </a:prstGeom>
        </p:spPr>
        <p:txBody>
          <a:bodyPr wrap="square">
            <a:spAutoFit/>
          </a:bodyPr>
          <a:lstStyle/>
          <a:p>
            <a:r>
              <a:rPr lang="en-US" altLang="zh-TW" dirty="0" smtClean="0">
                <a:solidFill>
                  <a:schemeClr val="tx1"/>
                </a:solidFill>
                <a:effectLst/>
                <a:latin typeface="Arial" panose="020B0604020202020204" pitchFamily="34" charset="0"/>
              </a:rPr>
              <a:t>Purpose of IVIVC</a:t>
            </a:r>
          </a:p>
          <a:p>
            <a:endParaRPr lang="en-US" dirty="0">
              <a:latin typeface="Arial" panose="020B0604020202020204" pitchFamily="34" charset="0"/>
            </a:endParaRPr>
          </a:p>
          <a:p>
            <a:pPr>
              <a:lnSpc>
                <a:spcPct val="80000"/>
              </a:lnSpc>
              <a:spcBef>
                <a:spcPct val="0"/>
              </a:spcBef>
              <a:defRPr/>
            </a:pPr>
            <a:r>
              <a:rPr lang="en-US" altLang="zh-TW" sz="2800" dirty="0">
                <a:latin typeface="Arial" charset="0"/>
              </a:rPr>
              <a:t>The optimization of formulations</a:t>
            </a:r>
          </a:p>
          <a:p>
            <a:pPr lvl="1">
              <a:lnSpc>
                <a:spcPct val="80000"/>
              </a:lnSpc>
              <a:spcBef>
                <a:spcPct val="0"/>
              </a:spcBef>
              <a:defRPr/>
            </a:pPr>
            <a:r>
              <a:rPr lang="en-US" altLang="zh-TW" sz="2400" dirty="0">
                <a:latin typeface="Arial" charset="0"/>
              </a:rPr>
              <a:t>may require changes in the composition, manufacturing process, equipment, and batch sizes. </a:t>
            </a:r>
            <a:endParaRPr lang="en-US" altLang="zh-TW" dirty="0">
              <a:latin typeface="Arial" charset="0"/>
            </a:endParaRPr>
          </a:p>
          <a:p>
            <a:pPr lvl="1">
              <a:lnSpc>
                <a:spcPct val="80000"/>
              </a:lnSpc>
              <a:spcBef>
                <a:spcPct val="0"/>
              </a:spcBef>
              <a:defRPr/>
            </a:pPr>
            <a:r>
              <a:rPr lang="en-US" altLang="zh-TW" sz="2400" dirty="0">
                <a:latin typeface="Arial" charset="0"/>
              </a:rPr>
              <a:t>In order to prove the validity of a new formulation, which is bioequivalent with a target formulation, a considerable amount of efforts is required to study bioequivalence (BE)/bioavailability(BA</a:t>
            </a:r>
            <a:r>
              <a:rPr lang="en-US" altLang="zh-TW" sz="2400" dirty="0" smtClean="0">
                <a:latin typeface="Arial" charset="0"/>
              </a:rPr>
              <a:t>).</a:t>
            </a:r>
          </a:p>
          <a:p>
            <a:pPr lvl="1">
              <a:lnSpc>
                <a:spcPct val="80000"/>
              </a:lnSpc>
              <a:spcBef>
                <a:spcPct val="0"/>
              </a:spcBef>
              <a:defRPr/>
            </a:pPr>
            <a:endParaRPr lang="en-US" sz="2400" dirty="0">
              <a:latin typeface="Arial" charset="0"/>
            </a:endParaRPr>
          </a:p>
          <a:p>
            <a:pPr>
              <a:lnSpc>
                <a:spcPct val="80000"/>
              </a:lnSpc>
              <a:spcBef>
                <a:spcPct val="0"/>
              </a:spcBef>
              <a:defRPr/>
            </a:pPr>
            <a:r>
              <a:rPr lang="en-US" altLang="zh-TW" sz="2800" dirty="0">
                <a:latin typeface="Arial" charset="0"/>
              </a:rPr>
              <a:t>The main purpose of an IVIVC model</a:t>
            </a:r>
          </a:p>
          <a:p>
            <a:pPr lvl="1">
              <a:lnSpc>
                <a:spcPct val="80000"/>
              </a:lnSpc>
              <a:spcBef>
                <a:spcPct val="0"/>
              </a:spcBef>
              <a:defRPr/>
            </a:pPr>
            <a:r>
              <a:rPr lang="en-US" altLang="zh-TW" sz="2400" dirty="0">
                <a:latin typeface="Arial" charset="0"/>
              </a:rPr>
              <a:t>to utilize </a:t>
            </a:r>
            <a:r>
              <a:rPr lang="en-US" altLang="zh-TW" sz="2400" i="1" dirty="0">
                <a:latin typeface="Arial" charset="0"/>
              </a:rPr>
              <a:t>in vitro </a:t>
            </a:r>
            <a:r>
              <a:rPr lang="en-US" altLang="zh-TW" sz="2400" dirty="0">
                <a:latin typeface="Arial" charset="0"/>
              </a:rPr>
              <a:t>dissolution profiles as a surrogate for </a:t>
            </a:r>
            <a:r>
              <a:rPr lang="en-US" altLang="zh-TW" sz="2400" i="1" dirty="0">
                <a:latin typeface="Arial" charset="0"/>
              </a:rPr>
              <a:t>in vivo </a:t>
            </a:r>
            <a:r>
              <a:rPr lang="en-US" altLang="zh-TW" sz="2400" dirty="0">
                <a:latin typeface="Arial" charset="0"/>
              </a:rPr>
              <a:t>bioequivalence and to support </a:t>
            </a:r>
            <a:r>
              <a:rPr lang="en-US" altLang="zh-TW" sz="2400" dirty="0" err="1">
                <a:latin typeface="Arial" charset="0"/>
              </a:rPr>
              <a:t>biowaivers</a:t>
            </a:r>
            <a:endParaRPr lang="en-US" altLang="zh-TW" sz="2400" dirty="0">
              <a:latin typeface="Arial" charset="0"/>
            </a:endParaRPr>
          </a:p>
          <a:p>
            <a:pPr lvl="1">
              <a:lnSpc>
                <a:spcPct val="80000"/>
              </a:lnSpc>
              <a:spcBef>
                <a:spcPct val="0"/>
              </a:spcBef>
              <a:defRPr/>
            </a:pPr>
            <a:r>
              <a:rPr lang="en-US" altLang="zh-TW" sz="2400" dirty="0">
                <a:latin typeface="Arial" charset="0"/>
              </a:rPr>
              <a:t>Data analysis of IVIVC attracts attention from the pharmaceutical industry</a:t>
            </a:r>
            <a:endParaRPr lang="en-US" dirty="0"/>
          </a:p>
        </p:txBody>
      </p:sp>
    </p:spTree>
    <p:extLst>
      <p:ext uri="{BB962C8B-B14F-4D97-AF65-F5344CB8AC3E}">
        <p14:creationId xmlns:p14="http://schemas.microsoft.com/office/powerpoint/2010/main" val="2780054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471815"/>
            <a:ext cx="6096000" cy="2608791"/>
          </a:xfrm>
          <a:prstGeom prst="rect">
            <a:avLst/>
          </a:prstGeom>
        </p:spPr>
        <p:txBody>
          <a:bodyPr>
            <a:spAutoFit/>
          </a:bodyPr>
          <a:lstStyle/>
          <a:p>
            <a:pPr>
              <a:lnSpc>
                <a:spcPct val="80000"/>
              </a:lnSpc>
              <a:spcBef>
                <a:spcPct val="0"/>
              </a:spcBef>
              <a:defRPr/>
            </a:pPr>
            <a:r>
              <a:rPr lang="en-US" altLang="zh-TW" sz="2800" dirty="0" smtClean="0">
                <a:latin typeface="Arial" charset="0"/>
              </a:rPr>
              <a:t>Purpose of IVIV Studies</a:t>
            </a:r>
          </a:p>
          <a:p>
            <a:pPr>
              <a:lnSpc>
                <a:spcPct val="80000"/>
              </a:lnSpc>
              <a:spcBef>
                <a:spcPct val="0"/>
              </a:spcBef>
              <a:defRPr/>
            </a:pPr>
            <a:endParaRPr lang="en-US" altLang="zh-TW" sz="2800" dirty="0">
              <a:latin typeface="Arial" charset="0"/>
            </a:endParaRPr>
          </a:p>
          <a:p>
            <a:pPr>
              <a:lnSpc>
                <a:spcPct val="80000"/>
              </a:lnSpc>
              <a:spcBef>
                <a:spcPct val="0"/>
              </a:spcBef>
              <a:defRPr/>
            </a:pPr>
            <a:r>
              <a:rPr lang="en-US" altLang="zh-TW" sz="2800" dirty="0" smtClean="0">
                <a:latin typeface="Arial" charset="0"/>
              </a:rPr>
              <a:t>The </a:t>
            </a:r>
            <a:r>
              <a:rPr lang="en-US" altLang="zh-TW" sz="2800" dirty="0">
                <a:latin typeface="Arial" charset="0"/>
              </a:rPr>
              <a:t>main purpose of an IVIVC model</a:t>
            </a:r>
          </a:p>
          <a:p>
            <a:pPr lvl="1">
              <a:lnSpc>
                <a:spcPct val="80000"/>
              </a:lnSpc>
              <a:spcBef>
                <a:spcPct val="0"/>
              </a:spcBef>
              <a:defRPr/>
            </a:pPr>
            <a:r>
              <a:rPr lang="en-US" altLang="zh-TW" sz="2400" dirty="0">
                <a:latin typeface="Arial" charset="0"/>
              </a:rPr>
              <a:t>to utilize </a:t>
            </a:r>
            <a:r>
              <a:rPr lang="en-US" altLang="zh-TW" sz="2400" i="1" dirty="0">
                <a:latin typeface="Arial" charset="0"/>
              </a:rPr>
              <a:t>in vitro </a:t>
            </a:r>
            <a:r>
              <a:rPr lang="en-US" altLang="zh-TW" sz="2400" dirty="0">
                <a:latin typeface="Arial" charset="0"/>
              </a:rPr>
              <a:t>dissolution profiles as a surrogate for </a:t>
            </a:r>
            <a:r>
              <a:rPr lang="en-US" altLang="zh-TW" sz="2400" i="1" dirty="0">
                <a:latin typeface="Arial" charset="0"/>
              </a:rPr>
              <a:t>in vivo </a:t>
            </a:r>
            <a:r>
              <a:rPr lang="en-US" altLang="zh-TW" sz="2400" dirty="0">
                <a:latin typeface="Arial" charset="0"/>
              </a:rPr>
              <a:t>bioequivalence and to support </a:t>
            </a:r>
            <a:r>
              <a:rPr lang="en-US" altLang="zh-TW" sz="2400" dirty="0" err="1">
                <a:latin typeface="Arial" charset="0"/>
              </a:rPr>
              <a:t>biowaivers</a:t>
            </a:r>
            <a:endParaRPr lang="en-US" altLang="zh-TW" sz="2400" dirty="0">
              <a:latin typeface="Arial" charset="0"/>
            </a:endParaRPr>
          </a:p>
          <a:p>
            <a:pPr lvl="1">
              <a:lnSpc>
                <a:spcPct val="80000"/>
              </a:lnSpc>
              <a:spcBef>
                <a:spcPct val="0"/>
              </a:spcBef>
              <a:defRPr/>
            </a:pPr>
            <a:r>
              <a:rPr lang="en-US" altLang="zh-TW" sz="2400" dirty="0">
                <a:latin typeface="Arial" charset="0"/>
              </a:rPr>
              <a:t>Data analysis of IVIVC attracts attention from the pharmaceutical industry</a:t>
            </a:r>
            <a:endParaRPr lang="en-US" dirty="0"/>
          </a:p>
        </p:txBody>
      </p:sp>
    </p:spTree>
    <p:extLst>
      <p:ext uri="{BB962C8B-B14F-4D97-AF65-F5344CB8AC3E}">
        <p14:creationId xmlns:p14="http://schemas.microsoft.com/office/powerpoint/2010/main" val="2126849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7" descr="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1992" y="3502036"/>
            <a:ext cx="2697988" cy="2926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8" descr="viv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4272" y="3593592"/>
            <a:ext cx="3718768" cy="276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5"/>
          <p:cNvSpPr>
            <a:spLocks noChangeArrowheads="1"/>
          </p:cNvSpPr>
          <p:nvPr/>
        </p:nvSpPr>
        <p:spPr bwMode="auto">
          <a:xfrm>
            <a:off x="384747" y="1296035"/>
            <a:ext cx="4032250" cy="863600"/>
          </a:xfrm>
          <a:prstGeom prst="rect">
            <a:avLst/>
          </a:prstGeom>
          <a:solidFill>
            <a:srgbClr val="FF0000"/>
          </a:solidFill>
          <a:ln w="9525">
            <a:solidFill>
              <a:schemeClr val="tx1"/>
            </a:solidFill>
            <a:miter lim="800000"/>
            <a:headEnd/>
            <a:tailEnd/>
          </a:ln>
        </p:spPr>
        <p:txBody>
          <a:bodyPr wrap="none" anchor="ctr"/>
          <a:lstStyle>
            <a:lvl1pPr eaLnBrk="0" hangingPunct="0">
              <a:defRPr kumimoji="1">
                <a:solidFill>
                  <a:schemeClr val="tx1"/>
                </a:solidFill>
                <a:latin typeface="Garamond" panose="02020404030301010803" pitchFamily="18" charset="0"/>
                <a:ea typeface="新細明體" pitchFamily="18" charset="-120"/>
              </a:defRPr>
            </a:lvl1pPr>
            <a:lvl2pPr marL="742950" indent="-285750" eaLnBrk="0" hangingPunct="0">
              <a:defRPr kumimoji="1">
                <a:solidFill>
                  <a:schemeClr val="tx1"/>
                </a:solidFill>
                <a:latin typeface="Garamond" panose="02020404030301010803" pitchFamily="18" charset="0"/>
                <a:ea typeface="新細明體" pitchFamily="18" charset="-120"/>
              </a:defRPr>
            </a:lvl2pPr>
            <a:lvl3pPr marL="1143000" indent="-228600" eaLnBrk="0" hangingPunct="0">
              <a:defRPr kumimoji="1">
                <a:solidFill>
                  <a:schemeClr val="tx1"/>
                </a:solidFill>
                <a:latin typeface="Garamond" panose="02020404030301010803" pitchFamily="18" charset="0"/>
                <a:ea typeface="新細明體" pitchFamily="18" charset="-120"/>
              </a:defRPr>
            </a:lvl3pPr>
            <a:lvl4pPr marL="1600200" indent="-228600" eaLnBrk="0" hangingPunct="0">
              <a:defRPr kumimoji="1">
                <a:solidFill>
                  <a:schemeClr val="tx1"/>
                </a:solidFill>
                <a:latin typeface="Garamond" panose="02020404030301010803" pitchFamily="18" charset="0"/>
                <a:ea typeface="新細明體" pitchFamily="18" charset="-120"/>
              </a:defRPr>
            </a:lvl4pPr>
            <a:lvl5pPr marL="2057400" indent="-228600" eaLnBrk="0" hangingPunct="0">
              <a:defRPr kumimoji="1">
                <a:solidFill>
                  <a:schemeClr val="tx1"/>
                </a:solidFill>
                <a:latin typeface="Garamond" panose="02020404030301010803" pitchFamily="18" charset="0"/>
                <a:ea typeface="新細明體" pitchFamily="18" charset="-120"/>
              </a:defRPr>
            </a:lvl5pPr>
            <a:lvl6pPr marL="25146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6pPr>
            <a:lvl7pPr marL="29718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7pPr>
            <a:lvl8pPr marL="34290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8pPr>
            <a:lvl9pPr marL="38862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9pPr>
          </a:lstStyle>
          <a:p>
            <a:pPr algn="ctr" eaLnBrk="1" hangingPunct="1"/>
            <a:r>
              <a:rPr lang="en-US" altLang="zh-TW" b="1" dirty="0" smtClean="0">
                <a:latin typeface="Arial" panose="020B0604020202020204" pitchFamily="34" charset="0"/>
              </a:rPr>
              <a:t>Input/Edit In Vivo Absorption Data: </a:t>
            </a:r>
          </a:p>
          <a:p>
            <a:pPr algn="ctr" eaLnBrk="1" hangingPunct="1"/>
            <a:r>
              <a:rPr lang="en-US" altLang="zh-TW" b="1" dirty="0" smtClean="0">
                <a:latin typeface="Arial" panose="020B0604020202020204" pitchFamily="34" charset="0"/>
              </a:rPr>
              <a:t>IV</a:t>
            </a:r>
            <a:r>
              <a:rPr lang="en-US" altLang="zh-TW" b="1" dirty="0">
                <a:latin typeface="Arial" panose="020B0604020202020204" pitchFamily="34" charset="0"/>
              </a:rPr>
              <a:t>, Oral solution or IR drug</a:t>
            </a:r>
          </a:p>
        </p:txBody>
      </p:sp>
      <p:sp>
        <p:nvSpPr>
          <p:cNvPr id="6" name="Line 7"/>
          <p:cNvSpPr>
            <a:spLocks noChangeShapeType="1"/>
          </p:cNvSpPr>
          <p:nvPr/>
        </p:nvSpPr>
        <p:spPr bwMode="auto">
          <a:xfrm>
            <a:off x="4559617" y="1727835"/>
            <a:ext cx="7207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Rectangle 20"/>
          <p:cNvSpPr>
            <a:spLocks noChangeArrowheads="1"/>
          </p:cNvSpPr>
          <p:nvPr/>
        </p:nvSpPr>
        <p:spPr bwMode="auto">
          <a:xfrm>
            <a:off x="5497576" y="1296035"/>
            <a:ext cx="3887788" cy="863600"/>
          </a:xfrm>
          <a:prstGeom prst="rect">
            <a:avLst/>
          </a:prstGeom>
          <a:solidFill>
            <a:srgbClr val="FF0000"/>
          </a:solidFill>
          <a:ln w="9525">
            <a:solidFill>
              <a:schemeClr val="tx1"/>
            </a:solidFill>
            <a:miter lim="800000"/>
            <a:headEnd/>
            <a:tailEnd/>
          </a:ln>
        </p:spPr>
        <p:txBody>
          <a:bodyPr wrap="none" anchor="ctr"/>
          <a:lstStyle>
            <a:lvl1pPr eaLnBrk="0" hangingPunct="0">
              <a:defRPr kumimoji="1">
                <a:solidFill>
                  <a:schemeClr val="tx1"/>
                </a:solidFill>
                <a:latin typeface="Garamond" panose="02020404030301010803" pitchFamily="18" charset="0"/>
                <a:ea typeface="新細明體" pitchFamily="18" charset="-120"/>
              </a:defRPr>
            </a:lvl1pPr>
            <a:lvl2pPr marL="742950" indent="-285750" eaLnBrk="0" hangingPunct="0">
              <a:defRPr kumimoji="1">
                <a:solidFill>
                  <a:schemeClr val="tx1"/>
                </a:solidFill>
                <a:latin typeface="Garamond" panose="02020404030301010803" pitchFamily="18" charset="0"/>
                <a:ea typeface="新細明體" pitchFamily="18" charset="-120"/>
              </a:defRPr>
            </a:lvl2pPr>
            <a:lvl3pPr marL="1143000" indent="-228600" eaLnBrk="0" hangingPunct="0">
              <a:defRPr kumimoji="1">
                <a:solidFill>
                  <a:schemeClr val="tx1"/>
                </a:solidFill>
                <a:latin typeface="Garamond" panose="02020404030301010803" pitchFamily="18" charset="0"/>
                <a:ea typeface="新細明體" pitchFamily="18" charset="-120"/>
              </a:defRPr>
            </a:lvl3pPr>
            <a:lvl4pPr marL="1600200" indent="-228600" eaLnBrk="0" hangingPunct="0">
              <a:defRPr kumimoji="1">
                <a:solidFill>
                  <a:schemeClr val="tx1"/>
                </a:solidFill>
                <a:latin typeface="Garamond" panose="02020404030301010803" pitchFamily="18" charset="0"/>
                <a:ea typeface="新細明體" pitchFamily="18" charset="-120"/>
              </a:defRPr>
            </a:lvl4pPr>
            <a:lvl5pPr marL="2057400" indent="-228600" eaLnBrk="0" hangingPunct="0">
              <a:defRPr kumimoji="1">
                <a:solidFill>
                  <a:schemeClr val="tx1"/>
                </a:solidFill>
                <a:latin typeface="Garamond" panose="02020404030301010803" pitchFamily="18" charset="0"/>
                <a:ea typeface="新細明體" pitchFamily="18" charset="-120"/>
              </a:defRPr>
            </a:lvl5pPr>
            <a:lvl6pPr marL="25146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6pPr>
            <a:lvl7pPr marL="29718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7pPr>
            <a:lvl8pPr marL="34290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8pPr>
            <a:lvl9pPr marL="38862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9pPr>
          </a:lstStyle>
          <a:p>
            <a:pPr algn="ctr" eaLnBrk="1" hangingPunct="1"/>
            <a:r>
              <a:rPr lang="en-US" altLang="zh-TW" b="1" dirty="0">
                <a:latin typeface="Arial" panose="020B0604020202020204" pitchFamily="34" charset="0"/>
              </a:rPr>
              <a:t>Develop an IVIVC Model: </a:t>
            </a:r>
          </a:p>
          <a:p>
            <a:pPr algn="ctr" eaLnBrk="1" hangingPunct="1"/>
            <a:r>
              <a:rPr lang="en-US" altLang="zh-TW" b="1" dirty="0">
                <a:latin typeface="Arial" panose="020B0604020202020204" pitchFamily="34" charset="0"/>
              </a:rPr>
              <a:t>Fitting IV, Oral solution or IR drug</a:t>
            </a:r>
          </a:p>
        </p:txBody>
      </p:sp>
      <p:sp>
        <p:nvSpPr>
          <p:cNvPr id="8" name="Rectangle 15"/>
          <p:cNvSpPr>
            <a:spLocks noChangeArrowheads="1"/>
          </p:cNvSpPr>
          <p:nvPr/>
        </p:nvSpPr>
        <p:spPr bwMode="auto">
          <a:xfrm>
            <a:off x="2986596" y="2489931"/>
            <a:ext cx="4032250" cy="863600"/>
          </a:xfrm>
          <a:prstGeom prst="rect">
            <a:avLst/>
          </a:prstGeom>
          <a:solidFill>
            <a:srgbClr val="FF0000"/>
          </a:solidFill>
          <a:ln w="9525">
            <a:solidFill>
              <a:schemeClr val="tx1"/>
            </a:solidFill>
            <a:miter lim="800000"/>
            <a:headEnd/>
            <a:tailEnd/>
          </a:ln>
        </p:spPr>
        <p:txBody>
          <a:bodyPr wrap="none" anchor="ctr"/>
          <a:lstStyle>
            <a:lvl1pPr eaLnBrk="0" hangingPunct="0">
              <a:defRPr kumimoji="1">
                <a:solidFill>
                  <a:schemeClr val="tx1"/>
                </a:solidFill>
                <a:latin typeface="Garamond" panose="02020404030301010803" pitchFamily="18" charset="0"/>
                <a:ea typeface="新細明體" pitchFamily="18" charset="-120"/>
              </a:defRPr>
            </a:lvl1pPr>
            <a:lvl2pPr marL="742950" indent="-285750" eaLnBrk="0" hangingPunct="0">
              <a:defRPr kumimoji="1">
                <a:solidFill>
                  <a:schemeClr val="tx1"/>
                </a:solidFill>
                <a:latin typeface="Garamond" panose="02020404030301010803" pitchFamily="18" charset="0"/>
                <a:ea typeface="新細明體" pitchFamily="18" charset="-120"/>
              </a:defRPr>
            </a:lvl2pPr>
            <a:lvl3pPr marL="1143000" indent="-228600" eaLnBrk="0" hangingPunct="0">
              <a:defRPr kumimoji="1">
                <a:solidFill>
                  <a:schemeClr val="tx1"/>
                </a:solidFill>
                <a:latin typeface="Garamond" panose="02020404030301010803" pitchFamily="18" charset="0"/>
                <a:ea typeface="新細明體" pitchFamily="18" charset="-120"/>
              </a:defRPr>
            </a:lvl3pPr>
            <a:lvl4pPr marL="1600200" indent="-228600" eaLnBrk="0" hangingPunct="0">
              <a:defRPr kumimoji="1">
                <a:solidFill>
                  <a:schemeClr val="tx1"/>
                </a:solidFill>
                <a:latin typeface="Garamond" panose="02020404030301010803" pitchFamily="18" charset="0"/>
                <a:ea typeface="新細明體" pitchFamily="18" charset="-120"/>
              </a:defRPr>
            </a:lvl4pPr>
            <a:lvl5pPr marL="2057400" indent="-228600" eaLnBrk="0" hangingPunct="0">
              <a:defRPr kumimoji="1">
                <a:solidFill>
                  <a:schemeClr val="tx1"/>
                </a:solidFill>
                <a:latin typeface="Garamond" panose="02020404030301010803" pitchFamily="18" charset="0"/>
                <a:ea typeface="新細明體" pitchFamily="18" charset="-120"/>
              </a:defRPr>
            </a:lvl5pPr>
            <a:lvl6pPr marL="25146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6pPr>
            <a:lvl7pPr marL="29718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7pPr>
            <a:lvl8pPr marL="34290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8pPr>
            <a:lvl9pPr marL="3886200" indent="-228600" eaLnBrk="0" fontAlgn="base" hangingPunct="0">
              <a:spcBef>
                <a:spcPct val="0"/>
              </a:spcBef>
              <a:spcAft>
                <a:spcPct val="0"/>
              </a:spcAft>
              <a:defRPr kumimoji="1">
                <a:solidFill>
                  <a:schemeClr val="tx1"/>
                </a:solidFill>
                <a:latin typeface="Garamond" panose="02020404030301010803" pitchFamily="18" charset="0"/>
                <a:ea typeface="新細明體" pitchFamily="18" charset="-120"/>
              </a:defRPr>
            </a:lvl9pPr>
          </a:lstStyle>
          <a:p>
            <a:pPr algn="ctr" eaLnBrk="1" hangingPunct="1"/>
            <a:r>
              <a:rPr lang="en-US" altLang="zh-TW" b="1" dirty="0" smtClean="0">
                <a:latin typeface="Arial" panose="020B0604020202020204" pitchFamily="34" charset="0"/>
              </a:rPr>
              <a:t>Input/Edit In Vivo Absorption Data: </a:t>
            </a:r>
          </a:p>
          <a:p>
            <a:pPr algn="ctr" eaLnBrk="1" hangingPunct="1"/>
            <a:r>
              <a:rPr lang="en-US" altLang="zh-TW" b="1" dirty="0" smtClean="0">
                <a:latin typeface="Arial" panose="020B0604020202020204" pitchFamily="34" charset="0"/>
              </a:rPr>
              <a:t>IV</a:t>
            </a:r>
            <a:r>
              <a:rPr lang="en-US" altLang="zh-TW" b="1" dirty="0">
                <a:latin typeface="Arial" panose="020B0604020202020204" pitchFamily="34" charset="0"/>
              </a:rPr>
              <a:t>, Oral solution or IR drug</a:t>
            </a:r>
          </a:p>
        </p:txBody>
      </p:sp>
    </p:spTree>
    <p:extLst>
      <p:ext uri="{BB962C8B-B14F-4D97-AF65-F5344CB8AC3E}">
        <p14:creationId xmlns:p14="http://schemas.microsoft.com/office/powerpoint/2010/main" val="259696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diamond(i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ox(in)">
                                      <p:cBhvr>
                                        <p:cTn id="3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13232" y="740665"/>
            <a:ext cx="10616184" cy="4524315"/>
          </a:xfrm>
          <a:prstGeom prst="rect">
            <a:avLst/>
          </a:prstGeom>
        </p:spPr>
        <p:txBody>
          <a:bodyPr wrap="square">
            <a:spAutoFit/>
          </a:bodyPr>
          <a:lstStyle/>
          <a:p>
            <a:pPr algn="just"/>
            <a:r>
              <a:rPr lang="en-US" sz="3200" dirty="0" smtClean="0">
                <a:latin typeface="Times New Roman" panose="02020603050405020304" pitchFamily="18" charset="0"/>
                <a:cs typeface="Times New Roman" panose="02020603050405020304" pitchFamily="18" charset="0"/>
              </a:rPr>
              <a:t>USP: the establishment of a relationship between a biological property, or a parameter derived from a biological property produced by a dosage form, and a physicochemical characteristic of the same dosage form.</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dirty="0" smtClean="0">
                <a:latin typeface="Times New Roman" panose="02020603050405020304" pitchFamily="18" charset="0"/>
                <a:cs typeface="Times New Roman" panose="02020603050405020304" pitchFamily="18" charset="0"/>
              </a:rPr>
              <a:t>FDA: a predictive mathematical model describing the relationship between an in vitro property (usually the extent or rate of drug release) and a relevant in vivo response (</a:t>
            </a:r>
            <a:r>
              <a:rPr lang="en-US" sz="3200" dirty="0" err="1" smtClean="0">
                <a:latin typeface="Times New Roman" panose="02020603050405020304" pitchFamily="18" charset="0"/>
                <a:cs typeface="Times New Roman" panose="02020603050405020304" pitchFamily="18" charset="0"/>
              </a:rPr>
              <a:t>eg</a:t>
            </a:r>
            <a:r>
              <a:rPr lang="en-US" sz="3200" dirty="0" smtClean="0">
                <a:latin typeface="Times New Roman" panose="02020603050405020304" pitchFamily="18" charset="0"/>
                <a:cs typeface="Times New Roman" panose="02020603050405020304" pitchFamily="18" charset="0"/>
              </a:rPr>
              <a:t>, plasma concentration or amount of drug absorbed).</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235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587" y="596061"/>
            <a:ext cx="10478269" cy="6678751"/>
          </a:xfrm>
          <a:prstGeom prst="rect">
            <a:avLst/>
          </a:prstGeom>
        </p:spPr>
        <p:txBody>
          <a:bodyPr wrap="square">
            <a:spAutoFit/>
          </a:bodyPr>
          <a:lstStyle/>
          <a:p>
            <a:pPr algn="just"/>
            <a:r>
              <a:rPr lang="en-US" sz="2800" b="1" dirty="0" smtClean="0">
                <a:latin typeface="Times New Roman" pitchFamily="18" charset="0"/>
                <a:cs typeface="Times New Roman" pitchFamily="18" charset="0"/>
              </a:rPr>
              <a:t>Significance of </a:t>
            </a:r>
            <a:r>
              <a:rPr lang="en-US" sz="2800" b="1" i="1" dirty="0" err="1" smtClean="0">
                <a:latin typeface="Times New Roman" pitchFamily="18" charset="0"/>
                <a:cs typeface="Times New Roman" pitchFamily="18" charset="0"/>
              </a:rPr>
              <a:t>ivivc</a:t>
            </a:r>
            <a:endParaRPr lang="en-US" sz="2800" b="1" i="1" dirty="0" smtClean="0">
              <a:latin typeface="Times New Roman" pitchFamily="18" charset="0"/>
              <a:cs typeface="Times New Roman" pitchFamily="18" charset="0"/>
            </a:endParaRPr>
          </a:p>
          <a:p>
            <a:pPr algn="just"/>
            <a:endParaRPr lang="en-US" sz="2800" b="1" i="1"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main objective of developing and evaluating an IVIVC is to enable the dissolution test to serve as a surrogate. It reduces the number of bio-equivalence required for approval as well as during scale up and post approval changes (SUPAC). </a:t>
            </a:r>
          </a:p>
          <a:p>
            <a:pPr lvl="0" algn="just"/>
            <a:r>
              <a:rPr lang="en-US" sz="2800" dirty="0" smtClean="0">
                <a:latin typeface="Times New Roman" pitchFamily="18" charset="0"/>
                <a:cs typeface="Times New Roman" pitchFamily="18" charset="0"/>
              </a:rPr>
              <a:t>IVIVC shortens the drug development period, economizes the resources and leads to improved product quality.</a:t>
            </a:r>
          </a:p>
          <a:p>
            <a:pPr lvl="0" algn="just"/>
            <a:r>
              <a:rPr lang="en-US" sz="2800" dirty="0" smtClean="0">
                <a:latin typeface="Times New Roman" pitchFamily="18" charset="0"/>
                <a:cs typeface="Times New Roman" pitchFamily="18" charset="0"/>
              </a:rPr>
              <a:t>A means of assuring the bioavailability of active ingredients from a dosage form.</a:t>
            </a:r>
          </a:p>
          <a:p>
            <a:pPr algn="just"/>
            <a:r>
              <a:rPr lang="en-US" sz="2800" dirty="0" smtClean="0">
                <a:latin typeface="Times New Roman" pitchFamily="18" charset="0"/>
                <a:cs typeface="Times New Roman" pitchFamily="18" charset="0"/>
              </a:rPr>
              <a:t>Supports and or validates the use of dissolution methods and specifications</a:t>
            </a:r>
          </a:p>
          <a:p>
            <a:pPr algn="just"/>
            <a:r>
              <a:rPr lang="en-US" sz="2800" dirty="0" smtClean="0">
                <a:latin typeface="Times New Roman" pitchFamily="18" charset="0"/>
                <a:cs typeface="Times New Roman" pitchFamily="18" charset="0"/>
              </a:rPr>
              <a:t>IVIVC assists in supporting </a:t>
            </a:r>
            <a:r>
              <a:rPr lang="en-US" sz="2800" dirty="0" err="1" smtClean="0">
                <a:latin typeface="Times New Roman" pitchFamily="18" charset="0"/>
                <a:cs typeface="Times New Roman" pitchFamily="18" charset="0"/>
              </a:rPr>
              <a:t>biowaivers</a:t>
            </a:r>
            <a:r>
              <a:rPr lang="en-US" sz="2800" dirty="0" smtClean="0">
                <a:latin typeface="Times New Roman" pitchFamily="18" charset="0"/>
                <a:cs typeface="Times New Roman" pitchFamily="18" charset="0"/>
              </a:rPr>
              <a:t>.</a:t>
            </a:r>
          </a:p>
          <a:p>
            <a:pPr algn="just"/>
            <a:endParaRPr lang="en-US" sz="2800" b="1" i="1" dirty="0" smtClean="0">
              <a:latin typeface="Times New Roman" pitchFamily="18" charset="0"/>
              <a:cs typeface="Times New Roman" pitchFamily="18" charset="0"/>
            </a:endParaRPr>
          </a:p>
          <a:p>
            <a:endParaRPr lang="en-US" b="1" i="1"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937043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7052" y="757166"/>
            <a:ext cx="5026889" cy="584775"/>
          </a:xfrm>
          <a:prstGeom prst="rect">
            <a:avLst/>
          </a:prstGeom>
        </p:spPr>
        <p:txBody>
          <a:bodyPr wrap="none">
            <a:spAutoFit/>
          </a:bodyPr>
          <a:lstStyle/>
          <a:p>
            <a:r>
              <a:rPr lang="en-US" sz="3200" b="1" dirty="0" smtClean="0">
                <a:latin typeface="Times New Roman" pitchFamily="18" charset="0"/>
                <a:cs typeface="Times New Roman" pitchFamily="18" charset="0"/>
              </a:rPr>
              <a:t>Parameters for correlations</a:t>
            </a:r>
            <a:endParaRPr lang="en-US" sz="3200" dirty="0"/>
          </a:p>
        </p:txBody>
      </p:sp>
      <p:graphicFrame>
        <p:nvGraphicFramePr>
          <p:cNvPr id="3" name="Table 2"/>
          <p:cNvGraphicFramePr>
            <a:graphicFrameLocks noGrp="1"/>
          </p:cNvGraphicFramePr>
          <p:nvPr>
            <p:extLst>
              <p:ext uri="{D42A27DB-BD31-4B8C-83A1-F6EECF244321}">
                <p14:modId xmlns:p14="http://schemas.microsoft.com/office/powerpoint/2010/main" val="1979108439"/>
              </p:ext>
            </p:extLst>
          </p:nvPr>
        </p:nvGraphicFramePr>
        <p:xfrm>
          <a:off x="2249424" y="1795272"/>
          <a:ext cx="7543800" cy="4751705"/>
        </p:xfrm>
        <a:graphic>
          <a:graphicData uri="http://schemas.openxmlformats.org/drawingml/2006/table">
            <a:tbl>
              <a:tblPr firstRow="1" bandRow="1">
                <a:tableStyleId>{5C22544A-7EE6-4342-B048-85BDC9FD1C3A}</a:tableStyleId>
              </a:tblPr>
              <a:tblGrid>
                <a:gridCol w="1186665"/>
                <a:gridCol w="3136186"/>
                <a:gridCol w="3220949"/>
              </a:tblGrid>
              <a:tr h="807720">
                <a:tc>
                  <a:txBody>
                    <a:bodyPr/>
                    <a:lstStyle/>
                    <a:p>
                      <a:pPr marL="0" marR="0" algn="ctr">
                        <a:lnSpc>
                          <a:spcPct val="115000"/>
                        </a:lnSpc>
                        <a:spcBef>
                          <a:spcPts val="0"/>
                        </a:spcBef>
                        <a:spcAft>
                          <a:spcPts val="0"/>
                        </a:spcAft>
                      </a:pPr>
                      <a:r>
                        <a:rPr lang="en-US" sz="2800" b="1" dirty="0">
                          <a:solidFill>
                            <a:schemeClr val="tx1"/>
                          </a:solidFill>
                          <a:latin typeface="Times New Roman"/>
                          <a:ea typeface="Times New Roman"/>
                          <a:cs typeface="Times New Roman"/>
                        </a:rPr>
                        <a:t>SL. No.</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r>
                        <a:rPr lang="en-US" sz="2800" b="1" i="1" dirty="0">
                          <a:solidFill>
                            <a:schemeClr val="tx1"/>
                          </a:solidFill>
                          <a:latin typeface="Times New Roman"/>
                          <a:ea typeface="Times New Roman"/>
                          <a:cs typeface="Times New Roman"/>
                        </a:rPr>
                        <a:t>IN VITRO</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b="1" i="1">
                          <a:solidFill>
                            <a:schemeClr val="tx1"/>
                          </a:solidFill>
                          <a:latin typeface="Times New Roman"/>
                          <a:ea typeface="Times New Roman"/>
                          <a:cs typeface="Times New Roman"/>
                        </a:rPr>
                        <a:t>INVIVO</a:t>
                      </a:r>
                      <a:endParaRPr lang="en-US" sz="280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20">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1.</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Dissolution rate</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Absorption rate (or absorption time)</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20">
                <a:tc>
                  <a:txBody>
                    <a:bodyPr/>
                    <a:lstStyle/>
                    <a:p>
                      <a:pPr marL="0" marR="0" algn="ctr">
                        <a:lnSpc>
                          <a:spcPct val="115000"/>
                        </a:lnSpc>
                        <a:spcBef>
                          <a:spcPts val="0"/>
                        </a:spcBef>
                        <a:spcAft>
                          <a:spcPts val="0"/>
                        </a:spcAft>
                      </a:pPr>
                      <a:r>
                        <a:rPr lang="en-US" sz="2800">
                          <a:solidFill>
                            <a:schemeClr val="tx1"/>
                          </a:solidFill>
                          <a:latin typeface="Times New Roman"/>
                          <a:ea typeface="Times New Roman"/>
                          <a:cs typeface="Times New Roman"/>
                        </a:rPr>
                        <a:t>2.</a:t>
                      </a:r>
                      <a:endParaRPr lang="en-US" sz="280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Percent drug dissolved</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Percent of drug absorbed</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20">
                <a:tc>
                  <a:txBody>
                    <a:bodyPr/>
                    <a:lstStyle/>
                    <a:p>
                      <a:pPr marL="0" marR="0" algn="ctr">
                        <a:lnSpc>
                          <a:spcPct val="115000"/>
                        </a:lnSpc>
                        <a:spcBef>
                          <a:spcPts val="0"/>
                        </a:spcBef>
                        <a:spcAft>
                          <a:spcPts val="0"/>
                        </a:spcAft>
                      </a:pPr>
                      <a:r>
                        <a:rPr lang="en-US" sz="2800">
                          <a:solidFill>
                            <a:schemeClr val="tx1"/>
                          </a:solidFill>
                          <a:latin typeface="Times New Roman"/>
                          <a:ea typeface="Times New Roman"/>
                          <a:cs typeface="Times New Roman"/>
                        </a:rPr>
                        <a:t>3.</a:t>
                      </a:r>
                      <a:endParaRPr lang="en-US" sz="280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Percent drug dissolved</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Maximum plasma concentration, C</a:t>
                      </a:r>
                      <a:r>
                        <a:rPr lang="en-US" sz="2800" baseline="-25000" dirty="0">
                          <a:solidFill>
                            <a:schemeClr val="tx1"/>
                          </a:solidFill>
                          <a:latin typeface="Times New Roman"/>
                          <a:ea typeface="Times New Roman"/>
                          <a:cs typeface="Times New Roman"/>
                        </a:rPr>
                        <a:t>max</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07720">
                <a:tc>
                  <a:txBody>
                    <a:bodyPr/>
                    <a:lstStyle/>
                    <a:p>
                      <a:pPr marL="0" marR="0" algn="ctr">
                        <a:lnSpc>
                          <a:spcPct val="115000"/>
                        </a:lnSpc>
                        <a:spcBef>
                          <a:spcPts val="0"/>
                        </a:spcBef>
                        <a:spcAft>
                          <a:spcPts val="0"/>
                        </a:spcAft>
                      </a:pPr>
                      <a:r>
                        <a:rPr lang="en-US" sz="2800">
                          <a:solidFill>
                            <a:schemeClr val="tx1"/>
                          </a:solidFill>
                          <a:latin typeface="Times New Roman"/>
                          <a:ea typeface="Times New Roman"/>
                          <a:cs typeface="Times New Roman"/>
                        </a:rPr>
                        <a:t>4.</a:t>
                      </a:r>
                      <a:endParaRPr lang="en-US" sz="280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a:solidFill>
                            <a:schemeClr val="tx1"/>
                          </a:solidFill>
                          <a:latin typeface="Times New Roman"/>
                          <a:ea typeface="Times New Roman"/>
                          <a:cs typeface="Times New Roman"/>
                        </a:rPr>
                        <a:t>Percent drug dissolved</a:t>
                      </a:r>
                      <a:endParaRPr lang="en-US" sz="280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15000"/>
                        </a:lnSpc>
                        <a:spcBef>
                          <a:spcPts val="0"/>
                        </a:spcBef>
                        <a:spcAft>
                          <a:spcPts val="0"/>
                        </a:spcAft>
                      </a:pPr>
                      <a:r>
                        <a:rPr lang="en-US" sz="2800" dirty="0">
                          <a:solidFill>
                            <a:schemeClr val="tx1"/>
                          </a:solidFill>
                          <a:latin typeface="Times New Roman"/>
                          <a:ea typeface="Times New Roman"/>
                          <a:cs typeface="Times New Roman"/>
                        </a:rPr>
                        <a:t>Serum drug concentration, C</a:t>
                      </a:r>
                      <a:r>
                        <a:rPr lang="en-US" sz="2800" baseline="-25000" dirty="0">
                          <a:solidFill>
                            <a:schemeClr val="tx1"/>
                          </a:solidFill>
                          <a:latin typeface="Times New Roman"/>
                          <a:ea typeface="Times New Roman"/>
                          <a:cs typeface="Times New Roman"/>
                        </a:rPr>
                        <a:t>p</a:t>
                      </a:r>
                      <a:endParaRPr lang="en-US" sz="2800" dirty="0">
                        <a:solidFill>
                          <a:schemeClr val="tx1"/>
                        </a:solidFill>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17114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plus(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240" y="877824"/>
            <a:ext cx="10360152" cy="5245154"/>
          </a:xfrm>
          <a:prstGeom prst="rect">
            <a:avLst/>
          </a:prstGeom>
        </p:spPr>
        <p:txBody>
          <a:bodyPr wrap="square">
            <a:spAutoFit/>
          </a:bodyPr>
          <a:lstStyle/>
          <a:p>
            <a:pPr algn="just">
              <a:lnSpc>
                <a:spcPct val="107000"/>
              </a:lnSpc>
              <a:spcAft>
                <a:spcPts val="800"/>
              </a:spcAft>
            </a:pP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Levels of </a:t>
            </a:r>
            <a:r>
              <a:rPr lang="en-US" sz="3200" b="1" dirty="0" err="1" smtClean="0">
                <a:latin typeface="Times New Roman" panose="02020603050405020304" pitchFamily="18" charset="0"/>
                <a:ea typeface="Calibri" panose="020F0502020204030204" pitchFamily="34" charset="0"/>
                <a:cs typeface="Times New Roman" panose="02020603050405020304" pitchFamily="18" charset="0"/>
              </a:rPr>
              <a:t>I</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VIVc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endParaRPr lang="en-US" sz="3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 concept of correlation level is based upon the ability of the correlation to reflect the complete plasma drug level-time profile which will result from administration of the given dosage form. </a:t>
            </a:r>
          </a:p>
          <a:p>
            <a:pPr algn="just">
              <a:lnSpc>
                <a:spcPct val="107000"/>
              </a:lnSpc>
              <a:spcAft>
                <a:spcPts val="800"/>
              </a:spcAft>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There are four levels of IVIVC that have been described in the FDA guidance, which include levels A, B, C, and multiple C</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1471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5528" y="740664"/>
            <a:ext cx="10497312" cy="4549707"/>
          </a:xfrm>
          <a:prstGeom prst="rect">
            <a:avLst/>
          </a:prstGeom>
        </p:spPr>
        <p:txBody>
          <a:bodyPr wrap="square">
            <a:spAutoFit/>
          </a:bodyPr>
          <a:lstStyle/>
          <a:p>
            <a:pPr algn="just">
              <a:lnSpc>
                <a:spcPct val="107000"/>
              </a:lnSpc>
              <a:spcAft>
                <a:spcPts val="800"/>
              </a:spcAft>
            </a:pPr>
            <a:r>
              <a:rPr lang="en-US" sz="3600" b="1" dirty="0" smtClean="0">
                <a:effectLst/>
                <a:latin typeface="Times New Roman" panose="02020603050405020304" pitchFamily="18" charset="0"/>
                <a:ea typeface="Calibri" panose="020F0502020204030204" pitchFamily="34" charset="0"/>
                <a:cs typeface="Times New Roman" panose="02020603050405020304" pitchFamily="18" charset="0"/>
              </a:rPr>
              <a:t>Level A correlation </a:t>
            </a:r>
          </a:p>
          <a:p>
            <a:pPr algn="just">
              <a:lnSpc>
                <a:spcPct val="107000"/>
              </a:lnSpc>
              <a:spcAft>
                <a:spcPts val="800"/>
              </a:spcAft>
            </a:pP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An IVIVC that correlates the entire in vitro and in vivo profiles has regulatory relevance and is called a Level A Correlation .</a:t>
            </a:r>
          </a:p>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This level of correlation is the highest category of correlation and represents a point-to-point relationship between in vitro dissolution rate and in vivo input rate of the drug from the dosage form.</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84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32688" y="749809"/>
            <a:ext cx="10113264" cy="3745384"/>
          </a:xfrm>
          <a:prstGeom prst="rect">
            <a:avLst/>
          </a:prstGeom>
        </p:spPr>
        <p:txBody>
          <a:bodyPr wrap="square">
            <a:spAutoFit/>
          </a:bodyPr>
          <a:lstStyle/>
          <a:p>
            <a:pPr algn="just">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Level A correlation is the most preferred to achieve; since it allows bio waiver for changes in manufacturing site, raw material suppliers, and minor changes in formulation. The purpose of Level A correlation is to define a direct relationship between in vivo data such that measurement of in vitro dissolution rate alone is sufficient to determine the biopharmaceutical rate of the dosage form.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208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8408" y="795529"/>
            <a:ext cx="10296144" cy="5171672"/>
          </a:xfrm>
          <a:prstGeom prst="rect">
            <a:avLst/>
          </a:prstGeom>
        </p:spPr>
        <p:txBody>
          <a:bodyPr wrap="square">
            <a:spAutoFit/>
          </a:bodyPr>
          <a:lstStyle/>
          <a:p>
            <a:pPr>
              <a:lnSpc>
                <a:spcPct val="107000"/>
              </a:lnSpc>
              <a:spcAft>
                <a:spcPts val="800"/>
              </a:spcAft>
            </a:pPr>
            <a:r>
              <a:rPr lang="en-US" sz="4000" dirty="0" smtClean="0">
                <a:effectLst/>
                <a:latin typeface="Times New Roman" panose="02020603050405020304" pitchFamily="18" charset="0"/>
                <a:ea typeface="Calibri" panose="020F0502020204030204" pitchFamily="34" charset="0"/>
                <a:cs typeface="Times New Roman" panose="02020603050405020304" pitchFamily="18" charset="0"/>
              </a:rPr>
              <a:t>Level B correlation </a:t>
            </a:r>
          </a:p>
          <a:p>
            <a:pPr>
              <a:lnSpc>
                <a:spcPct val="107000"/>
              </a:lnSpc>
              <a:spcAft>
                <a:spcPts val="800"/>
              </a:spcAft>
            </a:pP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Level B IVIVC is based on the principles of statistical moment analysis. In this level of correlation, the mean in vitro dissolution time (MDT vitro) of the product is compared to either mean in vivo residence time (MRT) or the mean in vivo dissolution time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MDTvivo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MRT,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MDTvitro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and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MDTvivo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will be defined throughout the manuscript where appropriate.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7279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8830</TotalTime>
  <Words>1302</Words>
  <Application>Microsoft Office PowerPoint</Application>
  <PresentationFormat>Widescreen</PresentationFormat>
  <Paragraphs>108</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新細明體</vt:lpstr>
      <vt:lpstr>Arial</vt:lpstr>
      <vt:lpstr>Bookman Old Style</vt:lpstr>
      <vt:lpstr>Calibri</vt:lpstr>
      <vt:lpstr>Calibri Light</vt:lpstr>
      <vt:lpstr>Lucida Calligraphy</vt:lpstr>
      <vt:lpstr>NexusSans</vt:lpstr>
      <vt:lpstr>Times New Roman</vt:lpstr>
      <vt:lpstr>Office Theme</vt:lpstr>
      <vt:lpstr>InVitro - InVivo  Correlation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11</cp:revision>
  <dcterms:created xsi:type="dcterms:W3CDTF">2018-05-10T04:04:59Z</dcterms:created>
  <dcterms:modified xsi:type="dcterms:W3CDTF">2018-05-16T07:15:13Z</dcterms:modified>
</cp:coreProperties>
</file>