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5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80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67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35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00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8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82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648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18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66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44B0-2F2F-44BF-BBE6-3180066AECBF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A791F-D071-46E2-995B-FC691FAC9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09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Leadership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33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789" y="327206"/>
            <a:ext cx="11874321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Is Leadership?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sz="2400" b="1" i="1" dirty="0" smtClean="0">
                <a:effectLst/>
                <a:latin typeface="Arial" panose="020B0604020202020204" pitchFamily="34" charset="0"/>
              </a:rPr>
              <a:t>A.  Definitions</a:t>
            </a:r>
            <a:endParaRPr lang="en-GB" sz="2400" b="1" i="1" dirty="0" smtClean="0">
              <a:effectLst/>
              <a:latin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  <a:tabLst>
                <a:tab pos="4812030" algn="l"/>
              </a:tabLs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  John Kotter feels that management is about coping with complexity. 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Good management brings about order and consistency by drawing up formal plans, designing rigid organization structures, and monitoring results against the plans. 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Leadership is about coping with change. 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Leaders establish direction by developing a vision of the future; then they align people by communicating this vision and inspiring them to overcome hurdles.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  Robert House of Wharton basically concurs: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Managers use the authority inherent in their designated formal rank to obtain compliance.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Management consists of implementing vision and strategy, coordinating and staffing, and handling day-to-day problems.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75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7881" y="95386"/>
            <a:ext cx="111144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Is Leadership?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  We define </a:t>
            </a:r>
            <a:r>
              <a:rPr lang="en-US" sz="24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leadership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as “the ability to influence a group toward the achievement of goals.” 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source of this influence may be formal. A person may assume a leadership role simply because of his/her position.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Not all leaders are managers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nor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for that matter, </a:t>
            </a:r>
            <a:r>
              <a:rPr lang="en-US" sz="24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are all managers leaders. </a:t>
            </a:r>
            <a:endParaRPr lang="en-GB" sz="2400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Non-sanctioned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leadership—the ability to influence that arises outside the formal structure of the organization—is often as important as or more important than formal influence. 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Leaders can emerge from within a group as well as by formal appointment to lead a group.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  Organizations need strong leadership and strong management for optimum effectiveness.  Leaders must challenge the status quo, create visions of the future, and inspire organizational members.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12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941" y="-2"/>
            <a:ext cx="11861442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>
              <a:spcAft>
                <a:spcPts val="0"/>
              </a:spcAft>
            </a:pPr>
            <a:r>
              <a:rPr lang="en-US" sz="28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Trait Theories Of Leadership</a:t>
            </a:r>
            <a:endParaRPr lang="en-US" sz="28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indent="-228600">
              <a:spcAft>
                <a:spcPts val="0"/>
              </a:spcAft>
            </a:pPr>
            <a:endParaRPr lang="en-US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indent="-228600">
              <a:spcAft>
                <a:spcPts val="0"/>
              </a:spcAft>
            </a:pPr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  </a:t>
            </a:r>
            <a:r>
              <a:rPr lang="en-US" sz="3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They identify leaders by focusing on personal qualities and characteristics such as charismatic, enthusiastic, and courageous. </a:t>
            </a:r>
            <a:endParaRPr lang="en-GB" sz="3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lnSpc>
                <a:spcPts val="600"/>
              </a:lnSpc>
              <a:spcAft>
                <a:spcPts val="0"/>
              </a:spcAft>
            </a:pPr>
            <a:r>
              <a:rPr lang="en-US" sz="3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spcAft>
                <a:spcPts val="0"/>
              </a:spcAft>
            </a:pPr>
            <a:r>
              <a:rPr lang="en-US" sz="3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  The search for attributes that describe leaders and differentiate them goes back to the 1930s.</a:t>
            </a:r>
            <a:endParaRPr lang="en-GB" sz="3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lnSpc>
                <a:spcPts val="600"/>
              </a:lnSpc>
              <a:spcAft>
                <a:spcPts val="0"/>
              </a:spcAft>
            </a:pPr>
            <a:r>
              <a:rPr lang="en-US" sz="3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spcAft>
                <a:spcPts val="0"/>
              </a:spcAft>
            </a:pPr>
            <a:r>
              <a:rPr lang="en-US" sz="3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  Research efforts at isolating leadership traits resulted in a number of dead ends. A review of 20 different studies identified nearly 80 leadership traits, but only five of these traits were common to four or more of the investigations.</a:t>
            </a:r>
            <a:endParaRPr lang="en-GB" sz="3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lnSpc>
                <a:spcPts val="600"/>
              </a:lnSpc>
              <a:spcAft>
                <a:spcPts val="0"/>
              </a:spcAft>
            </a:pPr>
            <a:r>
              <a:rPr lang="en-US" sz="3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spcAft>
                <a:spcPts val="0"/>
              </a:spcAft>
            </a:pPr>
            <a:r>
              <a:rPr lang="en-US" sz="3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  A search to identify traits that were consistently associated with leadership has better results.</a:t>
            </a:r>
            <a:endParaRPr lang="en-GB" sz="3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3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4202" y="878448"/>
            <a:ext cx="890359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>
              <a:spcAft>
                <a:spcPts val="0"/>
              </a:spcAft>
            </a:pPr>
            <a:r>
              <a:rPr lang="en-US" sz="28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Trait Theories Of Leadership</a:t>
            </a:r>
            <a:endParaRPr lang="en-US" sz="28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sz="28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sz="28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Six traits on which leaders tend to differ from non-leaders are:</a:t>
            </a:r>
          </a:p>
          <a:p>
            <a:endParaRPr lang="en-US" sz="2800" dirty="0">
              <a:latin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a.    Ambition and energy</a:t>
            </a:r>
            <a:endParaRPr lang="en-GB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b.   Desire to lead</a:t>
            </a:r>
            <a:endParaRPr lang="en-GB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c.   Honesty and integrity</a:t>
            </a:r>
            <a:endParaRPr lang="en-GB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d.   Self-confidence</a:t>
            </a:r>
            <a:endParaRPr lang="en-GB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e.   Intelligence</a:t>
            </a:r>
            <a:endParaRPr lang="en-GB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f.    Job-relevant knowledge. </a:t>
            </a:r>
            <a:endParaRPr lang="en-GB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96895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8440" y="707977"/>
            <a:ext cx="1089982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trait approach has at least four limitations:</a:t>
            </a:r>
            <a:endParaRPr lang="en-GB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32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there are no universal traits that predict in all situations. </a:t>
            </a:r>
            <a:endParaRPr lang="en-GB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32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Second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traits predict behavior more in “weak” situations than in “strong” situations. </a:t>
            </a:r>
            <a:endParaRPr lang="en-GB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indent="-228600"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a.   	Strong situations are those in which there are strong 				behavioral norms, strong incentives for specific types of 			behaviors, and clear expectations. </a:t>
            </a:r>
            <a:endParaRPr lang="en-GB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indent="-228600">
              <a:spcAft>
                <a:spcPts val="0"/>
              </a:spcAft>
            </a:pP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b.       Such strong situations create less opportunity for leaders to 			express their inherent dispositional tendencies. </a:t>
            </a:r>
          </a:p>
          <a:p>
            <a:pPr marL="685800" indent="-228600">
              <a:spcAft>
                <a:spcPts val="0"/>
              </a:spcAft>
            </a:pPr>
            <a:endParaRPr lang="en-GB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32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Third</a:t>
            </a: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evidence is unclear in separating cause from effect. </a:t>
            </a: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Finally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traits do a better job at predicting the </a:t>
            </a:r>
            <a:r>
              <a:rPr lang="en-US" sz="24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appearance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leadership than in actually distinguishing between effective and ineffective leaders.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98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47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Leadership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</dc:title>
  <dc:creator>AQSA SIDDIQ</dc:creator>
  <cp:lastModifiedBy>AQSA SIDDIQ</cp:lastModifiedBy>
  <cp:revision>5</cp:revision>
  <dcterms:created xsi:type="dcterms:W3CDTF">2020-02-12T05:02:00Z</dcterms:created>
  <dcterms:modified xsi:type="dcterms:W3CDTF">2020-02-13T05:23:36Z</dcterms:modified>
</cp:coreProperties>
</file>