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94" r:id="rId4"/>
    <p:sldId id="258" r:id="rId5"/>
    <p:sldId id="295" r:id="rId6"/>
    <p:sldId id="259" r:id="rId7"/>
    <p:sldId id="260" r:id="rId8"/>
    <p:sldId id="283" r:id="rId9"/>
    <p:sldId id="262" r:id="rId10"/>
    <p:sldId id="276" r:id="rId11"/>
    <p:sldId id="265" r:id="rId12"/>
    <p:sldId id="279" r:id="rId13"/>
    <p:sldId id="266" r:id="rId14"/>
    <p:sldId id="263" r:id="rId15"/>
    <p:sldId id="296" r:id="rId16"/>
    <p:sldId id="297" r:id="rId17"/>
    <p:sldId id="264" r:id="rId18"/>
    <p:sldId id="268" r:id="rId19"/>
    <p:sldId id="269" r:id="rId20"/>
    <p:sldId id="270" r:id="rId21"/>
    <p:sldId id="282" r:id="rId22"/>
    <p:sldId id="287" r:id="rId23"/>
    <p:sldId id="288"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14-Mar-16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14-Mar-16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14-Mar-16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14-Mar-16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hesperian.org/hhg/A_Health_Handbook_for_Women_with_Disabilities:What_are_sexually_transmitted_infections?#Genital_herpes" TargetMode="External"/><Relationship Id="rId2" Type="http://schemas.openxmlformats.org/officeDocument/2006/relationships/hyperlink" Target="http://en.hesperian.org/hhg/A_Health_Handbook_for_Women_with_Disabilities:What_are_sexually_transmitted_infections?#Syphilis" TargetMode="External"/><Relationship Id="rId1" Type="http://schemas.openxmlformats.org/officeDocument/2006/relationships/slideLayout" Target="../slideLayouts/slideLayout2.xml"/><Relationship Id="rId4" Type="http://schemas.openxmlformats.org/officeDocument/2006/relationships/hyperlink" Target="http://en.hesperian.org/hhg/A_Health_Handbook_for_Women_with_Disabilities:What_is_HIV/AID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Causes of Disabilities</a:t>
            </a:r>
            <a:endParaRPr lang="en-US" b="1" dirty="0"/>
          </a:p>
        </p:txBody>
      </p:sp>
    </p:spTree>
    <p:extLst>
      <p:ext uri="{BB962C8B-B14F-4D97-AF65-F5344CB8AC3E}">
        <p14:creationId xmlns:p14="http://schemas.microsoft.com/office/powerpoint/2010/main" val="4236587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Low Birth Weight</a:t>
            </a:r>
          </a:p>
          <a:p>
            <a:pPr algn="just"/>
            <a:r>
              <a:rPr lang="en-US" dirty="0"/>
              <a:t>Low birth weight is a major risk factor for disabilities and is definitely associated, with poverty and with little or no access to prenatal </a:t>
            </a:r>
            <a:r>
              <a:rPr lang="en-US" dirty="0" smtClean="0"/>
              <a:t>care.</a:t>
            </a:r>
            <a:endParaRPr lang="en-US" dirty="0"/>
          </a:p>
        </p:txBody>
      </p:sp>
    </p:spTree>
    <p:extLst>
      <p:ext uri="{BB962C8B-B14F-4D97-AF65-F5344CB8AC3E}">
        <p14:creationId xmlns:p14="http://schemas.microsoft.com/office/powerpoint/2010/main" val="3378393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Inherited </a:t>
            </a:r>
            <a:r>
              <a:rPr lang="en-US" b="1" dirty="0" smtClean="0"/>
              <a:t>Disabilities:</a:t>
            </a:r>
            <a:endParaRPr lang="en-US" dirty="0"/>
          </a:p>
        </p:txBody>
      </p:sp>
      <p:sp>
        <p:nvSpPr>
          <p:cNvPr id="3" name="Content Placeholder 2"/>
          <p:cNvSpPr>
            <a:spLocks noGrp="1"/>
          </p:cNvSpPr>
          <p:nvPr>
            <p:ph idx="1"/>
          </p:nvPr>
        </p:nvSpPr>
        <p:spPr/>
        <p:txBody>
          <a:bodyPr>
            <a:normAutofit/>
          </a:bodyPr>
          <a:lstStyle/>
          <a:p>
            <a:pPr algn="just"/>
            <a:r>
              <a:rPr lang="en-US" dirty="0" smtClean="0"/>
              <a:t>Some </a:t>
            </a:r>
            <a:r>
              <a:rPr lang="en-US" dirty="0"/>
              <a:t>disabilities are known to be inherited, </a:t>
            </a:r>
            <a:endParaRPr lang="en-US" dirty="0" smtClean="0"/>
          </a:p>
          <a:p>
            <a:pPr algn="just"/>
            <a:r>
              <a:rPr lang="en-US" dirty="0" smtClean="0"/>
              <a:t>Such </a:t>
            </a:r>
            <a:r>
              <a:rPr lang="en-US" dirty="0"/>
              <a:t>as spinal muscular atrophy and muscular dystrophy (diseases of the muscle and of the nerve cells that carry signals from the brain to the muscle, making the muscles of the body get weaker and weaker and slowly stop working).</a:t>
            </a:r>
          </a:p>
        </p:txBody>
      </p:sp>
    </p:spTree>
    <p:extLst>
      <p:ext uri="{BB962C8B-B14F-4D97-AF65-F5344CB8AC3E}">
        <p14:creationId xmlns:p14="http://schemas.microsoft.com/office/powerpoint/2010/main" val="2206474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Chromosomal abnormalities can involve the loss, gain, or exchange of genetic material from a chromosome pair. Such abnormalities often cause miscarriages, but may occasionally result in a baby with some kind of disability (Bennett, 1981</a:t>
            </a:r>
            <a:r>
              <a:rPr lang="en-US" dirty="0" smtClean="0"/>
              <a:t>).</a:t>
            </a:r>
          </a:p>
          <a:p>
            <a:r>
              <a:rPr lang="en-US" dirty="0"/>
              <a:t>Some disabilities are caused by specific genes that create damaging biomedical conditions. There are over 3,000 different genetic causes of disability (</a:t>
            </a:r>
            <a:r>
              <a:rPr lang="en-US" dirty="0" err="1"/>
              <a:t>Ince</a:t>
            </a:r>
            <a:r>
              <a:rPr lang="en-US" dirty="0"/>
              <a:t>, 1987).</a:t>
            </a:r>
          </a:p>
        </p:txBody>
      </p:sp>
    </p:spTree>
    <p:extLst>
      <p:ext uri="{BB962C8B-B14F-4D97-AF65-F5344CB8AC3E}">
        <p14:creationId xmlns:p14="http://schemas.microsoft.com/office/powerpoint/2010/main" val="3314512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Illness</a:t>
            </a:r>
            <a:endParaRPr lang="en-US" b="1"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algn="just"/>
            <a:r>
              <a:rPr lang="en-US" b="1" dirty="0"/>
              <a:t>Some illnesses a pregnant woman may get</a:t>
            </a:r>
            <a:r>
              <a:rPr lang="en-US" dirty="0"/>
              <a:t> can cause physical or learning problems when her baby is born. </a:t>
            </a:r>
            <a:endParaRPr lang="en-US" dirty="0" smtClean="0"/>
          </a:p>
          <a:p>
            <a:pPr algn="just"/>
            <a:r>
              <a:rPr lang="en-US" dirty="0" smtClean="0"/>
              <a:t>Illnesses </a:t>
            </a:r>
            <a:r>
              <a:rPr lang="en-US" dirty="0"/>
              <a:t>that can cause birth defects include German measles (rubella), which is a common cause of deafness in newborn babies. </a:t>
            </a:r>
            <a:endParaRPr lang="en-US" dirty="0" smtClean="0"/>
          </a:p>
          <a:p>
            <a:pPr algn="just"/>
            <a:r>
              <a:rPr lang="en-US" dirty="0" smtClean="0">
                <a:hlinkClick r:id="rId2" tooltip="What are sexually transmitted infections?"/>
              </a:rPr>
              <a:t>Syphilis</a:t>
            </a:r>
            <a:r>
              <a:rPr lang="en-US" dirty="0"/>
              <a:t>, </a:t>
            </a:r>
            <a:r>
              <a:rPr lang="en-US" dirty="0">
                <a:hlinkClick r:id="rId3" tooltip="What are sexually transmitted infections?"/>
              </a:rPr>
              <a:t>herpes</a:t>
            </a:r>
            <a:r>
              <a:rPr lang="en-US" dirty="0"/>
              <a:t>, and </a:t>
            </a:r>
            <a:r>
              <a:rPr lang="en-US" dirty="0">
                <a:hlinkClick r:id="rId4" tooltip="What is HIV/AIDS?"/>
              </a:rPr>
              <a:t>HIV</a:t>
            </a:r>
            <a:r>
              <a:rPr lang="en-US" dirty="0"/>
              <a:t> can also be passed from a mother to her baby and can cause birth defects. </a:t>
            </a:r>
            <a:endParaRPr lang="en-US" dirty="0" smtClean="0"/>
          </a:p>
          <a:p>
            <a:pPr algn="just"/>
            <a:r>
              <a:rPr lang="en-US" dirty="0" smtClean="0"/>
              <a:t>So </a:t>
            </a:r>
            <a:r>
              <a:rPr lang="en-US" dirty="0"/>
              <a:t>women need to be tested and treated for sexually transmitted infections to protect the baby developing in the womb. </a:t>
            </a:r>
            <a:endParaRPr lang="en-US" dirty="0" smtClean="0"/>
          </a:p>
          <a:p>
            <a:pPr algn="just"/>
            <a:r>
              <a:rPr lang="en-US" b="1" dirty="0"/>
              <a:t>Some illnesses a baby or small child may get</a:t>
            </a:r>
            <a:r>
              <a:rPr lang="en-US" dirty="0"/>
              <a:t> can also cause disability, such as meningitis, polio, and measles. </a:t>
            </a:r>
          </a:p>
          <a:p>
            <a:pPr algn="just"/>
            <a:endParaRPr lang="en-US" dirty="0"/>
          </a:p>
        </p:txBody>
      </p:sp>
    </p:spTree>
    <p:extLst>
      <p:ext uri="{BB962C8B-B14F-4D97-AF65-F5344CB8AC3E}">
        <p14:creationId xmlns:p14="http://schemas.microsoft.com/office/powerpoint/2010/main" val="2400897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Accidents:</a:t>
            </a:r>
            <a:endParaRPr lang="en-US" dirty="0"/>
          </a:p>
        </p:txBody>
      </p:sp>
      <p:sp>
        <p:nvSpPr>
          <p:cNvPr id="3" name="Content Placeholder 2"/>
          <p:cNvSpPr>
            <a:spLocks noGrp="1"/>
          </p:cNvSpPr>
          <p:nvPr>
            <p:ph idx="1"/>
          </p:nvPr>
        </p:nvSpPr>
        <p:spPr/>
        <p:txBody>
          <a:bodyPr>
            <a:normAutofit lnSpcReduction="10000"/>
          </a:bodyPr>
          <a:lstStyle/>
          <a:p>
            <a:pPr algn="just"/>
            <a:r>
              <a:rPr lang="en-US" dirty="0"/>
              <a:t>Many Men get disabling injuries at Workplace accidents, especially in less regulated sectors such as construction, agriculture, mining, and smaller businesses, are also the common causes of disability. </a:t>
            </a:r>
            <a:endParaRPr lang="en-US" dirty="0" smtClean="0"/>
          </a:p>
          <a:p>
            <a:pPr algn="just"/>
            <a:r>
              <a:rPr lang="en-US" dirty="0" smtClean="0"/>
              <a:t>While, Many </a:t>
            </a:r>
            <a:r>
              <a:rPr lang="en-US" dirty="0"/>
              <a:t>women and children get disabling injuries at home by burns from cooking fires, falls, road accidents, and breathing or drinking toxic chemicals. </a:t>
            </a:r>
            <a:endParaRPr lang="en-US" dirty="0" smtClean="0"/>
          </a:p>
          <a:p>
            <a:pPr algn="just"/>
            <a:endParaRPr lang="en-US" dirty="0"/>
          </a:p>
          <a:p>
            <a:endParaRPr lang="en-US" dirty="0"/>
          </a:p>
        </p:txBody>
      </p:sp>
    </p:spTree>
    <p:extLst>
      <p:ext uri="{BB962C8B-B14F-4D97-AF65-F5344CB8AC3E}">
        <p14:creationId xmlns:p14="http://schemas.microsoft.com/office/powerpoint/2010/main" val="3064372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Injuries</a:t>
            </a:r>
            <a:endParaRPr lang="en-US" b="1" dirty="0"/>
          </a:p>
        </p:txBody>
      </p:sp>
      <p:sp>
        <p:nvSpPr>
          <p:cNvPr id="3" name="Content Placeholder 2"/>
          <p:cNvSpPr>
            <a:spLocks noGrp="1"/>
          </p:cNvSpPr>
          <p:nvPr>
            <p:ph idx="1"/>
          </p:nvPr>
        </p:nvSpPr>
        <p:spPr/>
        <p:txBody>
          <a:bodyPr/>
          <a:lstStyle/>
          <a:p>
            <a:r>
              <a:rPr lang="en-US" dirty="0"/>
              <a:t>The causes of these injuries include falls, swimming accidents, motor vehicle accidents, and physical violence. </a:t>
            </a:r>
          </a:p>
        </p:txBody>
      </p:sp>
    </p:spTree>
    <p:extLst>
      <p:ext uri="{BB962C8B-B14F-4D97-AF65-F5344CB8AC3E}">
        <p14:creationId xmlns:p14="http://schemas.microsoft.com/office/powerpoint/2010/main" val="1570469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r>
              <a:rPr lang="en-US" dirty="0"/>
              <a:t>Tiny babies are rather floppy and slippery, and they have a tendency to put things in their mouths. </a:t>
            </a:r>
            <a:endParaRPr lang="en-US" dirty="0" smtClean="0"/>
          </a:p>
          <a:p>
            <a:r>
              <a:rPr lang="en-US" dirty="0" smtClean="0"/>
              <a:t>These </a:t>
            </a:r>
            <a:r>
              <a:rPr lang="en-US" dirty="0"/>
              <a:t>characteristics place them at risk for two types of accidents. </a:t>
            </a:r>
            <a:endParaRPr lang="en-US" dirty="0" smtClean="0"/>
          </a:p>
          <a:p>
            <a:r>
              <a:rPr lang="en-US" dirty="0" smtClean="0"/>
              <a:t>First</a:t>
            </a:r>
            <a:r>
              <a:rPr lang="en-US" dirty="0"/>
              <a:t>, they can fall when they slip out of restraints intended to care for and protect them, such as people's hands, cribs, high chairs, and playpens (Saskatchewan Institute on Prevention of Handicaps, 1991). </a:t>
            </a:r>
            <a:endParaRPr lang="en-US" dirty="0" smtClean="0"/>
          </a:p>
          <a:p>
            <a:r>
              <a:rPr lang="en-US" dirty="0" smtClean="0"/>
              <a:t>The </a:t>
            </a:r>
            <a:r>
              <a:rPr lang="en-US" dirty="0"/>
              <a:t>resultant injuries can produce motor or intellectual impairments as well as temporary damage such as bruises and broken limbs. </a:t>
            </a:r>
            <a:endParaRPr lang="en-US" dirty="0" smtClean="0"/>
          </a:p>
          <a:p>
            <a:r>
              <a:rPr lang="en-US" dirty="0" smtClean="0"/>
              <a:t>Second</a:t>
            </a:r>
            <a:r>
              <a:rPr lang="en-US" dirty="0"/>
              <a:t>, they can choke on small objects such as tiny toys, or pieces of toys. This type of accident can result in suffocation, anoxia, and brain damage.</a:t>
            </a:r>
          </a:p>
        </p:txBody>
      </p:sp>
    </p:spTree>
    <p:extLst>
      <p:ext uri="{BB962C8B-B14F-4D97-AF65-F5344CB8AC3E}">
        <p14:creationId xmlns:p14="http://schemas.microsoft.com/office/powerpoint/2010/main" val="1282428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Poisons and </a:t>
            </a:r>
            <a:r>
              <a:rPr lang="en-US" b="1" dirty="0" smtClean="0"/>
              <a:t>Pesticides: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Different forms of Poisons (such </a:t>
            </a:r>
            <a:r>
              <a:rPr lang="en-US" dirty="0"/>
              <a:t>as lead found in </a:t>
            </a:r>
            <a:r>
              <a:rPr lang="en-US" dirty="0" smtClean="0"/>
              <a:t>paints), </a:t>
            </a:r>
            <a:r>
              <a:rPr lang="en-US" dirty="0"/>
              <a:t>pesticides </a:t>
            </a:r>
            <a:r>
              <a:rPr lang="en-US" dirty="0" smtClean="0"/>
              <a:t>(such </a:t>
            </a:r>
            <a:r>
              <a:rPr lang="en-US" dirty="0"/>
              <a:t>as rat poison, and other </a:t>
            </a:r>
            <a:r>
              <a:rPr lang="en-US" dirty="0" smtClean="0"/>
              <a:t>chemicals) can </a:t>
            </a:r>
            <a:r>
              <a:rPr lang="en-US" dirty="0"/>
              <a:t>cause disabilities in people and cause birth defects in babies growing in the womb. </a:t>
            </a:r>
            <a:endParaRPr lang="en-US" dirty="0" smtClean="0"/>
          </a:p>
          <a:p>
            <a:pPr algn="just"/>
            <a:r>
              <a:rPr lang="en-US" dirty="0" smtClean="0"/>
              <a:t>Smoking </a:t>
            </a:r>
            <a:r>
              <a:rPr lang="en-US" dirty="0"/>
              <a:t>or chewing tobacco, breathing smoke, and drinking alcohol during pregnancy can also harm a child before </a:t>
            </a:r>
            <a:r>
              <a:rPr lang="en-US" dirty="0" smtClean="0"/>
              <a:t>he/she </a:t>
            </a:r>
            <a:r>
              <a:rPr lang="en-US" dirty="0"/>
              <a:t>is born. </a:t>
            </a:r>
          </a:p>
          <a:p>
            <a:pPr algn="just"/>
            <a:r>
              <a:rPr lang="en-US" dirty="0"/>
              <a:t>Workers often use chemicals on the job or in the fields without being taught how to use them safely, or without even knowing if they are dangerous. </a:t>
            </a:r>
            <a:endParaRPr lang="en-US" dirty="0" smtClean="0"/>
          </a:p>
          <a:p>
            <a:pPr algn="just"/>
            <a:r>
              <a:rPr lang="en-US" dirty="0" smtClean="0"/>
              <a:t>Accidents </a:t>
            </a:r>
            <a:r>
              <a:rPr lang="en-US" dirty="0"/>
              <a:t>in factories can release poisons into the air, water, or ground, causing terrible health problems, including permanent disabilities. </a:t>
            </a:r>
          </a:p>
        </p:txBody>
      </p:sp>
    </p:spTree>
    <p:extLst>
      <p:ext uri="{BB962C8B-B14F-4D97-AF65-F5344CB8AC3E}">
        <p14:creationId xmlns:p14="http://schemas.microsoft.com/office/powerpoint/2010/main" val="749745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Poverty and </a:t>
            </a:r>
            <a:r>
              <a:rPr lang="en-US" b="1" dirty="0" smtClean="0"/>
              <a:t>Mal-Nutrition:</a:t>
            </a:r>
            <a:endParaRPr lang="en-US" dirty="0"/>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pPr algn="just"/>
            <a:r>
              <a:rPr lang="en-US" dirty="0" smtClean="0"/>
              <a:t>Poverty </a:t>
            </a:r>
            <a:r>
              <a:rPr lang="en-US" dirty="0"/>
              <a:t>is </a:t>
            </a:r>
            <a:r>
              <a:rPr lang="en-US" dirty="0" smtClean="0"/>
              <a:t>also one </a:t>
            </a:r>
            <a:r>
              <a:rPr lang="en-US" dirty="0"/>
              <a:t>of the </a:t>
            </a:r>
            <a:r>
              <a:rPr lang="en-US" dirty="0" smtClean="0"/>
              <a:t>causes </a:t>
            </a:r>
            <a:r>
              <a:rPr lang="en-US" dirty="0"/>
              <a:t>of disability. </a:t>
            </a:r>
            <a:r>
              <a:rPr lang="en-US" dirty="0" smtClean="0"/>
              <a:t>As Poor </a:t>
            </a:r>
            <a:r>
              <a:rPr lang="en-US" dirty="0"/>
              <a:t>people are most vulnerable to disability because they are forced to live and work in unsafe environments with poor sanitation, crowded living conditions, and with little access to education, clean water, or enough good food. </a:t>
            </a:r>
            <a:endParaRPr lang="en-US" dirty="0" smtClean="0"/>
          </a:p>
          <a:p>
            <a:pPr algn="just"/>
            <a:r>
              <a:rPr lang="en-US" dirty="0" smtClean="0"/>
              <a:t>This </a:t>
            </a:r>
            <a:r>
              <a:rPr lang="en-US" dirty="0"/>
              <a:t>makes diseases such as tuberculosis and polio--and the severe disabilities they cause-- much more common because diseases get passed from one person to another more easily. </a:t>
            </a:r>
          </a:p>
          <a:p>
            <a:r>
              <a:rPr lang="en-US" dirty="0" smtClean="0"/>
              <a:t>Many </a:t>
            </a:r>
            <a:r>
              <a:rPr lang="en-US" dirty="0"/>
              <a:t>babies who are born in poor families may be born with disabilities or may die in infancy. This may be because the mother did not get enough to eat when she was pregnant. Or it may be because she did not get enough to eat when she was a girl. </a:t>
            </a:r>
            <a:r>
              <a:rPr lang="en-US" dirty="0" smtClean="0"/>
              <a:t>Starting </a:t>
            </a:r>
            <a:r>
              <a:rPr lang="en-US" dirty="0"/>
              <a:t>in childhood, a girl is often given less food to eat than a boy. As a result, she may grow more slowly and her bones may not develop properly, which can later cause difficulty during childbirth-- especially if she does not receive good health care. </a:t>
            </a:r>
          </a:p>
          <a:p>
            <a:r>
              <a:rPr lang="en-US" dirty="0"/>
              <a:t>If a baby or young child does not get enough good food to eat, she or he may become blind or have trouble learning or understanding. </a:t>
            </a:r>
          </a:p>
        </p:txBody>
      </p:sp>
    </p:spTree>
    <p:extLst>
      <p:ext uri="{BB962C8B-B14F-4D97-AF65-F5344CB8AC3E}">
        <p14:creationId xmlns:p14="http://schemas.microsoft.com/office/powerpoint/2010/main" val="1352110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Conflicts / War</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Conflicts / Wars are also one of the main causes of Post-Natal Disabilities. </a:t>
            </a:r>
          </a:p>
          <a:p>
            <a:pPr algn="just"/>
            <a:r>
              <a:rPr lang="en-US" dirty="0" smtClean="0"/>
              <a:t>Specially, In </a:t>
            </a:r>
            <a:r>
              <a:rPr lang="en-US" dirty="0"/>
              <a:t>today's wars, more civilians than soldiers are killed or disabled, and most of them are women and children. </a:t>
            </a:r>
            <a:endParaRPr lang="en-US" dirty="0" smtClean="0"/>
          </a:p>
          <a:p>
            <a:pPr algn="just"/>
            <a:r>
              <a:rPr lang="en-US" dirty="0" smtClean="0"/>
              <a:t>Explosions </a:t>
            </a:r>
            <a:r>
              <a:rPr lang="en-US" dirty="0"/>
              <a:t>cause people to become deaf, blind, and lose their limbs, as well as causing other injuries. </a:t>
            </a:r>
            <a:endParaRPr lang="en-US" dirty="0" smtClean="0"/>
          </a:p>
          <a:p>
            <a:pPr algn="just"/>
            <a:r>
              <a:rPr lang="en-US" dirty="0" smtClean="0"/>
              <a:t>Their </a:t>
            </a:r>
            <a:r>
              <a:rPr lang="en-US" dirty="0"/>
              <a:t>mental health is also badly affected by the violence. </a:t>
            </a:r>
            <a:endParaRPr lang="en-US" dirty="0" smtClean="0"/>
          </a:p>
          <a:p>
            <a:pPr algn="just"/>
            <a:r>
              <a:rPr lang="en-US" dirty="0" smtClean="0"/>
              <a:t>The </a:t>
            </a:r>
            <a:r>
              <a:rPr lang="en-US" dirty="0"/>
              <a:t>destruction of homes, schools, health centers, and means of livelihood that results from conflicts and wars leads to increased disability, poverty, and disease. </a:t>
            </a:r>
          </a:p>
        </p:txBody>
      </p:sp>
    </p:spTree>
    <p:extLst>
      <p:ext uri="{BB962C8B-B14F-4D97-AF65-F5344CB8AC3E}">
        <p14:creationId xmlns:p14="http://schemas.microsoft.com/office/powerpoint/2010/main" val="1964472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algn="just"/>
            <a:r>
              <a:rPr lang="en-US" sz="3600" dirty="0"/>
              <a:t>Disabilities can originate at any stage of life: prenatal, perinatal, infancy, early childhood, adolescence, adulthood and old age. </a:t>
            </a:r>
            <a:endParaRPr lang="en-US" sz="3600" dirty="0" smtClean="0"/>
          </a:p>
          <a:p>
            <a:pPr algn="just"/>
            <a:endParaRPr lang="en-US" sz="3600" dirty="0" smtClean="0"/>
          </a:p>
          <a:p>
            <a:pPr algn="just"/>
            <a:r>
              <a:rPr lang="en-US" sz="3600" dirty="0" smtClean="0"/>
              <a:t>Every </a:t>
            </a:r>
            <a:r>
              <a:rPr lang="en-US" sz="3600" dirty="0"/>
              <a:t>person is one accident or illness away from becoming </a:t>
            </a:r>
            <a:r>
              <a:rPr lang="en-US" sz="3600" dirty="0" smtClean="0"/>
              <a:t>disabled.</a:t>
            </a:r>
            <a:endParaRPr lang="en-US" sz="3600" dirty="0"/>
          </a:p>
        </p:txBody>
      </p:sp>
    </p:spTree>
    <p:extLst>
      <p:ext uri="{BB962C8B-B14F-4D97-AF65-F5344CB8AC3E}">
        <p14:creationId xmlns:p14="http://schemas.microsoft.com/office/powerpoint/2010/main" val="12780763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Dangerous </a:t>
            </a:r>
            <a:r>
              <a:rPr lang="en-US" b="1" dirty="0" smtClean="0"/>
              <a:t>Work Conditions:</a:t>
            </a:r>
            <a:endParaRPr lang="en-US" dirty="0"/>
          </a:p>
        </p:txBody>
      </p:sp>
      <p:sp>
        <p:nvSpPr>
          <p:cNvPr id="3" name="Content Placeholder 2"/>
          <p:cNvSpPr>
            <a:spLocks noGrp="1"/>
          </p:cNvSpPr>
          <p:nvPr>
            <p:ph idx="1"/>
          </p:nvPr>
        </p:nvSpPr>
        <p:spPr/>
        <p:txBody>
          <a:bodyPr>
            <a:normAutofit/>
          </a:bodyPr>
          <a:lstStyle/>
          <a:p>
            <a:pPr algn="just"/>
            <a:r>
              <a:rPr lang="en-US" dirty="0" smtClean="0"/>
              <a:t>People </a:t>
            </a:r>
            <a:r>
              <a:rPr lang="en-US" dirty="0"/>
              <a:t>who work in factories, mines or on agricultural plantations can be exposed to dangerous machinery, tools, or chemicals. Accidents, overwork and exposure to chemicals can all cause disability. </a:t>
            </a:r>
          </a:p>
          <a:p>
            <a:pPr algn="just"/>
            <a:endParaRPr lang="en-US" dirty="0"/>
          </a:p>
        </p:txBody>
      </p:sp>
    </p:spTree>
    <p:extLst>
      <p:ext uri="{BB962C8B-B14F-4D97-AF65-F5344CB8AC3E}">
        <p14:creationId xmlns:p14="http://schemas.microsoft.com/office/powerpoint/2010/main" val="251154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 </a:t>
            </a:r>
            <a:r>
              <a:rPr lang="en-US" b="1" dirty="0"/>
              <a:t>of the </a:t>
            </a:r>
            <a:r>
              <a:rPr lang="en-US" b="1" dirty="0" smtClean="0"/>
              <a:t>Mother:</a:t>
            </a:r>
            <a:endParaRPr lang="en-US" b="1" dirty="0"/>
          </a:p>
        </p:txBody>
      </p:sp>
      <p:sp>
        <p:nvSpPr>
          <p:cNvPr id="3" name="Content Placeholder 2"/>
          <p:cNvSpPr>
            <a:spLocks noGrp="1"/>
          </p:cNvSpPr>
          <p:nvPr>
            <p:ph idx="1"/>
          </p:nvPr>
        </p:nvSpPr>
        <p:spPr/>
        <p:txBody>
          <a:bodyPr>
            <a:normAutofit/>
          </a:bodyPr>
          <a:lstStyle/>
          <a:p>
            <a:r>
              <a:rPr lang="en-US" dirty="0"/>
              <a:t>The age of the mother is another factor associated with an increased risk of impairment</a:t>
            </a:r>
            <a:r>
              <a:rPr lang="en-US" dirty="0" smtClean="0"/>
              <a:t>.</a:t>
            </a:r>
          </a:p>
          <a:p>
            <a:r>
              <a:rPr lang="en-US" dirty="0" smtClean="0"/>
              <a:t>Teen-age </a:t>
            </a:r>
            <a:r>
              <a:rPr lang="en-US" dirty="0"/>
              <a:t>mothers, especially those under 15 years of age, have a greater risk of having babies with low birth weight (March of Dimes, 1989, 1992). </a:t>
            </a:r>
            <a:endParaRPr lang="en-US" dirty="0" smtClean="0"/>
          </a:p>
        </p:txBody>
      </p:sp>
    </p:spTree>
    <p:extLst>
      <p:ext uri="{BB962C8B-B14F-4D97-AF65-F5344CB8AC3E}">
        <p14:creationId xmlns:p14="http://schemas.microsoft.com/office/powerpoint/2010/main" val="4197456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Poor nutrition and hunger</a:t>
            </a:r>
          </a:p>
        </p:txBody>
      </p:sp>
      <p:sp>
        <p:nvSpPr>
          <p:cNvPr id="3" name="Content Placeholder 2"/>
          <p:cNvSpPr>
            <a:spLocks noGrp="1"/>
          </p:cNvSpPr>
          <p:nvPr>
            <p:ph idx="1"/>
          </p:nvPr>
        </p:nvSpPr>
        <p:spPr/>
        <p:txBody>
          <a:bodyPr/>
          <a:lstStyle/>
          <a:p>
            <a:r>
              <a:rPr lang="en-US" dirty="0"/>
              <a:t>Poor nutrition and </a:t>
            </a:r>
            <a:r>
              <a:rPr lang="en-US" dirty="0" smtClean="0"/>
              <a:t>hunger can </a:t>
            </a:r>
            <a:r>
              <a:rPr lang="en-US" dirty="0"/>
              <a:t>have a negative effect on all aspects of a child's development. </a:t>
            </a:r>
          </a:p>
        </p:txBody>
      </p:sp>
    </p:spTree>
    <p:extLst>
      <p:ext uri="{BB962C8B-B14F-4D97-AF65-F5344CB8AC3E}">
        <p14:creationId xmlns:p14="http://schemas.microsoft.com/office/powerpoint/2010/main" val="1556445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Poor </a:t>
            </a:r>
            <a:r>
              <a:rPr lang="en-US" b="1" dirty="0" smtClean="0"/>
              <a:t>housing / Constructions</a:t>
            </a:r>
            <a:endParaRPr lang="en-US" b="1" dirty="0"/>
          </a:p>
        </p:txBody>
      </p:sp>
      <p:sp>
        <p:nvSpPr>
          <p:cNvPr id="3" name="Content Placeholder 2"/>
          <p:cNvSpPr>
            <a:spLocks noGrp="1"/>
          </p:cNvSpPr>
          <p:nvPr>
            <p:ph idx="1"/>
          </p:nvPr>
        </p:nvSpPr>
        <p:spPr/>
        <p:txBody>
          <a:bodyPr>
            <a:normAutofit lnSpcReduction="10000"/>
          </a:bodyPr>
          <a:lstStyle/>
          <a:p>
            <a:r>
              <a:rPr lang="en-US" dirty="0"/>
              <a:t>Poor housing can be associated with a variety of disabling conditions. </a:t>
            </a:r>
            <a:endParaRPr lang="en-US" dirty="0" smtClean="0"/>
          </a:p>
          <a:p>
            <a:r>
              <a:rPr lang="en-US" dirty="0" smtClean="0"/>
              <a:t>Chances </a:t>
            </a:r>
            <a:r>
              <a:rPr lang="en-US" dirty="0"/>
              <a:t>of accidental injury increase when buildings are in poor condition. </a:t>
            </a:r>
            <a:endParaRPr lang="en-US" dirty="0" smtClean="0"/>
          </a:p>
          <a:p>
            <a:r>
              <a:rPr lang="en-US" dirty="0" smtClean="0"/>
              <a:t>Cheap </a:t>
            </a:r>
            <a:r>
              <a:rPr lang="en-US" dirty="0"/>
              <a:t>housing often consists of older buildings which may still have lead paint on walls and woodwork. </a:t>
            </a:r>
            <a:endParaRPr lang="en-US" dirty="0" smtClean="0"/>
          </a:p>
          <a:p>
            <a:r>
              <a:rPr lang="en-US" dirty="0" smtClean="0"/>
              <a:t>Children </a:t>
            </a:r>
            <a:r>
              <a:rPr lang="en-US" dirty="0"/>
              <a:t>often ingest this paint and get lead poisoning which affects the nervous system. </a:t>
            </a:r>
            <a:endParaRPr lang="en-US" dirty="0" smtClean="0"/>
          </a:p>
        </p:txBody>
      </p:sp>
    </p:spTree>
    <p:extLst>
      <p:ext uri="{BB962C8B-B14F-4D97-AF65-F5344CB8AC3E}">
        <p14:creationId xmlns:p14="http://schemas.microsoft.com/office/powerpoint/2010/main" val="2213680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en-US" b="1" dirty="0" smtClean="0"/>
              <a:t>Prenatal Causes:</a:t>
            </a:r>
            <a:r>
              <a:rPr lang="en-US" dirty="0" smtClean="0"/>
              <a:t> </a:t>
            </a:r>
            <a:endParaRPr lang="en-US" dirty="0"/>
          </a:p>
          <a:p>
            <a:pPr algn="just"/>
            <a:r>
              <a:rPr lang="en-US" dirty="0" smtClean="0"/>
              <a:t>Mother </a:t>
            </a:r>
            <a:r>
              <a:rPr lang="en-US" dirty="0"/>
              <a:t>smoking during pregnancy: if the mother smokes cigarettes during pregnancy this increases the risk by 2.5 </a:t>
            </a:r>
            <a:r>
              <a:rPr lang="en-US" dirty="0" smtClean="0"/>
              <a:t>times.</a:t>
            </a:r>
            <a:endParaRPr lang="en-US" dirty="0"/>
          </a:p>
          <a:p>
            <a:pPr algn="just"/>
            <a:r>
              <a:rPr lang="en-US" dirty="0" smtClean="0"/>
              <a:t>Mother </a:t>
            </a:r>
            <a:r>
              <a:rPr lang="en-US" dirty="0"/>
              <a:t>drinking alcohol during pregnancy: With alcohol during pregnancy, there is the same increased risk - 2.5 times. </a:t>
            </a:r>
          </a:p>
          <a:p>
            <a:pPr algn="just"/>
            <a:r>
              <a:rPr lang="en-US" dirty="0"/>
              <a:t>bleeding in the baby's brain </a:t>
            </a:r>
            <a:r>
              <a:rPr lang="en-US" dirty="0" smtClean="0"/>
              <a:t>If </a:t>
            </a:r>
            <a:r>
              <a:rPr lang="en-US" dirty="0"/>
              <a:t>there is </a:t>
            </a:r>
            <a:r>
              <a:rPr lang="en-US" dirty="0" smtClean="0"/>
              <a:t>bleeding in the baby's brain there </a:t>
            </a:r>
            <a:r>
              <a:rPr lang="en-US" dirty="0"/>
              <a:t>is a 45 percent chance that that individual will have </a:t>
            </a:r>
            <a:r>
              <a:rPr lang="en-US" dirty="0" smtClean="0"/>
              <a:t>abnormal. </a:t>
            </a:r>
            <a:endParaRPr lang="en-US" dirty="0"/>
          </a:p>
        </p:txBody>
      </p:sp>
    </p:spTree>
    <p:extLst>
      <p:ext uri="{BB962C8B-B14F-4D97-AF65-F5344CB8AC3E}">
        <p14:creationId xmlns:p14="http://schemas.microsoft.com/office/powerpoint/2010/main" val="2732933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r>
              <a:rPr lang="en-US" dirty="0"/>
              <a:t>There are so many causes of disabilities. </a:t>
            </a:r>
          </a:p>
          <a:p>
            <a:pPr algn="just"/>
            <a:r>
              <a:rPr lang="en-US" dirty="0"/>
              <a:t>We can categories those causes into the following 3 groups.</a:t>
            </a:r>
          </a:p>
          <a:p>
            <a:pPr algn="just"/>
            <a:endParaRPr lang="en-US" b="1" dirty="0" smtClean="0"/>
          </a:p>
          <a:p>
            <a:pPr algn="just"/>
            <a:r>
              <a:rPr lang="en-US" b="1" dirty="0" smtClean="0"/>
              <a:t>Prenatal Causes</a:t>
            </a:r>
            <a:r>
              <a:rPr lang="en-US" dirty="0" smtClean="0"/>
              <a:t>: </a:t>
            </a:r>
            <a:r>
              <a:rPr lang="en-US" dirty="0"/>
              <a:t>causes that occur before </a:t>
            </a:r>
            <a:r>
              <a:rPr lang="en-US" dirty="0" smtClean="0"/>
              <a:t>birth.</a:t>
            </a:r>
          </a:p>
          <a:p>
            <a:pPr algn="just"/>
            <a:r>
              <a:rPr lang="en-US" b="1" dirty="0"/>
              <a:t>Perinatal </a:t>
            </a:r>
            <a:r>
              <a:rPr lang="en-US" b="1" dirty="0" smtClean="0"/>
              <a:t>Causes</a:t>
            </a:r>
            <a:r>
              <a:rPr lang="en-US" dirty="0" smtClean="0"/>
              <a:t>: </a:t>
            </a:r>
            <a:r>
              <a:rPr lang="en-US" dirty="0"/>
              <a:t>causes that occur during the birth </a:t>
            </a:r>
            <a:r>
              <a:rPr lang="en-US" dirty="0" smtClean="0"/>
              <a:t>process.</a:t>
            </a:r>
          </a:p>
          <a:p>
            <a:pPr algn="just"/>
            <a:r>
              <a:rPr lang="en-US" b="1" dirty="0"/>
              <a:t>Postnatal </a:t>
            </a:r>
            <a:r>
              <a:rPr lang="en-US" b="1" dirty="0" smtClean="0"/>
              <a:t>Causes</a:t>
            </a:r>
            <a:r>
              <a:rPr lang="en-US" dirty="0" smtClean="0"/>
              <a:t>: </a:t>
            </a:r>
            <a:r>
              <a:rPr lang="en-US" dirty="0"/>
              <a:t>causes that happen after </a:t>
            </a:r>
            <a:r>
              <a:rPr lang="en-US" dirty="0" smtClean="0"/>
              <a:t>birth.</a:t>
            </a:r>
            <a:endParaRPr lang="en-US" dirty="0"/>
          </a:p>
        </p:txBody>
      </p:sp>
    </p:spTree>
    <p:extLst>
      <p:ext uri="{BB962C8B-B14F-4D97-AF65-F5344CB8AC3E}">
        <p14:creationId xmlns:p14="http://schemas.microsoft.com/office/powerpoint/2010/main" val="353171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Pre </a:t>
            </a:r>
            <a:r>
              <a:rPr lang="en-US" b="1" dirty="0"/>
              <a:t>Natal </a:t>
            </a:r>
            <a:r>
              <a:rPr lang="en-US" b="1" dirty="0" smtClean="0"/>
              <a:t>Causes (Before Birth)</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Genetic deformity</a:t>
            </a:r>
          </a:p>
          <a:p>
            <a:r>
              <a:rPr lang="en-US" dirty="0" smtClean="0"/>
              <a:t>X and Y Chromosomal Disability (weak chromosome)</a:t>
            </a:r>
          </a:p>
          <a:p>
            <a:r>
              <a:rPr lang="en-US" dirty="0" smtClean="0"/>
              <a:t>Mother suffering from any disease</a:t>
            </a:r>
          </a:p>
          <a:p>
            <a:r>
              <a:rPr lang="en-US" dirty="0" smtClean="0"/>
              <a:t>Weak health of the </a:t>
            </a:r>
            <a:r>
              <a:rPr lang="en-US" dirty="0"/>
              <a:t>Pregnant </a:t>
            </a:r>
            <a:r>
              <a:rPr lang="en-US" dirty="0" smtClean="0"/>
              <a:t>mother</a:t>
            </a:r>
          </a:p>
          <a:p>
            <a:r>
              <a:rPr lang="en-US" dirty="0" smtClean="0"/>
              <a:t>Injury of the Pregnant mother </a:t>
            </a:r>
          </a:p>
          <a:p>
            <a:r>
              <a:rPr lang="en-US" dirty="0"/>
              <a:t>Poor access to health care </a:t>
            </a:r>
          </a:p>
          <a:p>
            <a:r>
              <a:rPr lang="en-US" dirty="0" smtClean="0"/>
              <a:t>Use of </a:t>
            </a:r>
            <a:r>
              <a:rPr lang="en-US" dirty="0" smtClean="0"/>
              <a:t>drugs / Narcotics </a:t>
            </a:r>
            <a:r>
              <a:rPr lang="en-US" dirty="0" smtClean="0"/>
              <a:t>or any harmful things by the Pregnant </a:t>
            </a:r>
            <a:r>
              <a:rPr lang="en-US" dirty="0"/>
              <a:t>mother</a:t>
            </a:r>
          </a:p>
        </p:txBody>
      </p:sp>
    </p:spTree>
    <p:extLst>
      <p:ext uri="{BB962C8B-B14F-4D97-AF65-F5344CB8AC3E}">
        <p14:creationId xmlns:p14="http://schemas.microsoft.com/office/powerpoint/2010/main" val="2004883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600" dirty="0"/>
              <a:t>Many prescription and non-prescription drugs can affect the baby in many ways	</a:t>
            </a:r>
          </a:p>
        </p:txBody>
      </p:sp>
    </p:spTree>
    <p:extLst>
      <p:ext uri="{BB962C8B-B14F-4D97-AF65-F5344CB8AC3E}">
        <p14:creationId xmlns:p14="http://schemas.microsoft.com/office/powerpoint/2010/main" val="4199803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Natal </a:t>
            </a:r>
            <a:r>
              <a:rPr lang="en-US" b="1" dirty="0" smtClean="0"/>
              <a:t>(Perinatal) Causes (During Birth</a:t>
            </a:r>
            <a:r>
              <a:rPr lang="en-US" b="1" dirty="0"/>
              <a:t>)</a:t>
            </a:r>
          </a:p>
        </p:txBody>
      </p:sp>
      <p:sp>
        <p:nvSpPr>
          <p:cNvPr id="3" name="Content Placeholder 2"/>
          <p:cNvSpPr>
            <a:spLocks noGrp="1"/>
          </p:cNvSpPr>
          <p:nvPr>
            <p:ph idx="1"/>
          </p:nvPr>
        </p:nvSpPr>
        <p:spPr/>
        <p:txBody>
          <a:bodyPr>
            <a:normAutofit/>
          </a:bodyPr>
          <a:lstStyle/>
          <a:p>
            <a:pPr algn="just"/>
            <a:r>
              <a:rPr lang="en-US" b="1" dirty="0"/>
              <a:t>Perinatal </a:t>
            </a:r>
            <a:r>
              <a:rPr lang="en-US" dirty="0"/>
              <a:t>causes occur during the birthing process. </a:t>
            </a:r>
            <a:endParaRPr lang="en-US" dirty="0" smtClean="0"/>
          </a:p>
          <a:p>
            <a:pPr algn="just"/>
            <a:r>
              <a:rPr lang="en-US" dirty="0" smtClean="0"/>
              <a:t>Poor treatment (unavailability of the experts, lack of the required facilities, </a:t>
            </a:r>
            <a:r>
              <a:rPr lang="en-US" dirty="0"/>
              <a:t>mishandling, oxygen deprivation )</a:t>
            </a:r>
            <a:r>
              <a:rPr lang="en-US" dirty="0" smtClean="0"/>
              <a:t>at the time of birth can also cause different damage or permanent disability or disabilities to a child. </a:t>
            </a:r>
          </a:p>
          <a:p>
            <a:r>
              <a:rPr lang="en-US" dirty="0"/>
              <a:t>They also include low birth weight.</a:t>
            </a:r>
          </a:p>
        </p:txBody>
      </p:sp>
    </p:spTree>
    <p:extLst>
      <p:ext uri="{BB962C8B-B14F-4D97-AF65-F5344CB8AC3E}">
        <p14:creationId xmlns:p14="http://schemas.microsoft.com/office/powerpoint/2010/main" val="3890804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Post Natal </a:t>
            </a:r>
            <a:r>
              <a:rPr lang="en-US" b="1" dirty="0" smtClean="0"/>
              <a:t>Causes (After Birth</a:t>
            </a:r>
            <a:r>
              <a:rPr lang="en-US" b="1" dirty="0"/>
              <a:t>)</a:t>
            </a: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Postnatal </a:t>
            </a:r>
            <a:r>
              <a:rPr lang="en-US" dirty="0"/>
              <a:t>causes occur after birth. The environment is a major factor in many of these situations. </a:t>
            </a:r>
            <a:endParaRPr lang="en-US" dirty="0" smtClean="0"/>
          </a:p>
          <a:p>
            <a:r>
              <a:rPr lang="en-US" dirty="0"/>
              <a:t>Medicines and Injections</a:t>
            </a:r>
            <a:endParaRPr lang="en-US" dirty="0" smtClean="0"/>
          </a:p>
          <a:p>
            <a:r>
              <a:rPr lang="en-US" dirty="0" smtClean="0"/>
              <a:t>Sever disease / Illness</a:t>
            </a:r>
          </a:p>
          <a:p>
            <a:r>
              <a:rPr lang="en-US" dirty="0" smtClean="0"/>
              <a:t>Accidents / Injuries</a:t>
            </a:r>
          </a:p>
          <a:p>
            <a:r>
              <a:rPr lang="en-US" dirty="0" smtClean="0"/>
              <a:t>Conflicts / Wars</a:t>
            </a:r>
          </a:p>
          <a:p>
            <a:r>
              <a:rPr lang="en-US" dirty="0" smtClean="0"/>
              <a:t>Dangerous at work place</a:t>
            </a:r>
          </a:p>
          <a:p>
            <a:r>
              <a:rPr lang="en-US" dirty="0"/>
              <a:t>Age of the Mother:</a:t>
            </a:r>
            <a:endParaRPr lang="en-US" dirty="0" smtClean="0"/>
          </a:p>
          <a:p>
            <a:r>
              <a:rPr lang="en-US" dirty="0"/>
              <a:t>Child Abuse and Neglect,</a:t>
            </a:r>
          </a:p>
        </p:txBody>
      </p:sp>
    </p:spTree>
    <p:extLst>
      <p:ext uri="{BB962C8B-B14F-4D97-AF65-F5344CB8AC3E}">
        <p14:creationId xmlns:p14="http://schemas.microsoft.com/office/powerpoint/2010/main" val="30610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62500" lnSpcReduction="20000"/>
          </a:bodyPr>
          <a:lstStyle/>
          <a:p>
            <a:r>
              <a:rPr lang="en-US" b="1" dirty="0"/>
              <a:t>Perinatal Causes of Disability</a:t>
            </a:r>
            <a:r>
              <a:rPr lang="en-US" dirty="0"/>
              <a:t> </a:t>
            </a:r>
          </a:p>
          <a:p>
            <a:r>
              <a:rPr lang="en-US" dirty="0"/>
              <a:t>The perinatal period is the time immediately before and after birth. </a:t>
            </a:r>
            <a:endParaRPr lang="en-US" dirty="0" smtClean="0"/>
          </a:p>
          <a:p>
            <a:r>
              <a:rPr lang="en-US" dirty="0" smtClean="0"/>
              <a:t>Disabilities </a:t>
            </a:r>
            <a:r>
              <a:rPr lang="en-US" dirty="0"/>
              <a:t>originating from this time period are primarily biomedical ones. They may result from prematurity, injury, oxygen deprivation, or infections acquired during the trip through the birth canal. </a:t>
            </a:r>
          </a:p>
          <a:p>
            <a:r>
              <a:rPr lang="en-US" dirty="0"/>
              <a:t>Premature infants are babies who were born too soon. They are no more likely to have congenital disabilities than any other infant (</a:t>
            </a:r>
            <a:r>
              <a:rPr lang="en-US" dirty="0" err="1"/>
              <a:t>Santrock</a:t>
            </a:r>
            <a:r>
              <a:rPr lang="en-US" dirty="0"/>
              <a:t> &amp; </a:t>
            </a:r>
            <a:r>
              <a:rPr lang="en-US" dirty="0" err="1"/>
              <a:t>Yussen</a:t>
            </a:r>
            <a:r>
              <a:rPr lang="en-US" dirty="0"/>
              <a:t>, 1989). </a:t>
            </a:r>
            <a:endParaRPr lang="en-US" dirty="0" smtClean="0"/>
          </a:p>
          <a:p>
            <a:r>
              <a:rPr lang="en-US" dirty="0" smtClean="0"/>
              <a:t>Many </a:t>
            </a:r>
            <a:r>
              <a:rPr lang="en-US" dirty="0"/>
              <a:t>premature infants require the use of oxygen and some suffer a form of blindness called "retinopathy of prematurity" caused by an excess of the very oxygen which preserved their lives (World Health Organization, 1992). </a:t>
            </a:r>
          </a:p>
          <a:p>
            <a:r>
              <a:rPr lang="en-US" dirty="0"/>
              <a:t>Oxygen deprivation may occur during a prolonged or difficult birth, and, because the brain suffers damage very quickly without a fresh and adequate supply of oxygen, brain damage can result. </a:t>
            </a:r>
            <a:r>
              <a:rPr lang="en-US" dirty="0" smtClean="0"/>
              <a:t>The </a:t>
            </a:r>
            <a:r>
              <a:rPr lang="en-US" dirty="0"/>
              <a:t>effects of this damage may include impairments in the areas of motor control, intelligence, and sensory processing. </a:t>
            </a:r>
          </a:p>
          <a:p>
            <a:r>
              <a:rPr lang="en-US" dirty="0"/>
              <a:t>Several sexually transmitted diseases </a:t>
            </a:r>
            <a:r>
              <a:rPr lang="en-US" dirty="0" smtClean="0"/>
              <a:t>can result </a:t>
            </a:r>
            <a:r>
              <a:rPr lang="en-US" dirty="0"/>
              <a:t>in severe disabilities due to nervous system damage (</a:t>
            </a:r>
            <a:r>
              <a:rPr lang="en-US" dirty="0" err="1"/>
              <a:t>Shurtleff</a:t>
            </a:r>
            <a:r>
              <a:rPr lang="en-US" dirty="0"/>
              <a:t> &amp; </a:t>
            </a:r>
            <a:r>
              <a:rPr lang="en-US" dirty="0" err="1"/>
              <a:t>Shurtleff</a:t>
            </a:r>
            <a:r>
              <a:rPr lang="en-US" dirty="0"/>
              <a:t>, 1981</a:t>
            </a:r>
            <a:r>
              <a:rPr lang="en-US" dirty="0" smtClean="0"/>
              <a:t>)</a:t>
            </a:r>
          </a:p>
        </p:txBody>
      </p:sp>
    </p:spTree>
    <p:extLst>
      <p:ext uri="{BB962C8B-B14F-4D97-AF65-F5344CB8AC3E}">
        <p14:creationId xmlns:p14="http://schemas.microsoft.com/office/powerpoint/2010/main" val="1817954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Medicines and </a:t>
            </a:r>
            <a:r>
              <a:rPr lang="en-US" b="1" dirty="0" smtClean="0"/>
              <a:t>Injections </a:t>
            </a:r>
            <a:endParaRPr lang="en-US" dirty="0"/>
          </a:p>
        </p:txBody>
      </p:sp>
      <p:sp>
        <p:nvSpPr>
          <p:cNvPr id="3" name="Content Placeholder 2"/>
          <p:cNvSpPr>
            <a:spLocks noGrp="1"/>
          </p:cNvSpPr>
          <p:nvPr>
            <p:ph idx="1"/>
          </p:nvPr>
        </p:nvSpPr>
        <p:spPr/>
        <p:txBody>
          <a:bodyPr>
            <a:normAutofit/>
          </a:bodyPr>
          <a:lstStyle/>
          <a:p>
            <a:pPr algn="just"/>
            <a:r>
              <a:rPr lang="en-US" dirty="0"/>
              <a:t>Some medicines and drugs taken during pregnancy can cause disability in the baby</a:t>
            </a:r>
            <a:r>
              <a:rPr lang="en-US" dirty="0" smtClean="0"/>
              <a:t>.</a:t>
            </a:r>
          </a:p>
          <a:p>
            <a:pPr algn="just"/>
            <a:r>
              <a:rPr lang="en-US" dirty="0" smtClean="0"/>
              <a:t>The </a:t>
            </a:r>
            <a:r>
              <a:rPr lang="en-US" dirty="0"/>
              <a:t>overuse of injectable medicines, Alcohol and tobacco used during pregnancy can damage a developing </a:t>
            </a:r>
            <a:r>
              <a:rPr lang="en-US" dirty="0" smtClean="0"/>
              <a:t>baby and also can effect the breathing during birth. (deprives </a:t>
            </a:r>
            <a:r>
              <a:rPr lang="en-US" dirty="0"/>
              <a:t>the baby of oxygen during </a:t>
            </a:r>
            <a:r>
              <a:rPr lang="en-US" dirty="0" smtClean="0"/>
              <a:t>birth). </a:t>
            </a:r>
          </a:p>
        </p:txBody>
      </p:sp>
    </p:spTree>
    <p:extLst>
      <p:ext uri="{BB962C8B-B14F-4D97-AF65-F5344CB8AC3E}">
        <p14:creationId xmlns:p14="http://schemas.microsoft.com/office/powerpoint/2010/main" val="2355016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TotalTime>
  <Words>1679</Words>
  <Application>Microsoft Office PowerPoint</Application>
  <PresentationFormat>On-screen Show (4:3)</PresentationFormat>
  <Paragraphs>97</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Causes of Disabilities</vt:lpstr>
      <vt:lpstr>PowerPoint Presentation</vt:lpstr>
      <vt:lpstr>PowerPoint Presentation</vt:lpstr>
      <vt:lpstr>1. Pre Natal Causes (Before Birth)</vt:lpstr>
      <vt:lpstr>PowerPoint Presentation</vt:lpstr>
      <vt:lpstr>2. Natal (Perinatal) Causes (During Birth)</vt:lpstr>
      <vt:lpstr>3. Post Natal Causes (After Birth)</vt:lpstr>
      <vt:lpstr>PowerPoint Presentation</vt:lpstr>
      <vt:lpstr>Medicines and Injections </vt:lpstr>
      <vt:lpstr>PowerPoint Presentation</vt:lpstr>
      <vt:lpstr>Inherited Disabilities:</vt:lpstr>
      <vt:lpstr>PowerPoint Presentation</vt:lpstr>
      <vt:lpstr>Illness</vt:lpstr>
      <vt:lpstr>Accidents:</vt:lpstr>
      <vt:lpstr>Injuries</vt:lpstr>
      <vt:lpstr>PowerPoint Presentation</vt:lpstr>
      <vt:lpstr>Poisons and Pesticides:</vt:lpstr>
      <vt:lpstr>Poverty and Mal-Nutrition:</vt:lpstr>
      <vt:lpstr>Conflicts / War</vt:lpstr>
      <vt:lpstr>Dangerous Work Conditions:</vt:lpstr>
      <vt:lpstr>Age of the Mother:</vt:lpstr>
      <vt:lpstr>Poor nutrition and hunger</vt:lpstr>
      <vt:lpstr>Poor housing / Constructions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of Disabilities</dc:title>
  <dc:creator>S Faiq Shah</dc:creator>
  <cp:lastModifiedBy>ANFA</cp:lastModifiedBy>
  <cp:revision>318</cp:revision>
  <dcterms:created xsi:type="dcterms:W3CDTF">2006-08-16T00:00:00Z</dcterms:created>
  <dcterms:modified xsi:type="dcterms:W3CDTF">2016-03-14T09:04:21Z</dcterms:modified>
</cp:coreProperties>
</file>