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341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14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7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8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471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6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85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00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7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45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D0D21-5F31-401D-894F-9E8BA07AC0E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2718C-BE1D-401B-A383-6C991D42DB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21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203977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ambria" panose="02040503050406030204" pitchFamily="18" charset="0"/>
              </a:rPr>
              <a:t>Apoptosis: </a:t>
            </a:r>
            <a:r>
              <a:rPr lang="en-US" dirty="0" smtClean="0">
                <a:latin typeface="Cambria" panose="02040503050406030204" pitchFamily="18" charset="0"/>
              </a:rPr>
              <a:t>Intrinsic and </a:t>
            </a:r>
            <a:r>
              <a:rPr lang="en-US" dirty="0" smtClean="0">
                <a:latin typeface="Cambria" panose="02040503050406030204" pitchFamily="18" charset="0"/>
              </a:rPr>
              <a:t>Extrinsic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31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CL-2 fami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762" y="570793"/>
            <a:ext cx="8591550" cy="5810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448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27796"/>
            <a:ext cx="10515600" cy="60050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In the intrinsic pathway, the functional consequence of pro-apoptotic signaling is mitochondrial membrane perturbation and release of cytochrome c in the cytoplasm, where it forms a complex or </a:t>
            </a:r>
            <a:r>
              <a:rPr lang="en-US" dirty="0" err="1">
                <a:latin typeface="Cambria" panose="02040503050406030204" pitchFamily="18" charset="0"/>
              </a:rPr>
              <a:t>apoptosome</a:t>
            </a:r>
            <a:r>
              <a:rPr lang="en-US" dirty="0">
                <a:latin typeface="Cambria" panose="02040503050406030204" pitchFamily="18" charset="0"/>
              </a:rPr>
              <a:t> with apoptotic protease activating factor 1 (APAF1) and the inactive form of caspase-9. This complex hydrolyzes adenosine triphosphate to cleave and activate caspase-9. The initiator caspase-9 then cleaves and activates the executioner caspases-3/6/7, resulting in cell apoptosis. </a:t>
            </a:r>
          </a:p>
        </p:txBody>
      </p:sp>
    </p:spTree>
    <p:extLst>
      <p:ext uri="{BB962C8B-B14F-4D97-AF65-F5344CB8AC3E}">
        <p14:creationId xmlns:p14="http://schemas.microsoft.com/office/powerpoint/2010/main" val="93364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https://teachmephysiology.com/wp-content/uploads/2016/08/apoptosis-pathwa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181" y="250752"/>
            <a:ext cx="8701822" cy="6027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375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Ex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trinsic pathway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8424"/>
            <a:ext cx="10515600" cy="479853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The extrinsic pathway triggers apoptosis in response to </a:t>
            </a:r>
            <a:r>
              <a:rPr lang="en-US" b="1" dirty="0">
                <a:latin typeface="Cambria" panose="02040503050406030204" pitchFamily="18" charset="0"/>
              </a:rPr>
              <a:t>external stimuli</a:t>
            </a:r>
            <a:r>
              <a:rPr lang="en-US" dirty="0">
                <a:latin typeface="Cambria" panose="02040503050406030204" pitchFamily="18" charset="0"/>
              </a:rPr>
              <a:t>, namely by ligand binding at ‘death’ receptors on the cell surface.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These receptors are typically members of the </a:t>
            </a:r>
            <a:r>
              <a:rPr lang="en-US" b="1" dirty="0" err="1">
                <a:latin typeface="Cambria" panose="02040503050406030204" pitchFamily="18" charset="0"/>
              </a:rPr>
              <a:t>Tumour</a:t>
            </a:r>
            <a:r>
              <a:rPr lang="en-US" b="1" dirty="0">
                <a:latin typeface="Cambria" panose="02040503050406030204" pitchFamily="18" charset="0"/>
              </a:rPr>
              <a:t> Necrosis Factor Receptor</a:t>
            </a:r>
            <a:r>
              <a:rPr lang="en-US" dirty="0">
                <a:latin typeface="Cambria" panose="02040503050406030204" pitchFamily="18" charset="0"/>
              </a:rPr>
              <a:t> (TNFR) gene family, such as TNFR1 or FAS. Binding at these receptors leads to receptor molecules grouping up on the cell surface to initiate downstream </a:t>
            </a:r>
            <a:r>
              <a:rPr lang="en-US" dirty="0" err="1">
                <a:latin typeface="Cambria" panose="02040503050406030204" pitchFamily="18" charset="0"/>
              </a:rPr>
              <a:t>caspase</a:t>
            </a:r>
            <a:r>
              <a:rPr lang="en-US" dirty="0">
                <a:latin typeface="Cambria" panose="02040503050406030204" pitchFamily="18" charset="0"/>
              </a:rPr>
              <a:t> activation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4967"/>
            <a:ext cx="10515600" cy="605960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dirty="0" smtClean="0">
                <a:latin typeface="Cambria" panose="02040503050406030204" pitchFamily="18" charset="0"/>
              </a:rPr>
              <a:t>The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FAS receptor </a:t>
            </a:r>
            <a:r>
              <a:rPr lang="en-US" dirty="0" smtClean="0">
                <a:latin typeface="Cambria" panose="02040503050406030204" pitchFamily="18" charset="0"/>
              </a:rPr>
              <a:t>(First </a:t>
            </a:r>
            <a:r>
              <a:rPr lang="en-US" dirty="0">
                <a:latin typeface="Cambria" panose="02040503050406030204" pitchFamily="18" charset="0"/>
              </a:rPr>
              <a:t>apoptosis </a:t>
            </a:r>
            <a:r>
              <a:rPr lang="en-US" dirty="0" smtClean="0">
                <a:latin typeface="Cambria" panose="02040503050406030204" pitchFamily="18" charset="0"/>
              </a:rPr>
              <a:t>signal, also </a:t>
            </a:r>
            <a:r>
              <a:rPr lang="en-US" dirty="0">
                <a:latin typeface="Cambria" panose="02040503050406030204" pitchFamily="18" charset="0"/>
              </a:rPr>
              <a:t>known as </a:t>
            </a:r>
            <a:r>
              <a:rPr lang="en-US" i="1" dirty="0">
                <a:latin typeface="Cambria" panose="02040503050406030204" pitchFamily="18" charset="0"/>
              </a:rPr>
              <a:t>Apo-1</a:t>
            </a:r>
            <a:r>
              <a:rPr lang="en-US" dirty="0">
                <a:latin typeface="Cambria" panose="02040503050406030204" pitchFamily="18" charset="0"/>
              </a:rPr>
              <a:t> or </a:t>
            </a:r>
            <a:r>
              <a:rPr lang="en-US" i="1" dirty="0">
                <a:latin typeface="Cambria" panose="02040503050406030204" pitchFamily="18" charset="0"/>
              </a:rPr>
              <a:t>CD95</a:t>
            </a:r>
            <a:r>
              <a:rPr lang="en-US" dirty="0">
                <a:latin typeface="Cambria" panose="02040503050406030204" pitchFamily="18" charset="0"/>
              </a:rPr>
              <a:t>) is </a:t>
            </a:r>
            <a:r>
              <a:rPr lang="en-US" dirty="0" smtClean="0">
                <a:latin typeface="Cambria" panose="02040503050406030204" pitchFamily="18" charset="0"/>
              </a:rPr>
              <a:t>a transmembrane protein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dirty="0" smtClean="0">
                <a:latin typeface="Cambria" panose="02040503050406030204" pitchFamily="18" charset="0"/>
              </a:rPr>
              <a:t>of </a:t>
            </a:r>
            <a:r>
              <a:rPr lang="en-US" dirty="0">
                <a:latin typeface="Cambria" panose="02040503050406030204" pitchFamily="18" charset="0"/>
              </a:rPr>
              <a:t>the TNF family which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binds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the Fas ligand</a:t>
            </a:r>
            <a:r>
              <a:rPr lang="en-US" dirty="0" smtClean="0">
                <a:latin typeface="Cambria" panose="02040503050406030204" pitchFamily="18" charset="0"/>
              </a:rPr>
              <a:t> (</a:t>
            </a:r>
            <a:r>
              <a:rPr lang="en-US" dirty="0" err="1" smtClean="0">
                <a:latin typeface="Cambria" panose="02040503050406030204" pitchFamily="18" charset="0"/>
              </a:rPr>
              <a:t>FasL</a:t>
            </a:r>
            <a:r>
              <a:rPr lang="en-US" dirty="0" smtClean="0">
                <a:latin typeface="Cambria" panose="02040503050406030204" pitchFamily="18" charset="0"/>
              </a:rPr>
              <a:t>).</a:t>
            </a:r>
            <a:r>
              <a:rPr lang="en-US" baseline="30000" dirty="0" smtClean="0">
                <a:latin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</a:rPr>
              <a:t>The </a:t>
            </a:r>
            <a:r>
              <a:rPr lang="en-US" dirty="0">
                <a:latin typeface="Cambria" panose="02040503050406030204" pitchFamily="18" charset="0"/>
              </a:rPr>
              <a:t>interaction between Fas and </a:t>
            </a:r>
            <a:r>
              <a:rPr lang="en-US" dirty="0" err="1">
                <a:latin typeface="Cambria" panose="02040503050406030204" pitchFamily="18" charset="0"/>
              </a:rPr>
              <a:t>FasL</a:t>
            </a:r>
            <a:r>
              <a:rPr lang="en-US" dirty="0">
                <a:latin typeface="Cambria" panose="02040503050406030204" pitchFamily="18" charset="0"/>
              </a:rPr>
              <a:t> results in the formation of the </a:t>
            </a:r>
            <a:r>
              <a:rPr lang="en-US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Death-Inducing Signaling Complex</a:t>
            </a:r>
            <a:r>
              <a:rPr lang="en-US" dirty="0">
                <a:latin typeface="Cambria" panose="02040503050406030204" pitchFamily="18" charset="0"/>
              </a:rPr>
              <a:t> (DISC), which contains the FADD, caspase-8 and caspase-10. In some types of cells (type I), processed caspase-8 directly activates other members of the </a:t>
            </a:r>
            <a:r>
              <a:rPr lang="en-US" dirty="0" err="1">
                <a:latin typeface="Cambria" panose="02040503050406030204" pitchFamily="18" charset="0"/>
              </a:rPr>
              <a:t>caspase</a:t>
            </a:r>
            <a:r>
              <a:rPr lang="en-US" dirty="0">
                <a:latin typeface="Cambria" panose="02040503050406030204" pitchFamily="18" charset="0"/>
              </a:rPr>
              <a:t> family, and triggers the execution of apoptosis of the cell. In other types of cells (type II), the </a:t>
            </a:r>
            <a:r>
              <a:rPr lang="en-US" i="1" dirty="0">
                <a:latin typeface="Cambria" panose="02040503050406030204" pitchFamily="18" charset="0"/>
              </a:rPr>
              <a:t>Fas</a:t>
            </a:r>
            <a:r>
              <a:rPr lang="en-US" dirty="0">
                <a:latin typeface="Cambria" panose="02040503050406030204" pitchFamily="18" charset="0"/>
              </a:rPr>
              <a:t>-DISC starts a feedback loop that spirals into increasing release of </a:t>
            </a:r>
            <a:r>
              <a:rPr lang="en-US" dirty="0" err="1">
                <a:latin typeface="Cambria" panose="02040503050406030204" pitchFamily="18" charset="0"/>
              </a:rPr>
              <a:t>proapoptotic</a:t>
            </a:r>
            <a:r>
              <a:rPr lang="en-US" dirty="0">
                <a:latin typeface="Cambria" panose="02040503050406030204" pitchFamily="18" charset="0"/>
              </a:rPr>
              <a:t> factors from mitochondria and the amplified activation of caspase-8</a:t>
            </a:r>
            <a:r>
              <a:rPr lang="en-US" dirty="0" smtClean="0">
                <a:latin typeface="Cambria" panose="02040503050406030204" pitchFamily="18" charset="0"/>
              </a:rPr>
              <a:t>.</a:t>
            </a:r>
            <a:endParaRPr lang="en-US" dirty="0"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3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Cambria" panose="02040503050406030204" pitchFamily="18" charset="0"/>
              </a:rPr>
              <a:t>Caspases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0310"/>
            <a:ext cx="10515600" cy="471665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latin typeface="Cambria" panose="02040503050406030204" pitchFamily="18" charset="0"/>
              </a:rPr>
              <a:t>Caspases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dirty="0" smtClean="0">
                <a:latin typeface="Cambria" panose="02040503050406030204" pitchFamily="18" charset="0"/>
              </a:rPr>
              <a:t>(</a:t>
            </a:r>
            <a:r>
              <a:rPr lang="en-US" b="1" dirty="0" smtClean="0">
                <a:latin typeface="Cambria" panose="02040503050406030204" pitchFamily="18" charset="0"/>
              </a:rPr>
              <a:t>c</a:t>
            </a:r>
            <a:r>
              <a:rPr lang="en-US" dirty="0" smtClean="0">
                <a:latin typeface="Cambria" panose="02040503050406030204" pitchFamily="18" charset="0"/>
              </a:rPr>
              <a:t>ysteine-dependent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b="1" dirty="0">
                <a:latin typeface="Cambria" panose="02040503050406030204" pitchFamily="18" charset="0"/>
              </a:rPr>
              <a:t>asp</a:t>
            </a:r>
            <a:r>
              <a:rPr lang="en-US" dirty="0">
                <a:latin typeface="Cambria" panose="02040503050406030204" pitchFamily="18" charset="0"/>
              </a:rPr>
              <a:t>artate-directed prote</a:t>
            </a:r>
            <a:r>
              <a:rPr lang="en-US" b="1" dirty="0">
                <a:latin typeface="Cambria" panose="02040503050406030204" pitchFamily="18" charset="0"/>
              </a:rPr>
              <a:t>ases</a:t>
            </a:r>
            <a:r>
              <a:rPr lang="en-US" dirty="0">
                <a:latin typeface="Cambria" panose="02040503050406030204" pitchFamily="18" charset="0"/>
              </a:rPr>
              <a:t>) are a family of protease enzymes playing essential roles </a:t>
            </a:r>
            <a:r>
              <a:rPr lang="en-US" dirty="0" smtClean="0">
                <a:latin typeface="Cambria" panose="02040503050406030204" pitchFamily="18" charset="0"/>
              </a:rPr>
              <a:t>in apoptosis. </a:t>
            </a:r>
            <a:r>
              <a:rPr lang="en-US" dirty="0">
                <a:latin typeface="Cambria" panose="02040503050406030204" pitchFamily="18" charset="0"/>
              </a:rPr>
              <a:t>They are named caspases due to their </a:t>
            </a:r>
            <a:r>
              <a:rPr lang="en-US" dirty="0" smtClean="0">
                <a:latin typeface="Cambria" panose="02040503050406030204" pitchFamily="18" charset="0"/>
              </a:rPr>
              <a:t>specific cysteine protease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dirty="0" smtClean="0">
                <a:latin typeface="Cambria" panose="02040503050406030204" pitchFamily="18" charset="0"/>
              </a:rPr>
              <a:t>activity; a </a:t>
            </a:r>
            <a:r>
              <a:rPr lang="en-US" dirty="0">
                <a:latin typeface="Cambria" panose="02040503050406030204" pitchFamily="18" charset="0"/>
              </a:rPr>
              <a:t>cysteine in its active site </a:t>
            </a:r>
            <a:r>
              <a:rPr lang="en-US" dirty="0" smtClean="0">
                <a:latin typeface="Cambria" panose="02040503050406030204" pitchFamily="18" charset="0"/>
              </a:rPr>
              <a:t>attacks </a:t>
            </a:r>
            <a:r>
              <a:rPr lang="en-US" dirty="0">
                <a:latin typeface="Cambria" panose="02040503050406030204" pitchFamily="18" charset="0"/>
              </a:rPr>
              <a:t>and cleaves a target protein only after </a:t>
            </a:r>
            <a:r>
              <a:rPr lang="en-US" dirty="0" smtClean="0">
                <a:latin typeface="Cambria" panose="02040503050406030204" pitchFamily="18" charset="0"/>
              </a:rPr>
              <a:t>an aspartic acid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dirty="0" smtClean="0">
                <a:latin typeface="Cambria" panose="02040503050406030204" pitchFamily="18" charset="0"/>
              </a:rPr>
              <a:t>residue</a:t>
            </a:r>
            <a:r>
              <a:rPr lang="en-US" dirty="0">
                <a:latin typeface="Cambria" panose="02040503050406030204" pitchFamily="18" charset="0"/>
              </a:rPr>
              <a:t>. As of 2009, there are 11 or 12 confirmed caspases in </a:t>
            </a:r>
            <a:r>
              <a:rPr lang="en-US" dirty="0" smtClean="0">
                <a:latin typeface="Cambria" panose="02040503050406030204" pitchFamily="18" charset="0"/>
              </a:rPr>
              <a:t>humans</a:t>
            </a:r>
            <a:r>
              <a:rPr lang="en-US" dirty="0">
                <a:latin typeface="Cambria" panose="02040503050406030204" pitchFamily="18" charset="0"/>
              </a:rPr>
              <a:t> and 10 in mice, carrying out a variety of cellular functions.</a:t>
            </a:r>
          </a:p>
        </p:txBody>
      </p:sp>
    </p:spTree>
    <p:extLst>
      <p:ext uri="{BB962C8B-B14F-4D97-AF65-F5344CB8AC3E}">
        <p14:creationId xmlns:p14="http://schemas.microsoft.com/office/powerpoint/2010/main" val="395555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150000"/>
              </a:lnSpc>
            </a:pPr>
            <a:r>
              <a:rPr lang="en-US" b="1" dirty="0" smtClean="0">
                <a:latin typeface="Cambria" panose="02040503050406030204" pitchFamily="18" charset="0"/>
              </a:rPr>
              <a:t>Activation of caspases </a:t>
            </a:r>
            <a:endParaRPr lang="en-US" b="1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0310"/>
            <a:ext cx="10515600" cy="511791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Caspases are </a:t>
            </a:r>
            <a:r>
              <a:rPr lang="en-US" dirty="0" err="1">
                <a:latin typeface="Cambria" panose="02040503050406030204" pitchFamily="18" charset="0"/>
              </a:rPr>
              <a:t>synthesised</a:t>
            </a:r>
            <a:r>
              <a:rPr lang="en-US" dirty="0">
                <a:latin typeface="Cambria" panose="02040503050406030204" pitchFamily="18" charset="0"/>
              </a:rPr>
              <a:t> as </a:t>
            </a:r>
            <a:r>
              <a:rPr lang="en-US" dirty="0" smtClean="0">
                <a:latin typeface="Cambria" panose="02040503050406030204" pitchFamily="18" charset="0"/>
              </a:rPr>
              <a:t>inactive (</a:t>
            </a:r>
            <a:r>
              <a:rPr lang="en-US" dirty="0">
                <a:latin typeface="Cambria" panose="02040503050406030204" pitchFamily="18" charset="0"/>
              </a:rPr>
              <a:t>pro-caspases) that are only activated following an appropriate stimulus. This post-translational level of control allows rapid and tight regulation of the enzyme.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Activation involves dimerization and often </a:t>
            </a:r>
            <a:r>
              <a:rPr lang="en-US" dirty="0" err="1">
                <a:latin typeface="Cambria" panose="02040503050406030204" pitchFamily="18" charset="0"/>
              </a:rPr>
              <a:t>oligomerisation</a:t>
            </a:r>
            <a:r>
              <a:rPr lang="en-US" dirty="0">
                <a:latin typeface="Cambria" panose="02040503050406030204" pitchFamily="18" charset="0"/>
              </a:rPr>
              <a:t> of pro-</a:t>
            </a:r>
            <a:r>
              <a:rPr lang="en-US" dirty="0" err="1">
                <a:latin typeface="Cambria" panose="02040503050406030204" pitchFamily="18" charset="0"/>
              </a:rPr>
              <a:t>caspases</a:t>
            </a:r>
            <a:r>
              <a:rPr lang="en-US" dirty="0">
                <a:latin typeface="Cambria" panose="02040503050406030204" pitchFamily="18" charset="0"/>
              </a:rPr>
              <a:t>, followed by cleavage into a small subunit and large subunit. The large and small subunit associate with each other to form an active heterodimer </a:t>
            </a:r>
            <a:r>
              <a:rPr lang="en-US" dirty="0" err="1">
                <a:latin typeface="Cambria" panose="02040503050406030204" pitchFamily="18" charset="0"/>
              </a:rPr>
              <a:t>caspase</a:t>
            </a:r>
            <a:r>
              <a:rPr lang="en-US" dirty="0">
                <a:latin typeface="Cambria" panose="02040503050406030204" pitchFamily="18" charset="0"/>
              </a:rPr>
              <a:t>. The active enzyme often exists as a </a:t>
            </a:r>
            <a:r>
              <a:rPr lang="en-US" dirty="0" err="1">
                <a:latin typeface="Cambria" panose="02040503050406030204" pitchFamily="18" charset="0"/>
              </a:rPr>
              <a:t>heterotetramer</a:t>
            </a:r>
            <a:r>
              <a:rPr lang="en-US" dirty="0">
                <a:latin typeface="Cambria" panose="02040503050406030204" pitchFamily="18" charset="0"/>
              </a:rPr>
              <a:t> in the biological environment, where a pro-</a:t>
            </a:r>
            <a:r>
              <a:rPr lang="en-US" dirty="0" err="1">
                <a:latin typeface="Cambria" panose="02040503050406030204" pitchFamily="18" charset="0"/>
              </a:rPr>
              <a:t>caspase</a:t>
            </a:r>
            <a:r>
              <a:rPr lang="en-US" dirty="0">
                <a:latin typeface="Cambria" panose="02040503050406030204" pitchFamily="18" charset="0"/>
              </a:rPr>
              <a:t> dimer is cleaved together to form a </a:t>
            </a:r>
            <a:r>
              <a:rPr lang="en-US" dirty="0" err="1">
                <a:latin typeface="Cambria" panose="02040503050406030204" pitchFamily="18" charset="0"/>
              </a:rPr>
              <a:t>heterotetramer</a:t>
            </a:r>
            <a:endParaRPr lang="en-US" dirty="0"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13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Cambria" panose="02040503050406030204" pitchFamily="18" charset="0"/>
              </a:rPr>
              <a:t>Types of Caspases </a:t>
            </a:r>
            <a:endParaRPr lang="en-US" b="1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5846"/>
            <a:ext cx="10680510" cy="507696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>
                <a:latin typeface="Cambria" panose="02040503050406030204" pitchFamily="18" charset="0"/>
              </a:rPr>
              <a:t>Apoptotic </a:t>
            </a:r>
            <a:r>
              <a:rPr lang="en-US" dirty="0">
                <a:latin typeface="Cambria" panose="02040503050406030204" pitchFamily="18" charset="0"/>
              </a:rPr>
              <a:t>caspases are </a:t>
            </a:r>
            <a:r>
              <a:rPr lang="en-US" dirty="0" smtClean="0">
                <a:latin typeface="Cambria" panose="02040503050406030204" pitchFamily="18" charset="0"/>
              </a:rPr>
              <a:t>subcategorized </a:t>
            </a:r>
            <a:r>
              <a:rPr lang="en-US" dirty="0">
                <a:latin typeface="Cambria" panose="02040503050406030204" pitchFamily="18" charset="0"/>
              </a:rPr>
              <a:t>as: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Initiator Caspases </a:t>
            </a:r>
            <a:r>
              <a:rPr lang="en-US" dirty="0" smtClean="0">
                <a:latin typeface="Cambria" panose="02040503050406030204" pitchFamily="18" charset="0"/>
              </a:rPr>
              <a:t>(</a:t>
            </a:r>
            <a:r>
              <a:rPr lang="en-US" dirty="0" smtClean="0">
                <a:latin typeface="Cambria" panose="02040503050406030204" pitchFamily="18" charset="0"/>
              </a:rPr>
              <a:t>Caspases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</a:rPr>
              <a:t>2, </a:t>
            </a:r>
            <a:r>
              <a:rPr lang="en-US" dirty="0" smtClean="0">
                <a:latin typeface="Cambria" panose="02040503050406030204" pitchFamily="18" charset="0"/>
              </a:rPr>
              <a:t>Caspases 9 and 10</a:t>
            </a:r>
            <a:r>
              <a:rPr lang="en-US" dirty="0" smtClean="0">
                <a:latin typeface="Cambria" panose="02040503050406030204" pitchFamily="18" charset="0"/>
              </a:rPr>
              <a:t>)</a:t>
            </a:r>
            <a:endParaRPr lang="en-US" dirty="0">
              <a:latin typeface="Cambria" panose="020405030504060302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Executioner Caspases </a:t>
            </a:r>
            <a:r>
              <a:rPr lang="en-US" dirty="0" smtClean="0">
                <a:latin typeface="Cambria" panose="02040503050406030204" pitchFamily="18" charset="0"/>
              </a:rPr>
              <a:t>(</a:t>
            </a:r>
            <a:r>
              <a:rPr lang="en-US" dirty="0" smtClean="0">
                <a:latin typeface="Cambria" panose="02040503050406030204" pitchFamily="18" charset="0"/>
              </a:rPr>
              <a:t>Caspases 3, Caspases 6 and Caspases 7</a:t>
            </a:r>
            <a:r>
              <a:rPr lang="en-US" dirty="0" smtClean="0">
                <a:latin typeface="Cambria" panose="02040503050406030204" pitchFamily="18" charset="0"/>
              </a:rPr>
              <a:t>)</a:t>
            </a:r>
            <a:endParaRPr lang="en-US" dirty="0">
              <a:latin typeface="Cambria" panose="020405030504060302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Once initiator caspases are activated, they produce a chain reaction, activating several other executioner caspases. Executioner caspases degrade over 600 cellular </a:t>
            </a:r>
            <a:r>
              <a:rPr lang="en-US" dirty="0" smtClean="0">
                <a:latin typeface="Cambria" panose="02040503050406030204" pitchFamily="18" charset="0"/>
              </a:rPr>
              <a:t>components</a:t>
            </a:r>
            <a:r>
              <a:rPr lang="en-US" dirty="0">
                <a:latin typeface="Cambria" panose="02040503050406030204" pitchFamily="18" charset="0"/>
              </a:rPr>
              <a:t> in order to induce the morphological changes for apoptosis.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68740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latin typeface="Cambria" panose="02040503050406030204" pitchFamily="18" charset="0"/>
              </a:rPr>
              <a:t>One of the key target of the executioner caspases is an inhibitor of the DNase, which when activated is responsible for fragmentation of nuclear DNA 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Cambria" panose="02040503050406030204" pitchFamily="18" charset="0"/>
              </a:rPr>
              <a:t>Caspases cleaves nuclear </a:t>
            </a:r>
            <a:r>
              <a:rPr lang="en-US" dirty="0" err="1" smtClean="0">
                <a:latin typeface="Cambria" panose="02040503050406030204" pitchFamily="18" charset="0"/>
              </a:rPr>
              <a:t>lamins</a:t>
            </a:r>
            <a:r>
              <a:rPr lang="en-US" dirty="0" smtClean="0">
                <a:latin typeface="Cambria" panose="02040503050406030204" pitchFamily="18" charset="0"/>
              </a:rPr>
              <a:t> leading to </a:t>
            </a:r>
            <a:r>
              <a:rPr lang="en-US" dirty="0" smtClean="0">
                <a:latin typeface="Cambria" panose="02040503050406030204" pitchFamily="18" charset="0"/>
              </a:rPr>
              <a:t>fragmentation of nucleus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Cambria" panose="02040503050406030204" pitchFamily="18" charset="0"/>
              </a:rPr>
              <a:t>They cleave cytoskeletal proteins (Actin, myosin, tubulin </a:t>
            </a:r>
            <a:r>
              <a:rPr lang="en-US" dirty="0" err="1" smtClean="0">
                <a:latin typeface="Cambria" panose="02040503050406030204" pitchFamily="18" charset="0"/>
              </a:rPr>
              <a:t>etc</a:t>
            </a:r>
            <a:r>
              <a:rPr lang="en-US" dirty="0" smtClean="0">
                <a:latin typeface="Cambria" panose="02040503050406030204" pitchFamily="18" charset="0"/>
              </a:rPr>
              <a:t>) leading to disruption of cytoskeleton, membrane </a:t>
            </a:r>
            <a:r>
              <a:rPr lang="en-US" dirty="0" err="1" smtClean="0">
                <a:latin typeface="Cambria" panose="02040503050406030204" pitchFamily="18" charset="0"/>
              </a:rPr>
              <a:t>blebbing</a:t>
            </a:r>
            <a:r>
              <a:rPr lang="en-US" dirty="0" smtClean="0">
                <a:latin typeface="Cambria" panose="02040503050406030204" pitchFamily="18" charset="0"/>
              </a:rPr>
              <a:t> and cell fragmentation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latin typeface="Cambria" panose="02040503050406030204" pitchFamily="18" charset="0"/>
              </a:rPr>
              <a:t>They also cleaves Golgi matrix proteins </a:t>
            </a:r>
            <a:r>
              <a:rPr lang="en-US" dirty="0" smtClean="0">
                <a:latin typeface="Cambria" panose="02040503050406030204" pitchFamily="18" charset="0"/>
              </a:rPr>
              <a:t>leading to fragmentation of Golgi apparatus </a:t>
            </a:r>
            <a:r>
              <a:rPr lang="en-US" dirty="0" smtClean="0">
                <a:latin typeface="Cambria" panose="02040503050406030204" pitchFamily="18" charset="0"/>
              </a:rPr>
              <a:t>    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427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104"/>
            <a:ext cx="10515600" cy="528985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  <a:latin typeface="Cambria" panose="02040503050406030204" pitchFamily="18" charset="0"/>
              </a:rPr>
              <a:t>Apoptosis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dirty="0" smtClean="0">
                <a:latin typeface="Cambria" panose="02040503050406030204" pitchFamily="18" charset="0"/>
              </a:rPr>
              <a:t>(Greek </a:t>
            </a:r>
            <a:r>
              <a:rPr lang="en-US" dirty="0">
                <a:latin typeface="Cambria" panose="02040503050406030204" pitchFamily="18" charset="0"/>
              </a:rPr>
              <a:t>"falling off") is a process of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programmed cell death</a:t>
            </a:r>
            <a:r>
              <a:rPr lang="en-US" dirty="0">
                <a:latin typeface="Cambria" panose="02040503050406030204" pitchFamily="18" charset="0"/>
              </a:rPr>
              <a:t> that occurs in multicellular organisms. Biochemical changes lead to characteristic cell changes and death. These changes include </a:t>
            </a:r>
            <a:r>
              <a:rPr lang="en-US" dirty="0" err="1">
                <a:latin typeface="Cambria" panose="02040503050406030204" pitchFamily="18" charset="0"/>
              </a:rPr>
              <a:t>blebbing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</a:rPr>
              <a:t>(protrusion </a:t>
            </a:r>
            <a:r>
              <a:rPr lang="en-US" dirty="0">
                <a:latin typeface="Cambria" panose="02040503050406030204" pitchFamily="18" charset="0"/>
              </a:rPr>
              <a:t>of the plasma membrane of a </a:t>
            </a:r>
            <a:r>
              <a:rPr lang="en-US" dirty="0" smtClean="0">
                <a:latin typeface="Cambria" panose="02040503050406030204" pitchFamily="18" charset="0"/>
              </a:rPr>
              <a:t>cell, </a:t>
            </a:r>
            <a:r>
              <a:rPr lang="en-US" dirty="0">
                <a:latin typeface="Cambria" panose="02040503050406030204" pitchFamily="18" charset="0"/>
              </a:rPr>
              <a:t>characterized by a spherical, bulky </a:t>
            </a:r>
            <a:r>
              <a:rPr lang="en-US" dirty="0" smtClean="0">
                <a:latin typeface="Cambria" panose="02040503050406030204" pitchFamily="18" charset="0"/>
              </a:rPr>
              <a:t>morphology, decoupling </a:t>
            </a:r>
            <a:r>
              <a:rPr lang="en-US" dirty="0">
                <a:latin typeface="Cambria" panose="02040503050406030204" pitchFamily="18" charset="0"/>
              </a:rPr>
              <a:t>of the </a:t>
            </a:r>
            <a:r>
              <a:rPr lang="en-US" dirty="0" smtClean="0">
                <a:latin typeface="Cambria" panose="02040503050406030204" pitchFamily="18" charset="0"/>
              </a:rPr>
              <a:t>cytoskeleton, </a:t>
            </a:r>
            <a:r>
              <a:rPr lang="en-US" dirty="0">
                <a:latin typeface="Cambria" panose="02040503050406030204" pitchFamily="18" charset="0"/>
              </a:rPr>
              <a:t>degrading </a:t>
            </a:r>
            <a:r>
              <a:rPr lang="en-US" dirty="0" smtClean="0">
                <a:latin typeface="Cambria" panose="02040503050406030204" pitchFamily="18" charset="0"/>
              </a:rPr>
              <a:t>internal </a:t>
            </a:r>
            <a:r>
              <a:rPr lang="en-US" dirty="0">
                <a:latin typeface="Cambria" panose="02040503050406030204" pitchFamily="18" charset="0"/>
              </a:rPr>
              <a:t>structure of the </a:t>
            </a:r>
            <a:r>
              <a:rPr lang="en-US" dirty="0" smtClean="0">
                <a:latin typeface="Cambria" panose="02040503050406030204" pitchFamily="18" charset="0"/>
              </a:rPr>
              <a:t>cell </a:t>
            </a:r>
            <a:r>
              <a:rPr lang="en-US" dirty="0" err="1" smtClean="0">
                <a:latin typeface="Cambria" panose="02040503050406030204" pitchFamily="18" charset="0"/>
              </a:rPr>
              <a:t>etc</a:t>
            </a:r>
            <a:r>
              <a:rPr lang="en-US" dirty="0" smtClean="0">
                <a:latin typeface="Cambria" panose="02040503050406030204" pitchFamily="18" charset="0"/>
              </a:rPr>
              <a:t>), </a:t>
            </a:r>
            <a:r>
              <a:rPr lang="en-US" dirty="0">
                <a:latin typeface="Cambria" panose="02040503050406030204" pitchFamily="18" charset="0"/>
              </a:rPr>
              <a:t>cell shrinkage, nuclear fragmentation, chromatin condensation, chromosomal DNA fragmentation, and global mRNA decay.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52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3457"/>
            <a:ext cx="10515600" cy="563652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latin typeface="Cambria" panose="02040503050406030204" pitchFamily="18" charset="0"/>
              </a:rPr>
              <a:t>Between 50 and 70 billion cells  die each day due to apoptosis in the average human adult. For an average child between the ages of 8 and 14, approximately 20 billion to 30 billion cells die a day. 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In contrast to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necrosis</a:t>
            </a:r>
            <a:r>
              <a:rPr lang="en-US" dirty="0">
                <a:latin typeface="Cambria" panose="02040503050406030204" pitchFamily="18" charset="0"/>
              </a:rPr>
              <a:t>, which is a form of traumatic cell death that results from acute cellular injury,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apoptosis is a highly regulated and controlled process that confers advantages during an organism's lifecycle</a:t>
            </a:r>
            <a:r>
              <a:rPr lang="en-US" dirty="0">
                <a:latin typeface="Cambria" panose="02040503050406030204" pitchFamily="18" charset="0"/>
              </a:rPr>
              <a:t>. For example, the separation of fingers and toes in a developing human embryo occurs because cells between the digits undergo apoptosis. </a:t>
            </a:r>
            <a:endParaRPr lang="en-US" dirty="0" smtClean="0"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4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4651"/>
            <a:ext cx="10515600" cy="496231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Unlike necrosis, apoptosis produces cell fragments called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apoptotic bodies </a:t>
            </a:r>
            <a:r>
              <a:rPr lang="en-US" dirty="0">
                <a:latin typeface="Cambria" panose="02040503050406030204" pitchFamily="18" charset="0"/>
              </a:rPr>
              <a:t>that phagocytic bodies are able to engulf and quickly remove before the contents of the cell can spill out onto surrounding cells and cause damage to the neighboring cells.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Because apoptosis cannot stop once it has begun, it is a highly regulated process. </a:t>
            </a:r>
          </a:p>
        </p:txBody>
      </p:sp>
    </p:spTree>
    <p:extLst>
      <p:ext uri="{BB962C8B-B14F-4D97-AF65-F5344CB8AC3E}">
        <p14:creationId xmlns:p14="http://schemas.microsoft.com/office/powerpoint/2010/main" val="7944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latin typeface="Cambria" panose="02040503050406030204" pitchFamily="18" charset="0"/>
              </a:rPr>
              <a:t>Pathways of apoptosis</a:t>
            </a:r>
            <a:endParaRPr lang="en-US" b="1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5720"/>
            <a:ext cx="10515600" cy="518614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Apoptosis can be initiated through one of two pathways.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1. In the </a:t>
            </a:r>
            <a:r>
              <a:rPr lang="en-US" i="1" dirty="0">
                <a:solidFill>
                  <a:srgbClr val="FF0000"/>
                </a:solidFill>
                <a:latin typeface="Cambria" panose="02040503050406030204" pitchFamily="18" charset="0"/>
              </a:rPr>
              <a:t>intrinsic pathway</a:t>
            </a:r>
            <a:r>
              <a:rPr lang="en-US" dirty="0">
                <a:latin typeface="Cambria" panose="02040503050406030204" pitchFamily="18" charset="0"/>
              </a:rPr>
              <a:t> the cell kills itself because it senses cell stress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2. </a:t>
            </a:r>
            <a:r>
              <a:rPr lang="en-US" dirty="0" smtClean="0">
                <a:latin typeface="Cambria" panose="02040503050406030204" pitchFamily="18" charset="0"/>
              </a:rPr>
              <a:t>In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i="1" dirty="0">
                <a:solidFill>
                  <a:srgbClr val="FF0000"/>
                </a:solidFill>
                <a:latin typeface="Cambria" panose="02040503050406030204" pitchFamily="18" charset="0"/>
              </a:rPr>
              <a:t>extrinsic pathway</a:t>
            </a:r>
            <a:r>
              <a:rPr lang="en-US" dirty="0">
                <a:latin typeface="Cambria" panose="02040503050406030204" pitchFamily="18" charset="0"/>
              </a:rPr>
              <a:t> the cell kills itself because of signals from other cells. </a:t>
            </a:r>
            <a:endParaRPr lang="en-US" dirty="0" smtClean="0">
              <a:latin typeface="Cambria" panose="020405030504060302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Both pathways induce cell death by activating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caspases</a:t>
            </a:r>
            <a:r>
              <a:rPr lang="en-US" dirty="0">
                <a:latin typeface="Cambria" panose="02040503050406030204" pitchFamily="18" charset="0"/>
              </a:rPr>
              <a:t>, which are proteases, or enzymes that degrade proteins. The two pathways both activate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initiator caspases</a:t>
            </a:r>
            <a:r>
              <a:rPr lang="en-US" dirty="0">
                <a:latin typeface="Cambria" panose="02040503050406030204" pitchFamily="18" charset="0"/>
              </a:rPr>
              <a:t>, which then activate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executioner caspases</a:t>
            </a:r>
            <a:r>
              <a:rPr lang="en-US" dirty="0">
                <a:latin typeface="Cambria" panose="02040503050406030204" pitchFamily="18" charset="0"/>
              </a:rPr>
              <a:t>, which then kill the cell by degrading proteins indiscriminately.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>
              <a:latin typeface="Cambria" panose="0204050305040603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88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990"/>
            <a:ext cx="10515600" cy="556828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Cambria" panose="02040503050406030204" pitchFamily="18" charset="0"/>
              </a:rPr>
              <a:t>Research on apoptosis has increased substantially since the early 1990s. In addition to its importance as a biological phenomenon,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defective apoptotic processes </a:t>
            </a:r>
            <a:r>
              <a:rPr lang="en-US" dirty="0">
                <a:latin typeface="Cambria" panose="02040503050406030204" pitchFamily="18" charset="0"/>
              </a:rPr>
              <a:t>have been implicated in a wide variety of diseases.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Excessive apoptosis causes atrophy </a:t>
            </a:r>
            <a:r>
              <a:rPr lang="en-US" dirty="0">
                <a:latin typeface="Cambria" panose="02040503050406030204" pitchFamily="18" charset="0"/>
              </a:rPr>
              <a:t>(partial or complete wasting away of a part of the body), whereas an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insufficient amount </a:t>
            </a:r>
            <a:r>
              <a:rPr lang="en-US" dirty="0">
                <a:latin typeface="Cambria" panose="02040503050406030204" pitchFamily="18" charset="0"/>
              </a:rPr>
              <a:t>results in uncontrolled cell proliferation, such as cancer. Some factors like Fas receptors and caspases promote apoptosis, while some members of the Bcl-2 family of proteins inhibit apoptosis.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18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ntrinsic pathway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5844"/>
            <a:ext cx="10515600" cy="495413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latin typeface="Cambria" panose="02040503050406030204" pitchFamily="18" charset="0"/>
              </a:rPr>
              <a:t>It is also known as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mitochondrial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pathway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Cambria" panose="02040503050406030204" pitchFamily="18" charset="0"/>
              </a:rPr>
              <a:t>The </a:t>
            </a:r>
            <a:r>
              <a:rPr lang="en-US" i="1" dirty="0">
                <a:latin typeface="Cambria" panose="02040503050406030204" pitchFamily="18" charset="0"/>
              </a:rPr>
              <a:t>intrinsic pathway</a:t>
            </a:r>
            <a:r>
              <a:rPr lang="en-US" dirty="0">
                <a:latin typeface="Cambria" panose="02040503050406030204" pitchFamily="18" charset="0"/>
              </a:rPr>
              <a:t> is activated by intracellular signals generated when cells are </a:t>
            </a:r>
            <a:r>
              <a:rPr lang="en-US" dirty="0" smtClean="0">
                <a:latin typeface="Cambria" panose="02040503050406030204" pitchFamily="18" charset="0"/>
              </a:rPr>
              <a:t>stressed for example double strand DNA break, which is nor repairable,</a:t>
            </a:r>
            <a:r>
              <a:rPr lang="en-US" dirty="0">
                <a:latin typeface="Cambria" panose="02040503050406030204" pitchFamily="18" charset="0"/>
              </a:rPr>
              <a:t> heat, radiation, nutrient deprivation, viral infection, and increased intracellular calcium </a:t>
            </a:r>
            <a:r>
              <a:rPr lang="en-US" dirty="0" smtClean="0">
                <a:latin typeface="Cambria" panose="02040503050406030204" pitchFamily="18" charset="0"/>
              </a:rPr>
              <a:t>concentration, </a:t>
            </a:r>
            <a:r>
              <a:rPr lang="en-US" dirty="0">
                <a:latin typeface="Cambria" panose="02040503050406030204" pitchFamily="18" charset="0"/>
              </a:rPr>
              <a:t>and depends on the release of proteins from the </a:t>
            </a:r>
            <a:r>
              <a:rPr lang="en-US" dirty="0" err="1">
                <a:latin typeface="Cambria" panose="02040503050406030204" pitchFamily="18" charset="0"/>
              </a:rPr>
              <a:t>intermembrane</a:t>
            </a:r>
            <a:r>
              <a:rPr lang="en-US" dirty="0">
                <a:latin typeface="Cambria" panose="02040503050406030204" pitchFamily="18" charset="0"/>
              </a:rPr>
              <a:t> space of mitochondria. </a:t>
            </a:r>
          </a:p>
        </p:txBody>
      </p:sp>
    </p:spTree>
    <p:extLst>
      <p:ext uri="{BB962C8B-B14F-4D97-AF65-F5344CB8AC3E}">
        <p14:creationId xmlns:p14="http://schemas.microsoft.com/office/powerpoint/2010/main" val="378775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Cambria" panose="02040503050406030204" pitchFamily="18" charset="0"/>
              </a:rPr>
              <a:t>Bcl-2 </a:t>
            </a:r>
            <a:r>
              <a:rPr lang="en-US" b="1" dirty="0">
                <a:latin typeface="Cambria" panose="02040503050406030204" pitchFamily="18" charset="0"/>
              </a:rPr>
              <a:t>family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0247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latin typeface="Cambria" panose="02040503050406030204" pitchFamily="18" charset="0"/>
              </a:rPr>
              <a:t>The Bcl-2 </a:t>
            </a:r>
            <a:r>
              <a:rPr lang="en-US" b="1" dirty="0" smtClean="0">
                <a:latin typeface="Cambria" panose="02040503050406030204" pitchFamily="18" charset="0"/>
              </a:rPr>
              <a:t>Family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</a:rPr>
              <a:t>consists of a number </a:t>
            </a:r>
            <a:r>
              <a:rPr lang="en-US" dirty="0" smtClean="0">
                <a:latin typeface="Cambria" panose="02040503050406030204" pitchFamily="18" charset="0"/>
              </a:rPr>
              <a:t>of evolutionary conserved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dirty="0" smtClean="0">
                <a:latin typeface="Cambria" panose="02040503050406030204" pitchFamily="18" charset="0"/>
              </a:rPr>
              <a:t>proteins </a:t>
            </a:r>
            <a:r>
              <a:rPr lang="en-US" dirty="0">
                <a:latin typeface="Cambria" panose="02040503050406030204" pitchFamily="18" charset="0"/>
              </a:rPr>
              <a:t>that share </a:t>
            </a:r>
            <a:r>
              <a:rPr lang="en-US" dirty="0" smtClean="0">
                <a:latin typeface="Cambria" panose="02040503050406030204" pitchFamily="18" charset="0"/>
              </a:rPr>
              <a:t>Bcl-2 homology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dirty="0" smtClean="0">
                <a:latin typeface="Cambria" panose="02040503050406030204" pitchFamily="18" charset="0"/>
              </a:rPr>
              <a:t>(BH</a:t>
            </a:r>
            <a:r>
              <a:rPr lang="en-US" dirty="0">
                <a:latin typeface="Cambria" panose="02040503050406030204" pitchFamily="18" charset="0"/>
              </a:rPr>
              <a:t>) domains. The Bcl-2 family is most notable for their regulation </a:t>
            </a:r>
            <a:r>
              <a:rPr lang="en-US" dirty="0" smtClean="0">
                <a:latin typeface="Cambria" panose="02040503050406030204" pitchFamily="18" charset="0"/>
              </a:rPr>
              <a:t>of apoptosis, </a:t>
            </a:r>
            <a:r>
              <a:rPr lang="en-US" dirty="0">
                <a:latin typeface="Cambria" panose="02040503050406030204" pitchFamily="18" charset="0"/>
              </a:rPr>
              <a:t>at </a:t>
            </a:r>
            <a:r>
              <a:rPr lang="en-US" dirty="0" smtClean="0">
                <a:latin typeface="Cambria" panose="02040503050406030204" pitchFamily="18" charset="0"/>
              </a:rPr>
              <a:t>the mitochondrion. </a:t>
            </a:r>
            <a:r>
              <a:rPr lang="en-US" dirty="0">
                <a:latin typeface="Cambria" panose="02040503050406030204" pitchFamily="18" charset="0"/>
              </a:rPr>
              <a:t>The Bcl-2 family proteins consists of members that either promote or inhibit apoptosis, and control apoptosis by </a:t>
            </a:r>
            <a:r>
              <a:rPr lang="en-US" dirty="0" smtClean="0">
                <a:latin typeface="Cambria" panose="02040503050406030204" pitchFamily="18" charset="0"/>
              </a:rPr>
              <a:t>governing </a:t>
            </a:r>
            <a:r>
              <a:rPr lang="en-US" dirty="0" err="1" smtClean="0">
                <a:latin typeface="Cambria" panose="02040503050406030204" pitchFamily="18" charset="0"/>
              </a:rPr>
              <a:t>Miotchondrial</a:t>
            </a:r>
            <a:r>
              <a:rPr lang="en-US" dirty="0" smtClean="0">
                <a:latin typeface="Cambria" panose="02040503050406030204" pitchFamily="18" charset="0"/>
              </a:rPr>
              <a:t> Outer Membrane</a:t>
            </a:r>
            <a:r>
              <a:rPr lang="en-US" dirty="0">
                <a:latin typeface="Cambria" panose="02040503050406030204" pitchFamily="18" charset="0"/>
              </a:rPr>
              <a:t> </a:t>
            </a:r>
            <a:r>
              <a:rPr lang="en-US" dirty="0" err="1">
                <a:latin typeface="Cambria" panose="02040503050406030204" pitchFamily="18" charset="0"/>
              </a:rPr>
              <a:t>P</a:t>
            </a:r>
            <a:r>
              <a:rPr lang="en-US" dirty="0" err="1" smtClean="0">
                <a:latin typeface="Cambria" panose="02040503050406030204" pitchFamily="18" charset="0"/>
              </a:rPr>
              <a:t>ermeabilization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>
                <a:latin typeface="Cambria" panose="02040503050406030204" pitchFamily="18" charset="0"/>
              </a:rPr>
              <a:t>(MOMP), which is a key step in the intrinsic pathway of apoptosis.</a:t>
            </a:r>
          </a:p>
        </p:txBody>
      </p:sp>
    </p:spTree>
    <p:extLst>
      <p:ext uri="{BB962C8B-B14F-4D97-AF65-F5344CB8AC3E}">
        <p14:creationId xmlns:p14="http://schemas.microsoft.com/office/powerpoint/2010/main" val="292610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752"/>
            <a:ext cx="10515600" cy="5554639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>
                <a:latin typeface="Cambria" panose="02040503050406030204" pitchFamily="18" charset="0"/>
              </a:rPr>
              <a:t>The </a:t>
            </a:r>
            <a:r>
              <a:rPr lang="en-US" dirty="0" smtClean="0">
                <a:latin typeface="Cambria" panose="02040503050406030204" pitchFamily="18" charset="0"/>
              </a:rPr>
              <a:t>Bcl-2 family have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four domains: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	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BH1, BH2, BH3, BH4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 smtClean="0">
                <a:latin typeface="Cambria" panose="02040503050406030204" pitchFamily="18" charset="0"/>
              </a:rPr>
              <a:t>This family has been divided into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three sub families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b="1" dirty="0" smtClean="0">
                <a:latin typeface="Cambria" panose="02040503050406030204" pitchFamily="18" charset="0"/>
              </a:rPr>
              <a:t>Bcl-2 family </a:t>
            </a:r>
            <a:r>
              <a:rPr lang="en-US" dirty="0" smtClean="0">
                <a:latin typeface="Cambria" panose="02040503050406030204" pitchFamily="18" charset="0"/>
              </a:rPr>
              <a:t>: It contains all the 4 domains mentioned above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b="1" dirty="0" err="1" smtClean="0">
                <a:latin typeface="Cambria" panose="02040503050406030204" pitchFamily="18" charset="0"/>
              </a:rPr>
              <a:t>Antiapoptotic</a:t>
            </a:r>
            <a:r>
              <a:rPr lang="en-US" b="1" dirty="0" smtClean="0">
                <a:latin typeface="Cambria" panose="02040503050406030204" pitchFamily="18" charset="0"/>
              </a:rPr>
              <a:t> BH123 family</a:t>
            </a:r>
            <a:r>
              <a:rPr lang="en-US" dirty="0" smtClean="0">
                <a:latin typeface="Cambria" panose="02040503050406030204" pitchFamily="18" charset="0"/>
              </a:rPr>
              <a:t>: </a:t>
            </a:r>
            <a:r>
              <a:rPr lang="en-US" dirty="0" smtClean="0">
                <a:latin typeface="Cambria" panose="02040503050406030204" pitchFamily="18" charset="0"/>
              </a:rPr>
              <a:t>It contains all the domains mentioned above except BH4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b="1" dirty="0" err="1" smtClean="0">
                <a:latin typeface="Cambria" panose="02040503050406030204" pitchFamily="18" charset="0"/>
              </a:rPr>
              <a:t>Antiapoptotic</a:t>
            </a:r>
            <a:r>
              <a:rPr lang="en-US" b="1" dirty="0" smtClean="0">
                <a:latin typeface="Cambria" panose="02040503050406030204" pitchFamily="18" charset="0"/>
              </a:rPr>
              <a:t> BH3 only family</a:t>
            </a:r>
            <a:r>
              <a:rPr lang="en-US" dirty="0" smtClean="0">
                <a:latin typeface="Cambria" panose="02040503050406030204" pitchFamily="18" charset="0"/>
              </a:rPr>
              <a:t>: It only contains the BH3 domain, hence its name is BH3 only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62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379</Words>
  <Application>Microsoft Office PowerPoint</Application>
  <PresentationFormat>Widescreen</PresentationFormat>
  <Paragraphs>41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Cambria</vt:lpstr>
      <vt:lpstr>Office Theme</vt:lpstr>
      <vt:lpstr> Apoptosis: Intrinsic and Extrinsic</vt:lpstr>
      <vt:lpstr>PowerPoint Presentation</vt:lpstr>
      <vt:lpstr>PowerPoint Presentation</vt:lpstr>
      <vt:lpstr>PowerPoint Presentation</vt:lpstr>
      <vt:lpstr>Pathways of apoptosis</vt:lpstr>
      <vt:lpstr>PowerPoint Presentation</vt:lpstr>
      <vt:lpstr>Intrinsic pathway</vt:lpstr>
      <vt:lpstr> Bcl-2 family </vt:lpstr>
      <vt:lpstr>PowerPoint Presentation</vt:lpstr>
      <vt:lpstr>PowerPoint Presentation</vt:lpstr>
      <vt:lpstr>PowerPoint Presentation</vt:lpstr>
      <vt:lpstr>PowerPoint Presentation</vt:lpstr>
      <vt:lpstr>Extrinsic pathway</vt:lpstr>
      <vt:lpstr>PowerPoint Presentation</vt:lpstr>
      <vt:lpstr>Caspases </vt:lpstr>
      <vt:lpstr>Activation of caspases </vt:lpstr>
      <vt:lpstr>Types of Caspases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Apoptosis: Intrinsic and Extrinsic</dc:title>
  <dc:creator>Dr Ibrar</dc:creator>
  <cp:lastModifiedBy>Dr Ibrar</cp:lastModifiedBy>
  <cp:revision>14</cp:revision>
  <dcterms:created xsi:type="dcterms:W3CDTF">2020-04-13T17:48:50Z</dcterms:created>
  <dcterms:modified xsi:type="dcterms:W3CDTF">2020-04-14T09:32:55Z</dcterms:modified>
</cp:coreProperties>
</file>