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2" r:id="rId7"/>
    <p:sldId id="262" r:id="rId8"/>
    <p:sldId id="263" r:id="rId9"/>
    <p:sldId id="264" r:id="rId10"/>
    <p:sldId id="273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2" d="100"/>
          <a:sy n="62" d="100"/>
        </p:scale>
        <p:origin x="828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CE46A-F0CD-40E0-A7EA-C95DE5FC59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0CD5A9-0791-443B-BFC6-BCECE8892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5E04C-D07B-4A90-AD75-87146C5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8187A-99A6-479E-B806-601E6AB8C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001E8F-026B-450A-B391-399DBBD80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79918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27F62-701B-4369-A964-AC6BB9EE9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433665-C9B6-41D2-A5FC-D722FE69CC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F35E0F-2749-4225-A676-D80848D8C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EFC4E-4869-4932-9FCE-F080C067F5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708CB-9A3C-4093-9331-DF18CA4C7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85638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BA8FDBF-C055-499C-8F9A-57B9ADD397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E5C545-0D99-483C-8F36-6BC2452C2D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4BB5C-8BBC-44F3-9259-349A41433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81E1A0-2BC2-41C7-A90D-5762623B3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5B97CF-3384-4562-BB42-9F8104CF3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51443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4D8E7-506B-4D2E-B964-8938722EF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B378B-68A6-40CF-8120-2EF00146F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C816A7-1ECE-4F8D-8E93-5BE7EDE41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B30B0-ED14-4D4A-AA74-3B230409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63A98-4EB2-4406-88CD-536EC9694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765446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C19EE-8350-4BC0-82F8-1A7B18832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420C69-3035-4976-90FD-CCF857DB39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B549BE-915F-4AD0-9CD7-0F23D5DAF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4A24FD-11DA-4E29-9906-16C5BAAB9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622DC-E536-43BF-A01B-EC34C56C2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895304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68491-1759-49BD-AC31-7B67E6001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BC460-EB0B-489F-BB29-FA1C723060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9F874-2153-45D8-914A-8C99E52785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CC1F5D-73BC-4652-9C75-008C0A1CA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89888-3FC3-44EC-9DF3-63D064466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EAC2A-D48F-4240-907B-2793F630B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26434633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80659C-A357-4979-853B-80498182F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52AED-A6BB-412E-AC6D-FBCC749A57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27E577-0256-4308-85EB-00E7D7316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A75783-459A-4054-B8C7-A2F18E0EF5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AC9546-C869-4E52-BC46-BB15D664CE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D21774-84C3-41A4-B537-CEFCCD7A1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75FF-3DDF-45A9-B302-C5C509D5F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9E7DEE-51E4-4CBE-86A8-D585B3AD8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21813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39D149-A9DA-44E0-8785-275C65EF9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BDB574-0E98-4A0B-B09E-9E73B40C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279074-E365-4CFE-B5F3-BC56EBD64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75969E-E4B5-4EAC-A22F-28A35E5FA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243233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AB6240-D786-452B-8D02-7D2043896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7B3ED2-A8A3-4AD3-85FB-6D97BA147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120B95-F89C-4711-BE33-0C111D62D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653227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3A2CE-5E26-47C6-AE34-2AACB7F14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0D736-37D5-44CE-80AA-0F288BE60A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F753C0-FEAE-4F5F-B158-7F8381412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52E37-ACE2-4BCC-87D1-6DF317607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87788A-FD5C-4363-AB49-98DB9013A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B0D4C9-15F5-4F18-975E-97B220EC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600647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E9E150-B546-44F8-917C-D8EFB133E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5FFDC23-316E-4260-9C28-68DD62C50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221BBE-E48A-4CF2-809F-F81B84661D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BEE4D4-4D2A-4DB2-8549-3CC4B33F4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E910B-00A4-43A2-A595-12A086A5D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P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FAE743-8077-4132-960E-37282CF34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3018001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0A1DC6-D562-4906-9635-E3A69FEE4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P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4F5ED-901D-45F5-A853-1625A725D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A332E-C11A-48BB-B806-11D9DA4961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A31A4B-CE54-4F75-9443-694E92DB4D74}" type="datetimeFigureOut">
              <a:rPr lang="en-PK" smtClean="0"/>
              <a:t>09/06/2019</a:t>
            </a:fld>
            <a:endParaRPr lang="en-P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B02C-5619-45A1-B066-D0499E9FB6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P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1DEC5-884C-4F81-97FF-0135550867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F44E2-8739-4BB8-99C4-F75ED72F830F}" type="slidenum">
              <a:rPr lang="en-PK" smtClean="0"/>
              <a:t>‹#›</a:t>
            </a:fld>
            <a:endParaRPr lang="en-PK"/>
          </a:p>
        </p:txBody>
      </p:sp>
    </p:spTree>
    <p:extLst>
      <p:ext uri="{BB962C8B-B14F-4D97-AF65-F5344CB8AC3E}">
        <p14:creationId xmlns:p14="http://schemas.microsoft.com/office/powerpoint/2010/main" val="14137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163957-E45C-4D95-9610-88F1B0E5F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417" y="256854"/>
            <a:ext cx="11548153" cy="6258246"/>
          </a:xfrm>
        </p:spPr>
        <p:txBody>
          <a:bodyPr>
            <a:noAutofit/>
          </a:bodyPr>
          <a:lstStyle/>
          <a:p>
            <a:r>
              <a:rPr lang="en-US" sz="2400" b="1" dirty="0"/>
              <a:t>MINERAL NUTRITION</a:t>
            </a:r>
          </a:p>
          <a:p>
            <a:r>
              <a:rPr lang="en-US" sz="2400" dirty="0"/>
              <a:t>In order to complete the life cycle normally, the living organism requires large number of substances from outside. This is called as </a:t>
            </a:r>
            <a:r>
              <a:rPr lang="en-US" sz="2400" b="1" dirty="0"/>
              <a:t>nutrition. </a:t>
            </a:r>
          </a:p>
          <a:p>
            <a:r>
              <a:rPr lang="en-US" sz="2400" dirty="0"/>
              <a:t>Thus, the plant growth and development can proceed only when the plants are applied with the chemical elements referred as </a:t>
            </a:r>
            <a:r>
              <a:rPr lang="en-US" sz="2400" b="1" dirty="0"/>
              <a:t>Essential Elements. </a:t>
            </a:r>
          </a:p>
          <a:p>
            <a:r>
              <a:rPr lang="en-US" sz="2400" dirty="0"/>
              <a:t>These nutrients are </a:t>
            </a:r>
            <a:r>
              <a:rPr lang="en-US" sz="2400" b="1" dirty="0"/>
              <a:t>absorbed by plant root from the soil</a:t>
            </a:r>
            <a:r>
              <a:rPr lang="en-US" sz="2400" dirty="0"/>
              <a:t>. </a:t>
            </a:r>
          </a:p>
          <a:p>
            <a:r>
              <a:rPr lang="en-US" sz="2400" dirty="0"/>
              <a:t>Chemical analysis of the plant ash has shown that plants contain about </a:t>
            </a:r>
            <a:r>
              <a:rPr lang="en-US" sz="2400" b="1" dirty="0"/>
              <a:t>40 different elements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  <a:r>
              <a:rPr lang="en-US" sz="2400" b="1" dirty="0"/>
              <a:t>Some of them are indispensable or necessary </a:t>
            </a:r>
            <a:r>
              <a:rPr lang="en-US" sz="2400" dirty="0"/>
              <a:t>for the </a:t>
            </a:r>
            <a:r>
              <a:rPr lang="en-US" sz="2400" b="1" dirty="0"/>
              <a:t>normal growth and development</a:t>
            </a:r>
            <a:r>
              <a:rPr lang="en-US" sz="2400" dirty="0"/>
              <a:t> of the plants and they are called as </a:t>
            </a:r>
            <a:r>
              <a:rPr lang="en-US" sz="2400" b="1" dirty="0"/>
              <a:t>Essential Elements</a:t>
            </a:r>
            <a:r>
              <a:rPr lang="en-US" sz="2400" dirty="0"/>
              <a:t>. </a:t>
            </a:r>
          </a:p>
          <a:p>
            <a:r>
              <a:rPr lang="en-US" sz="2400" dirty="0"/>
              <a:t>Rests of the elements are called as </a:t>
            </a:r>
            <a:r>
              <a:rPr lang="en-US" sz="2400" b="1" dirty="0"/>
              <a:t>Non-essential elements. </a:t>
            </a:r>
          </a:p>
          <a:p>
            <a:r>
              <a:rPr lang="en-US" sz="2400" dirty="0"/>
              <a:t>It is now known that the following </a:t>
            </a:r>
            <a:r>
              <a:rPr lang="en-US" sz="2400" b="1" dirty="0"/>
              <a:t>16 elements are essential for majority of the plants</a:t>
            </a:r>
            <a:r>
              <a:rPr lang="en-US" sz="2400" dirty="0"/>
              <a:t>: </a:t>
            </a:r>
            <a:r>
              <a:rPr lang="en-US" sz="2400" b="1" dirty="0"/>
              <a:t>C, H, O, N, P, K, Ca, S, Mg, Fe, Zn, B, Cu, Mu, Cl and Mo</a:t>
            </a:r>
            <a:r>
              <a:rPr lang="en-US" sz="2400" dirty="0"/>
              <a:t>. </a:t>
            </a:r>
          </a:p>
          <a:p>
            <a:r>
              <a:rPr lang="en-US" sz="2400" dirty="0"/>
              <a:t>Besides these, </a:t>
            </a:r>
            <a:r>
              <a:rPr lang="en-US" sz="2400" b="1" dirty="0"/>
              <a:t>Al, Si,, Na, Co and Ga </a:t>
            </a:r>
            <a:r>
              <a:rPr lang="en-US" sz="2400" dirty="0"/>
              <a:t>may be essential for some plants.</a:t>
            </a:r>
            <a:endParaRPr lang="en-PK" sz="2400" dirty="0"/>
          </a:p>
        </p:txBody>
      </p:sp>
    </p:spTree>
    <p:extLst>
      <p:ext uri="{BB962C8B-B14F-4D97-AF65-F5344CB8AC3E}">
        <p14:creationId xmlns:p14="http://schemas.microsoft.com/office/powerpoint/2010/main" val="26877130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155E3-04B7-44BC-A5A0-6D33003469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40" y="205483"/>
            <a:ext cx="11476234" cy="5928189"/>
          </a:xfrm>
        </p:spPr>
        <p:txBody>
          <a:bodyPr>
            <a:normAutofit/>
          </a:bodyPr>
          <a:lstStyle/>
          <a:p>
            <a:r>
              <a:rPr lang="en-US" b="1" dirty="0"/>
              <a:t>Calcium: </a:t>
            </a:r>
            <a:r>
              <a:rPr lang="en-US" dirty="0"/>
              <a:t>Plant absorbs calcium from the soil in the form of </a:t>
            </a:r>
            <a:r>
              <a:rPr lang="en-US" b="1" dirty="0"/>
              <a:t>calcium ions (Ca2+). </a:t>
            </a:r>
          </a:p>
          <a:p>
            <a:r>
              <a:rPr lang="en-US" dirty="0"/>
              <a:t>Calcium is required by </a:t>
            </a:r>
            <a:r>
              <a:rPr lang="en-US" b="1" dirty="0"/>
              <a:t>meristematic and differentiating tissues</a:t>
            </a:r>
            <a:r>
              <a:rPr lang="en-US" dirty="0"/>
              <a:t>.</a:t>
            </a:r>
          </a:p>
          <a:p>
            <a:r>
              <a:rPr lang="en-US" dirty="0"/>
              <a:t>During cell division it is used in the </a:t>
            </a:r>
            <a:r>
              <a:rPr lang="en-US" b="1" dirty="0"/>
              <a:t>synthesis of cell wall</a:t>
            </a:r>
            <a:r>
              <a:rPr lang="en-US" dirty="0"/>
              <a:t>, particularly as </a:t>
            </a:r>
            <a:r>
              <a:rPr lang="en-US" b="1" dirty="0"/>
              <a:t>calcium pectate </a:t>
            </a:r>
            <a:r>
              <a:rPr lang="en-US" dirty="0"/>
              <a:t>in the </a:t>
            </a:r>
            <a:r>
              <a:rPr lang="en-US" b="1" dirty="0"/>
              <a:t>middle lamella</a:t>
            </a:r>
            <a:r>
              <a:rPr lang="en-US" dirty="0"/>
              <a:t>. </a:t>
            </a:r>
          </a:p>
          <a:p>
            <a:r>
              <a:rPr lang="en-US" dirty="0"/>
              <a:t>It is also needed during the </a:t>
            </a:r>
            <a:r>
              <a:rPr lang="en-US" b="1" dirty="0"/>
              <a:t>formation of mitotic spindle</a:t>
            </a:r>
          </a:p>
          <a:p>
            <a:r>
              <a:rPr lang="en-US" dirty="0"/>
              <a:t>It </a:t>
            </a:r>
            <a:r>
              <a:rPr lang="en-US" b="1" dirty="0"/>
              <a:t>accumulates in older leaves</a:t>
            </a:r>
            <a:r>
              <a:rPr lang="en-US" dirty="0"/>
              <a:t>. </a:t>
            </a:r>
          </a:p>
          <a:p>
            <a:r>
              <a:rPr lang="en-US" dirty="0"/>
              <a:t>It is involved in the </a:t>
            </a:r>
            <a:r>
              <a:rPr lang="en-US" b="1" dirty="0"/>
              <a:t>normal functioning of the cell membranes</a:t>
            </a:r>
            <a:r>
              <a:rPr lang="en-US" dirty="0"/>
              <a:t>. </a:t>
            </a:r>
          </a:p>
          <a:p>
            <a:r>
              <a:rPr lang="en-US" dirty="0"/>
              <a:t>It </a:t>
            </a:r>
            <a:r>
              <a:rPr lang="en-US" b="1" dirty="0"/>
              <a:t>activates certain enzymes </a:t>
            </a:r>
            <a:r>
              <a:rPr lang="en-US" dirty="0"/>
              <a:t>and plays an important </a:t>
            </a:r>
            <a:r>
              <a:rPr lang="en-US" b="1" dirty="0"/>
              <a:t>role in regulating metabolic activities</a:t>
            </a:r>
            <a:r>
              <a:rPr lang="en-US" dirty="0"/>
              <a:t>.</a:t>
            </a:r>
          </a:p>
          <a:p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514411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937DF-647E-4930-852B-9CF6F544B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340" y="285750"/>
            <a:ext cx="10919460" cy="5891213"/>
          </a:xfrm>
        </p:spPr>
        <p:txBody>
          <a:bodyPr/>
          <a:lstStyle/>
          <a:p>
            <a:r>
              <a:rPr lang="en-US" b="1" dirty="0"/>
              <a:t>Magnesium: </a:t>
            </a:r>
            <a:r>
              <a:rPr lang="en-US" dirty="0"/>
              <a:t>It is absorbed by plants in the form of </a:t>
            </a:r>
            <a:r>
              <a:rPr lang="en-US" b="1" dirty="0"/>
              <a:t>divalent Mg2+</a:t>
            </a:r>
          </a:p>
          <a:p>
            <a:r>
              <a:rPr lang="en-US" dirty="0"/>
              <a:t>It </a:t>
            </a:r>
            <a:r>
              <a:rPr lang="en-US" b="1" dirty="0"/>
              <a:t>activates the enzymes of respiration, photosynthesis </a:t>
            </a:r>
            <a:r>
              <a:rPr lang="en-US" dirty="0"/>
              <a:t>and are involved in the </a:t>
            </a:r>
            <a:r>
              <a:rPr lang="en-US" b="1" dirty="0"/>
              <a:t>synthesis of DNA and RNA</a:t>
            </a:r>
            <a:r>
              <a:rPr lang="en-US" dirty="0"/>
              <a:t>. </a:t>
            </a:r>
          </a:p>
          <a:p>
            <a:r>
              <a:rPr lang="en-US" dirty="0"/>
              <a:t>Magnesium is a </a:t>
            </a:r>
            <a:r>
              <a:rPr lang="en-US" b="1" dirty="0"/>
              <a:t>constituent of the ring structure of chlorophyll </a:t>
            </a:r>
            <a:r>
              <a:rPr lang="en-US" dirty="0"/>
              <a:t>and helps to </a:t>
            </a:r>
            <a:r>
              <a:rPr lang="en-US" b="1" dirty="0"/>
              <a:t>maintain the ribosome structure</a:t>
            </a:r>
            <a:r>
              <a:rPr lang="en-US" dirty="0"/>
              <a:t>.</a:t>
            </a:r>
          </a:p>
          <a:p>
            <a:r>
              <a:rPr lang="en-US" b="1" dirty="0"/>
              <a:t>Sulphur: </a:t>
            </a:r>
            <a:r>
              <a:rPr lang="en-US" dirty="0"/>
              <a:t>Plants obtain </a:t>
            </a:r>
            <a:r>
              <a:rPr lang="en-US" dirty="0" err="1"/>
              <a:t>sulphur</a:t>
            </a:r>
            <a:r>
              <a:rPr lang="en-US" dirty="0"/>
              <a:t> in the </a:t>
            </a:r>
            <a:r>
              <a:rPr lang="en-US" b="1" dirty="0"/>
              <a:t>form of sulphate (SO</a:t>
            </a:r>
            <a:r>
              <a:rPr lang="en-US" b="1" baseline="-25000" dirty="0"/>
              <a:t>4</a:t>
            </a:r>
            <a:r>
              <a:rPr lang="en-US" b="1" baseline="30000" dirty="0"/>
              <a:t>2−</a:t>
            </a:r>
            <a:r>
              <a:rPr lang="en-US" b="1" dirty="0"/>
              <a:t> )</a:t>
            </a:r>
            <a:r>
              <a:rPr lang="en-US" dirty="0"/>
              <a:t>. </a:t>
            </a:r>
          </a:p>
          <a:p>
            <a:r>
              <a:rPr lang="en-US" dirty="0"/>
              <a:t>Sulphur is present in </a:t>
            </a:r>
            <a:r>
              <a:rPr lang="en-US" b="1" dirty="0"/>
              <a:t>two amino acids – cysteine and methionine </a:t>
            </a:r>
            <a:r>
              <a:rPr lang="en-US" dirty="0"/>
              <a:t>and is the main </a:t>
            </a:r>
            <a:r>
              <a:rPr lang="en-US" b="1" dirty="0"/>
              <a:t>constituent of several coenzymes, vitamins (thiamine, biotin, Coenzyme A) and ferredoxin</a:t>
            </a:r>
            <a:r>
              <a:rPr lang="en-US" dirty="0"/>
              <a:t>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38492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81767-9798-4106-9015-E5EFA252A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4320"/>
            <a:ext cx="10515600" cy="5902643"/>
          </a:xfrm>
        </p:spPr>
        <p:txBody>
          <a:bodyPr/>
          <a:lstStyle/>
          <a:p>
            <a:r>
              <a:rPr lang="en-US" b="1" dirty="0"/>
              <a:t>Iron: </a:t>
            </a:r>
            <a:r>
              <a:rPr lang="en-US" dirty="0"/>
              <a:t>Plants obtain iron in the form of </a:t>
            </a:r>
            <a:r>
              <a:rPr lang="en-US" b="1" dirty="0"/>
              <a:t>ferric ions (Fe3+)</a:t>
            </a:r>
            <a:r>
              <a:rPr lang="en-US" dirty="0"/>
              <a:t>. </a:t>
            </a:r>
          </a:p>
          <a:p>
            <a:r>
              <a:rPr lang="en-US" dirty="0"/>
              <a:t>It is required in </a:t>
            </a:r>
            <a:r>
              <a:rPr lang="en-US" b="1" dirty="0"/>
              <a:t>larger amounts in comparison to other micronutrients</a:t>
            </a:r>
            <a:r>
              <a:rPr lang="en-US" dirty="0"/>
              <a:t>. </a:t>
            </a:r>
          </a:p>
          <a:p>
            <a:r>
              <a:rPr lang="en-US" dirty="0"/>
              <a:t>It is an important </a:t>
            </a:r>
            <a:r>
              <a:rPr lang="en-US" b="1" dirty="0"/>
              <a:t>constituent of proteins involved in the transfer of electrons like ferredoxin and cytochromes</a:t>
            </a:r>
            <a:r>
              <a:rPr lang="en-US" dirty="0"/>
              <a:t>.</a:t>
            </a:r>
          </a:p>
          <a:p>
            <a:r>
              <a:rPr lang="en-US" dirty="0"/>
              <a:t>It is </a:t>
            </a:r>
            <a:r>
              <a:rPr lang="en-US" b="1" dirty="0"/>
              <a:t>reversibly oxidized from Fe2+ to Fe3+ during electron transfer</a:t>
            </a:r>
            <a:r>
              <a:rPr lang="en-US" dirty="0"/>
              <a:t>. </a:t>
            </a:r>
          </a:p>
          <a:p>
            <a:r>
              <a:rPr lang="en-US" dirty="0"/>
              <a:t>It </a:t>
            </a:r>
            <a:r>
              <a:rPr lang="en-US" b="1" dirty="0"/>
              <a:t>activates catalase enzyme</a:t>
            </a:r>
            <a:r>
              <a:rPr lang="en-US" dirty="0"/>
              <a:t>, and is essential for the </a:t>
            </a:r>
            <a:r>
              <a:rPr lang="en-US" b="1" dirty="0"/>
              <a:t>formation of chlorophyll</a:t>
            </a:r>
            <a:r>
              <a:rPr lang="en-US" dirty="0"/>
              <a:t>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1656019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E006B4-F6C4-4FC8-8988-D0FF7D0E3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377190"/>
            <a:ext cx="11131193" cy="6259916"/>
          </a:xfrm>
        </p:spPr>
        <p:txBody>
          <a:bodyPr/>
          <a:lstStyle/>
          <a:p>
            <a:r>
              <a:rPr lang="en-US" b="1" dirty="0"/>
              <a:t>Manganese: </a:t>
            </a:r>
            <a:r>
              <a:rPr lang="en-US" dirty="0"/>
              <a:t>It is absorbed in the form of </a:t>
            </a:r>
            <a:r>
              <a:rPr lang="en-US" b="1" dirty="0"/>
              <a:t>manganous ions (Mn2+)</a:t>
            </a:r>
            <a:r>
              <a:rPr lang="en-US" dirty="0"/>
              <a:t>. </a:t>
            </a:r>
          </a:p>
          <a:p>
            <a:r>
              <a:rPr lang="en-US" dirty="0"/>
              <a:t>It activates many </a:t>
            </a:r>
            <a:r>
              <a:rPr lang="en-US" b="1" dirty="0"/>
              <a:t>enzymes involved in photosynthesis, respiration and nitrogen metabolism</a:t>
            </a:r>
            <a:r>
              <a:rPr lang="en-US" dirty="0"/>
              <a:t>. </a:t>
            </a:r>
          </a:p>
          <a:p>
            <a:r>
              <a:rPr lang="en-US" dirty="0"/>
              <a:t>The best defined function of manganese is in the </a:t>
            </a:r>
            <a:r>
              <a:rPr lang="en-US" b="1" dirty="0"/>
              <a:t>splitting of water to liberate oxygen during photosynthesis</a:t>
            </a:r>
            <a:r>
              <a:rPr lang="en-US" dirty="0"/>
              <a:t>.</a:t>
            </a:r>
          </a:p>
          <a:p>
            <a:r>
              <a:rPr lang="en-US" b="1" dirty="0"/>
              <a:t>Zinc: </a:t>
            </a:r>
            <a:r>
              <a:rPr lang="en-US" dirty="0"/>
              <a:t>Plants obtain zinc </a:t>
            </a:r>
            <a:r>
              <a:rPr lang="en-US" b="1" dirty="0"/>
              <a:t>as Zn2+ ions</a:t>
            </a:r>
            <a:r>
              <a:rPr lang="en-US" dirty="0"/>
              <a:t>. </a:t>
            </a:r>
          </a:p>
          <a:p>
            <a:r>
              <a:rPr lang="en-US" dirty="0"/>
              <a:t>It activates various </a:t>
            </a:r>
            <a:r>
              <a:rPr lang="en-US" b="1" dirty="0"/>
              <a:t>enzymes, especially carboxylases</a:t>
            </a:r>
            <a:r>
              <a:rPr lang="en-US" dirty="0"/>
              <a:t>. </a:t>
            </a:r>
          </a:p>
          <a:p>
            <a:r>
              <a:rPr lang="en-US" dirty="0"/>
              <a:t>It is also needed in the </a:t>
            </a:r>
            <a:r>
              <a:rPr lang="en-US" b="1" dirty="0"/>
              <a:t>synthesis of auxin</a:t>
            </a:r>
            <a:r>
              <a:rPr lang="en-US" dirty="0"/>
              <a:t>.</a:t>
            </a:r>
          </a:p>
          <a:p>
            <a:r>
              <a:rPr lang="en-US" b="1" dirty="0"/>
              <a:t>Copper: </a:t>
            </a:r>
            <a:r>
              <a:rPr lang="en-US" dirty="0"/>
              <a:t>It is absorbed as </a:t>
            </a:r>
            <a:r>
              <a:rPr lang="en-US" b="1" dirty="0"/>
              <a:t>cupric ions (Cu2+)</a:t>
            </a:r>
            <a:r>
              <a:rPr lang="en-US" dirty="0"/>
              <a:t>. </a:t>
            </a:r>
          </a:p>
          <a:p>
            <a:r>
              <a:rPr lang="en-US" dirty="0"/>
              <a:t>It is essential for the </a:t>
            </a:r>
            <a:r>
              <a:rPr lang="en-US" b="1" dirty="0"/>
              <a:t>overall metabolism in plants</a:t>
            </a:r>
            <a:r>
              <a:rPr lang="en-US" dirty="0"/>
              <a:t>. Like iron, it is associated with </a:t>
            </a:r>
            <a:r>
              <a:rPr lang="en-US" b="1" dirty="0"/>
              <a:t>certain enzymes involved in redox reactions </a:t>
            </a:r>
            <a:r>
              <a:rPr lang="en-US" dirty="0"/>
              <a:t>and is </a:t>
            </a:r>
            <a:r>
              <a:rPr lang="en-US" b="1" dirty="0"/>
              <a:t>reversibly oxidized from Cu+ to Cu2+.</a:t>
            </a:r>
            <a:endParaRPr lang="en-PK" b="1" dirty="0"/>
          </a:p>
        </p:txBody>
      </p:sp>
    </p:spTree>
    <p:extLst>
      <p:ext uri="{BB962C8B-B14F-4D97-AF65-F5344CB8AC3E}">
        <p14:creationId xmlns:p14="http://schemas.microsoft.com/office/powerpoint/2010/main" val="21276613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340A4-EF7E-4708-A1D4-810283146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5901" y="174661"/>
            <a:ext cx="11178283" cy="6452170"/>
          </a:xfrm>
        </p:spPr>
        <p:txBody>
          <a:bodyPr>
            <a:normAutofit/>
          </a:bodyPr>
          <a:lstStyle/>
          <a:p>
            <a:r>
              <a:rPr lang="en-US" b="1" dirty="0"/>
              <a:t>Boron : </a:t>
            </a:r>
            <a:r>
              <a:rPr lang="en-US" dirty="0"/>
              <a:t>It is absorbed as </a:t>
            </a:r>
            <a:r>
              <a:rPr lang="en-US" b="1" dirty="0"/>
              <a:t>BO</a:t>
            </a:r>
            <a:r>
              <a:rPr lang="en-US" b="1" baseline="-25000" dirty="0"/>
              <a:t>3</a:t>
            </a:r>
            <a:r>
              <a:rPr lang="en-US" b="1" dirty="0"/>
              <a:t> </a:t>
            </a:r>
            <a:r>
              <a:rPr lang="en-US" b="1" baseline="30000" dirty="0"/>
              <a:t>3−</a:t>
            </a:r>
            <a:r>
              <a:rPr lang="en-US" b="1" dirty="0"/>
              <a:t> or B</a:t>
            </a:r>
            <a:r>
              <a:rPr lang="en-US" b="1" baseline="-25000" dirty="0"/>
              <a:t>4</a:t>
            </a:r>
            <a:r>
              <a:rPr lang="en-US" b="1" dirty="0"/>
              <a:t>O</a:t>
            </a:r>
            <a:r>
              <a:rPr lang="en-US" b="1" baseline="-25000" dirty="0"/>
              <a:t>7</a:t>
            </a:r>
            <a:r>
              <a:rPr lang="en-US" b="1" baseline="30000" dirty="0"/>
              <a:t>-2</a:t>
            </a:r>
            <a:r>
              <a:rPr lang="en-US" b="1" dirty="0"/>
              <a:t> </a:t>
            </a:r>
          </a:p>
          <a:p>
            <a:r>
              <a:rPr lang="en-US" dirty="0"/>
              <a:t>Boron is required for </a:t>
            </a:r>
            <a:r>
              <a:rPr lang="en-US" b="1" dirty="0"/>
              <a:t>uptake and utilization of Ca2+</a:t>
            </a:r>
            <a:r>
              <a:rPr lang="en-US" dirty="0"/>
              <a:t>, </a:t>
            </a:r>
            <a:r>
              <a:rPr lang="en-US" b="1" dirty="0"/>
              <a:t>membrane functioning, pollen germination, cell elongation, cell differentiation and carbohydrate translocation</a:t>
            </a:r>
            <a:r>
              <a:rPr lang="en-US" dirty="0"/>
              <a:t>.</a:t>
            </a:r>
          </a:p>
          <a:p>
            <a:r>
              <a:rPr lang="en-US" b="1" dirty="0"/>
              <a:t>Molybdenum: </a:t>
            </a:r>
            <a:r>
              <a:rPr lang="en-US" dirty="0"/>
              <a:t>Plants obtain it in the form of </a:t>
            </a:r>
            <a:r>
              <a:rPr lang="en-US" b="1" dirty="0"/>
              <a:t>molybdate ions (MoO</a:t>
            </a:r>
            <a:r>
              <a:rPr lang="en-US" b="1" baseline="-25000" dirty="0"/>
              <a:t>2</a:t>
            </a:r>
            <a:r>
              <a:rPr lang="en-US" b="1" baseline="30000" dirty="0"/>
              <a:t>2+</a:t>
            </a:r>
            <a:r>
              <a:rPr lang="en-US" b="1" dirty="0"/>
              <a:t>)</a:t>
            </a:r>
            <a:r>
              <a:rPr lang="en-US" dirty="0"/>
              <a:t>. </a:t>
            </a:r>
          </a:p>
          <a:p>
            <a:r>
              <a:rPr lang="en-US" dirty="0"/>
              <a:t>It is a </a:t>
            </a:r>
            <a:r>
              <a:rPr lang="en-US" b="1" dirty="0"/>
              <a:t>component of several enzymes</a:t>
            </a:r>
            <a:r>
              <a:rPr lang="en-US" dirty="0"/>
              <a:t>, including </a:t>
            </a:r>
            <a:r>
              <a:rPr lang="en-US" b="1" dirty="0"/>
              <a:t>nitrogenase and nitrate</a:t>
            </a:r>
          </a:p>
          <a:p>
            <a:r>
              <a:rPr lang="en-US" b="1" dirty="0"/>
              <a:t>reductase</a:t>
            </a:r>
            <a:r>
              <a:rPr lang="en-US" dirty="0"/>
              <a:t> both of which participate in nitrogen metabolism.</a:t>
            </a:r>
          </a:p>
          <a:p>
            <a:r>
              <a:rPr lang="en-US" b="1" dirty="0"/>
              <a:t>Chlorine: </a:t>
            </a:r>
            <a:r>
              <a:rPr lang="en-US" dirty="0"/>
              <a:t>It is absorbed in the form of </a:t>
            </a:r>
            <a:r>
              <a:rPr lang="en-US" b="1" dirty="0"/>
              <a:t>chloride anion (Cl–)</a:t>
            </a:r>
            <a:r>
              <a:rPr lang="en-US" dirty="0"/>
              <a:t>. </a:t>
            </a:r>
          </a:p>
          <a:p>
            <a:r>
              <a:rPr lang="en-US" dirty="0"/>
              <a:t>Along with Na+ and K+, it helps in determining the </a:t>
            </a:r>
            <a:r>
              <a:rPr lang="en-US" b="1" dirty="0"/>
              <a:t>solute concentration and the anion cation balance in cells</a:t>
            </a:r>
            <a:r>
              <a:rPr lang="en-US" dirty="0"/>
              <a:t>. </a:t>
            </a:r>
          </a:p>
          <a:p>
            <a:r>
              <a:rPr lang="en-US" dirty="0"/>
              <a:t>It is essential for the </a:t>
            </a:r>
            <a:r>
              <a:rPr lang="en-US" b="1" dirty="0"/>
              <a:t>water-splitting reaction in photosynthesis</a:t>
            </a:r>
            <a:r>
              <a:rPr lang="en-US" dirty="0"/>
              <a:t>, a reaction that leads to oxygen evolution.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708135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AB3921-0E82-49AE-8405-3589985B0F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408304"/>
            <a:ext cx="11102340" cy="6118225"/>
          </a:xfrm>
        </p:spPr>
        <p:txBody>
          <a:bodyPr>
            <a:normAutofit/>
          </a:bodyPr>
          <a:lstStyle/>
          <a:p>
            <a:r>
              <a:rPr lang="en-US" b="1" dirty="0"/>
              <a:t>Nutritional Disorders in Crops</a:t>
            </a:r>
          </a:p>
          <a:p>
            <a:r>
              <a:rPr lang="en-US" b="1" dirty="0"/>
              <a:t>Low supply or complete absence </a:t>
            </a:r>
            <a:r>
              <a:rPr lang="en-US" dirty="0"/>
              <a:t>of any of the essential elements will exhibit </a:t>
            </a:r>
            <a:r>
              <a:rPr lang="en-US" b="1" dirty="0"/>
              <a:t>typical symptoms</a:t>
            </a:r>
            <a:r>
              <a:rPr lang="en-US" dirty="0"/>
              <a:t>, which are </a:t>
            </a:r>
            <a:r>
              <a:rPr lang="en-US" b="1" dirty="0"/>
              <a:t>specific to the particular elements(s)</a:t>
            </a:r>
            <a:r>
              <a:rPr lang="en-US" dirty="0"/>
              <a:t>. </a:t>
            </a:r>
          </a:p>
          <a:p>
            <a:r>
              <a:rPr lang="en-US" dirty="0"/>
              <a:t>This condition is called as </a:t>
            </a:r>
            <a:r>
              <a:rPr lang="en-US" b="1" dirty="0"/>
              <a:t>nutrient deficiency </a:t>
            </a:r>
            <a:r>
              <a:rPr lang="en-US" dirty="0"/>
              <a:t>and the symptoms as </a:t>
            </a:r>
            <a:r>
              <a:rPr lang="en-US" b="1" dirty="0"/>
              <a:t>deficiency symptoms.</a:t>
            </a:r>
          </a:p>
          <a:p>
            <a:r>
              <a:rPr lang="en-US" dirty="0"/>
              <a:t>In absence or low supply of elements (</a:t>
            </a:r>
            <a:r>
              <a:rPr lang="en-US" b="1" dirty="0"/>
              <a:t>deficiency</a:t>
            </a:r>
            <a:r>
              <a:rPr lang="en-US" dirty="0"/>
              <a:t>), following common symptoms generally develop in the plants.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704928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73E9E-1428-46A8-AA44-B6D1B2D865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39" y="256854"/>
            <a:ext cx="11250203" cy="6267236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General Deficiency Symptoms</a:t>
            </a:r>
          </a:p>
          <a:p>
            <a:r>
              <a:rPr lang="en-US" b="1" dirty="0"/>
              <a:t>1. Chlorosis:</a:t>
            </a:r>
          </a:p>
          <a:p>
            <a:r>
              <a:rPr lang="en-US" dirty="0"/>
              <a:t>It is a physiological disease that occurs due to deficiency of mineral elements. (</a:t>
            </a:r>
            <a:r>
              <a:rPr lang="en-US" dirty="0" err="1"/>
              <a:t>eg.</a:t>
            </a:r>
            <a:r>
              <a:rPr lang="en-US" dirty="0"/>
              <a:t> N, K. Mg, Fe, Zn, Mn, S). </a:t>
            </a:r>
          </a:p>
          <a:p>
            <a:r>
              <a:rPr lang="en-US" b="1" dirty="0"/>
              <a:t>Leaves become abnormally yellow or white due to reduction of chlorophyll </a:t>
            </a:r>
            <a:r>
              <a:rPr lang="en-US" dirty="0"/>
              <a:t>contents.</a:t>
            </a:r>
          </a:p>
          <a:p>
            <a:r>
              <a:rPr lang="en-US" b="1" dirty="0"/>
              <a:t>2. Mottling:</a:t>
            </a:r>
          </a:p>
          <a:p>
            <a:r>
              <a:rPr lang="en-US" dirty="0"/>
              <a:t>It is a condition of </a:t>
            </a:r>
            <a:r>
              <a:rPr lang="en-US" b="1" dirty="0"/>
              <a:t>plant surface marked with colored spots due to anthocyanin pigmentation</a:t>
            </a:r>
            <a:r>
              <a:rPr lang="en-US" dirty="0"/>
              <a:t> (</a:t>
            </a:r>
            <a:r>
              <a:rPr lang="en-US" dirty="0" err="1"/>
              <a:t>eg.</a:t>
            </a:r>
            <a:r>
              <a:rPr lang="en-US" dirty="0"/>
              <a:t> </a:t>
            </a:r>
            <a:r>
              <a:rPr lang="en-US" b="1" dirty="0"/>
              <a:t>due</a:t>
            </a:r>
            <a:r>
              <a:rPr lang="en-US" dirty="0"/>
              <a:t> to deficiency of N, K, Mg, P, and S).</a:t>
            </a:r>
          </a:p>
          <a:p>
            <a:r>
              <a:rPr lang="en-US" b="1" dirty="0"/>
              <a:t>3. Necrosis:</a:t>
            </a:r>
          </a:p>
          <a:p>
            <a:r>
              <a:rPr lang="en-US" dirty="0"/>
              <a:t>It refers to the </a:t>
            </a:r>
            <a:r>
              <a:rPr lang="en-US" b="1" dirty="0"/>
              <a:t>patch of dead tissues</a:t>
            </a:r>
            <a:r>
              <a:rPr lang="en-US" dirty="0"/>
              <a:t>, due to deficiency of K, Mg, Zn, Ca, Mo, Mn, Fe, or B.</a:t>
            </a:r>
          </a:p>
          <a:p>
            <a:r>
              <a:rPr lang="en-US" b="1" dirty="0"/>
              <a:t>4. Bronzing:</a:t>
            </a:r>
          </a:p>
          <a:p>
            <a:r>
              <a:rPr lang="en-US" dirty="0"/>
              <a:t>Development of </a:t>
            </a:r>
            <a:r>
              <a:rPr lang="en-US" b="1" dirty="0"/>
              <a:t>bronze/copper </a:t>
            </a:r>
            <a:r>
              <a:rPr lang="en-US" b="1" dirty="0" err="1"/>
              <a:t>colour</a:t>
            </a:r>
            <a:r>
              <a:rPr lang="en-US" b="1" dirty="0"/>
              <a:t> on the leaves and various parts </a:t>
            </a:r>
            <a:r>
              <a:rPr lang="en-US" dirty="0"/>
              <a:t>(</a:t>
            </a:r>
            <a:r>
              <a:rPr lang="en-US" dirty="0" err="1"/>
              <a:t>eg.</a:t>
            </a:r>
            <a:r>
              <a:rPr lang="en-US" dirty="0"/>
              <a:t> K)</a:t>
            </a:r>
          </a:p>
          <a:p>
            <a:r>
              <a:rPr lang="en-US" b="1" dirty="0"/>
              <a:t>5. Die back:</a:t>
            </a:r>
          </a:p>
          <a:p>
            <a:r>
              <a:rPr lang="en-US" b="1" dirty="0"/>
              <a:t>Collapse of growing tip, affecting the youngest leaves and buds </a:t>
            </a:r>
            <a:r>
              <a:rPr lang="en-US" dirty="0"/>
              <a:t>(</a:t>
            </a:r>
            <a:r>
              <a:rPr lang="en-US" dirty="0" err="1"/>
              <a:t>eg.</a:t>
            </a:r>
            <a:r>
              <a:rPr lang="en-US" dirty="0"/>
              <a:t> K, Ca, B or Cu)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7109463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6A9DB-FBEA-4E6F-8C78-E39469273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20040"/>
            <a:ext cx="10515600" cy="5856923"/>
          </a:xfrm>
        </p:spPr>
        <p:txBody>
          <a:bodyPr>
            <a:normAutofit fontScale="70000" lnSpcReduction="20000"/>
          </a:bodyPr>
          <a:lstStyle/>
          <a:p>
            <a:r>
              <a:rPr lang="en-US" b="1" dirty="0"/>
              <a:t>6. Scorching:</a:t>
            </a:r>
          </a:p>
          <a:p>
            <a:r>
              <a:rPr lang="en-US" b="1" dirty="0"/>
              <a:t>Burning of tissues accompanied by light brown </a:t>
            </a:r>
            <a:r>
              <a:rPr lang="en-US" b="1" dirty="0" err="1"/>
              <a:t>colour</a:t>
            </a:r>
            <a:r>
              <a:rPr lang="en-US" dirty="0"/>
              <a:t>. (</a:t>
            </a:r>
            <a:r>
              <a:rPr lang="en-US" dirty="0" err="1"/>
              <a:t>eg.</a:t>
            </a:r>
            <a:r>
              <a:rPr lang="en-US" dirty="0"/>
              <a:t> K, Ca, B or Cu)</a:t>
            </a:r>
          </a:p>
          <a:p>
            <a:r>
              <a:rPr lang="en-US" b="1" dirty="0"/>
              <a:t>7. Firing:</a:t>
            </a:r>
          </a:p>
          <a:p>
            <a:r>
              <a:rPr lang="en-US" b="1" dirty="0"/>
              <a:t>Burning of tissues accompanied with dark brown or reddish brown </a:t>
            </a:r>
            <a:r>
              <a:rPr lang="en-US" b="1" dirty="0" err="1"/>
              <a:t>colour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eg.</a:t>
            </a:r>
            <a:r>
              <a:rPr lang="en-US" dirty="0"/>
              <a:t> Mg)</a:t>
            </a:r>
          </a:p>
          <a:p>
            <a:r>
              <a:rPr lang="en-US" b="1" dirty="0"/>
              <a:t>8. </a:t>
            </a:r>
            <a:r>
              <a:rPr lang="en-US" b="1" dirty="0" err="1"/>
              <a:t>Rosetting</a:t>
            </a:r>
            <a:r>
              <a:rPr lang="en-US" b="1" dirty="0"/>
              <a:t>:</a:t>
            </a:r>
          </a:p>
          <a:p>
            <a:r>
              <a:rPr lang="en-US" b="1" dirty="0"/>
              <a:t>Clustering of leaves due to reduced leaf size and shorter internodal distance </a:t>
            </a:r>
            <a:r>
              <a:rPr lang="en-US" dirty="0"/>
              <a:t>(</a:t>
            </a:r>
            <a:r>
              <a:rPr lang="en-US" dirty="0" err="1"/>
              <a:t>eg.</a:t>
            </a:r>
            <a:r>
              <a:rPr lang="en-US" dirty="0"/>
              <a:t> Cu, K, Zn)</a:t>
            </a:r>
          </a:p>
          <a:p>
            <a:r>
              <a:rPr lang="en-US" b="1" dirty="0"/>
              <a:t>9. Distortion of leaves:</a:t>
            </a:r>
          </a:p>
          <a:p>
            <a:r>
              <a:rPr lang="en-US" b="1" dirty="0"/>
              <a:t>Irregular shaping of leaves like cupping, twisting, hooking or curling and also wavy margins</a:t>
            </a:r>
            <a:r>
              <a:rPr lang="en-US" dirty="0"/>
              <a:t>.</a:t>
            </a:r>
          </a:p>
          <a:p>
            <a:r>
              <a:rPr lang="en-US" b="1" dirty="0"/>
              <a:t>Cupping</a:t>
            </a:r>
            <a:r>
              <a:rPr lang="en-US" dirty="0"/>
              <a:t>: B or Mo</a:t>
            </a:r>
          </a:p>
          <a:p>
            <a:r>
              <a:rPr lang="en-US" b="1" dirty="0"/>
              <a:t>Twisting / Hooking: </a:t>
            </a:r>
            <a:r>
              <a:rPr lang="en-US" dirty="0"/>
              <a:t>Zn / Ca / B</a:t>
            </a:r>
          </a:p>
          <a:p>
            <a:r>
              <a:rPr lang="en-US" b="1" dirty="0"/>
              <a:t>Curling: </a:t>
            </a:r>
            <a:r>
              <a:rPr lang="en-US" dirty="0"/>
              <a:t>Ca, B or Zn</a:t>
            </a:r>
          </a:p>
          <a:p>
            <a:r>
              <a:rPr lang="en-US" b="1" dirty="0"/>
              <a:t>Head distortion: </a:t>
            </a:r>
            <a:r>
              <a:rPr lang="en-US" dirty="0"/>
              <a:t>Cu (rice), Mn (Sunflower)</a:t>
            </a:r>
          </a:p>
          <a:p>
            <a:r>
              <a:rPr lang="en-US" b="1" dirty="0"/>
              <a:t>Wavy: </a:t>
            </a:r>
            <a:r>
              <a:rPr lang="en-US" dirty="0"/>
              <a:t>Zn</a:t>
            </a:r>
          </a:p>
          <a:p>
            <a:r>
              <a:rPr lang="en-US" b="1" dirty="0"/>
              <a:t>10. Gummosis:</a:t>
            </a:r>
          </a:p>
          <a:p>
            <a:r>
              <a:rPr lang="en-US" b="1" dirty="0"/>
              <a:t>Oozing out of cell sap in the form of gummy substance </a:t>
            </a:r>
            <a:r>
              <a:rPr lang="en-US" dirty="0"/>
              <a:t>(</a:t>
            </a:r>
            <a:r>
              <a:rPr lang="en-US" dirty="0" err="1"/>
              <a:t>eg.</a:t>
            </a:r>
            <a:r>
              <a:rPr lang="en-US" dirty="0"/>
              <a:t> Cu as in coconut etc.)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97101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68F62-D304-4D4F-9A93-3865B0D690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97952"/>
            <a:ext cx="11254483" cy="5879012"/>
          </a:xfrm>
        </p:spPr>
        <p:txBody>
          <a:bodyPr>
            <a:normAutofit/>
          </a:bodyPr>
          <a:lstStyle/>
          <a:p>
            <a:r>
              <a:rPr lang="en-US" b="1" dirty="0"/>
              <a:t>Criteria for Essentiality</a:t>
            </a:r>
          </a:p>
          <a:p>
            <a:r>
              <a:rPr lang="en-US" dirty="0"/>
              <a:t>The criteria for essentiality of an element are given below:</a:t>
            </a:r>
          </a:p>
          <a:p>
            <a:r>
              <a:rPr lang="en-US" b="1" dirty="0"/>
              <a:t>(a) </a:t>
            </a:r>
            <a:r>
              <a:rPr lang="en-US" dirty="0"/>
              <a:t>The element must be </a:t>
            </a:r>
            <a:r>
              <a:rPr lang="en-US" b="1" dirty="0"/>
              <a:t>absolutely necessary </a:t>
            </a:r>
            <a:r>
              <a:rPr lang="en-US" dirty="0"/>
              <a:t>for supporting </a:t>
            </a:r>
            <a:r>
              <a:rPr lang="en-US" b="1" dirty="0"/>
              <a:t>normal growth and reproduction</a:t>
            </a:r>
            <a:r>
              <a:rPr lang="en-US" dirty="0"/>
              <a:t>.</a:t>
            </a:r>
          </a:p>
          <a:p>
            <a:r>
              <a:rPr lang="en-US" dirty="0"/>
              <a:t>In the absence of the element the plants do not complete their life cycle or set the seeds.</a:t>
            </a:r>
          </a:p>
          <a:p>
            <a:r>
              <a:rPr lang="en-US" dirty="0"/>
              <a:t>(b) The requirement of the element </a:t>
            </a:r>
            <a:r>
              <a:rPr lang="en-US" b="1" dirty="0"/>
              <a:t>must be specific and not replaceable by another element</a:t>
            </a:r>
            <a:r>
              <a:rPr lang="en-US" dirty="0"/>
              <a:t>. </a:t>
            </a:r>
          </a:p>
          <a:p>
            <a:r>
              <a:rPr lang="en-US" dirty="0"/>
              <a:t>In other words, deficiency of any one element cannot be met by supplying some other element.</a:t>
            </a:r>
          </a:p>
          <a:p>
            <a:r>
              <a:rPr lang="en-US" dirty="0"/>
              <a:t>(c) The element must be </a:t>
            </a:r>
            <a:r>
              <a:rPr lang="en-US" b="1" dirty="0"/>
              <a:t>directly involved in the metabolism </a:t>
            </a:r>
            <a:r>
              <a:rPr lang="en-US" dirty="0"/>
              <a:t>of the plant.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5214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F59E0-3927-4752-912A-423213B37C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297180"/>
            <a:ext cx="10850880" cy="5879783"/>
          </a:xfrm>
        </p:spPr>
        <p:txBody>
          <a:bodyPr/>
          <a:lstStyle/>
          <a:p>
            <a:r>
              <a:rPr lang="en-US" b="1" dirty="0"/>
              <a:t>Macronutrients</a:t>
            </a:r>
            <a:r>
              <a:rPr lang="en-US" dirty="0"/>
              <a:t> are generally present in plant tissues in </a:t>
            </a:r>
            <a:r>
              <a:rPr lang="en-US" b="1" dirty="0"/>
              <a:t>large amounts (in excess of 10 </a:t>
            </a:r>
            <a:r>
              <a:rPr lang="en-US" b="1" dirty="0" err="1"/>
              <a:t>mmole</a:t>
            </a:r>
            <a:r>
              <a:rPr lang="en-US" b="1" dirty="0"/>
              <a:t> Kg –1 of dry matter)</a:t>
            </a:r>
            <a:r>
              <a:rPr lang="en-US" dirty="0"/>
              <a:t>. </a:t>
            </a:r>
          </a:p>
          <a:p>
            <a:r>
              <a:rPr lang="en-US" dirty="0"/>
              <a:t>The macronutrients include </a:t>
            </a:r>
            <a:r>
              <a:rPr lang="en-US" b="1" dirty="0"/>
              <a:t>carbon, hydrogen, oxygen, nitrogen, phosphorous, </a:t>
            </a:r>
            <a:r>
              <a:rPr lang="en-US" b="1" dirty="0" err="1"/>
              <a:t>sulphur</a:t>
            </a:r>
            <a:r>
              <a:rPr lang="en-US" b="1" dirty="0"/>
              <a:t>, potassium, calcium and magnesium</a:t>
            </a:r>
          </a:p>
          <a:p>
            <a:r>
              <a:rPr lang="en-US" dirty="0"/>
              <a:t>Of these, </a:t>
            </a:r>
            <a:r>
              <a:rPr lang="en-US" b="1" dirty="0"/>
              <a:t>carbon, hydrogen and oxygen are mainly obtained from CO2 and H2O, </a:t>
            </a:r>
            <a:r>
              <a:rPr lang="en-US" dirty="0"/>
              <a:t>while the </a:t>
            </a:r>
            <a:r>
              <a:rPr lang="en-US" b="1" dirty="0"/>
              <a:t>others are absorbed from the soil </a:t>
            </a:r>
            <a:r>
              <a:rPr lang="en-US" dirty="0"/>
              <a:t>as mineral nutrition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11094552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3CE3AF-E39D-49EB-AB73-54BAD806FF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20040"/>
            <a:ext cx="10896600" cy="5856923"/>
          </a:xfrm>
        </p:spPr>
        <p:txBody>
          <a:bodyPr/>
          <a:lstStyle/>
          <a:p>
            <a:r>
              <a:rPr lang="en-US" b="1" dirty="0"/>
              <a:t>Micronutrients or trace elements</a:t>
            </a:r>
            <a:r>
              <a:rPr lang="en-US" dirty="0"/>
              <a:t>, are needed in very small amounts</a:t>
            </a:r>
          </a:p>
          <a:p>
            <a:r>
              <a:rPr lang="en-US" dirty="0"/>
              <a:t>(less than 10 </a:t>
            </a:r>
            <a:r>
              <a:rPr lang="en-US" dirty="0" err="1"/>
              <a:t>mmole</a:t>
            </a:r>
            <a:r>
              <a:rPr lang="en-US" dirty="0"/>
              <a:t> Kg –1 of dry matter). </a:t>
            </a:r>
          </a:p>
          <a:p>
            <a:r>
              <a:rPr lang="en-US" dirty="0"/>
              <a:t>These include </a:t>
            </a:r>
            <a:r>
              <a:rPr lang="en-US" b="1" dirty="0"/>
              <a:t>iron, manganese, copper, molybdenum, zinc, boron, chlorine and nickel</a:t>
            </a:r>
            <a:r>
              <a:rPr lang="en-US" dirty="0"/>
              <a:t>.</a:t>
            </a:r>
          </a:p>
          <a:p>
            <a:r>
              <a:rPr lang="en-US" dirty="0"/>
              <a:t>In addition to the 17 essential elements named above, there are some</a:t>
            </a:r>
          </a:p>
          <a:p>
            <a:r>
              <a:rPr lang="en-US" dirty="0"/>
              <a:t>beneficial elements such as </a:t>
            </a:r>
            <a:r>
              <a:rPr lang="en-US" b="1" dirty="0"/>
              <a:t>sodium, silicon, cobalt and selenium</a:t>
            </a:r>
            <a:r>
              <a:rPr lang="en-US" dirty="0"/>
              <a:t>. They</a:t>
            </a:r>
          </a:p>
          <a:p>
            <a:r>
              <a:rPr lang="en-US" dirty="0"/>
              <a:t>are required by higher plants.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429830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CD5773-F8FA-4AF5-B494-4654C52907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4350"/>
            <a:ext cx="10515600" cy="5662613"/>
          </a:xfrm>
        </p:spPr>
        <p:txBody>
          <a:bodyPr>
            <a:normAutofit/>
          </a:bodyPr>
          <a:lstStyle/>
          <a:p>
            <a:r>
              <a:rPr lang="en-US" b="1" dirty="0"/>
              <a:t>Essential elements </a:t>
            </a:r>
            <a:r>
              <a:rPr lang="en-US" dirty="0"/>
              <a:t>can also be grouped into </a:t>
            </a:r>
            <a:r>
              <a:rPr lang="en-US" b="1" dirty="0"/>
              <a:t>four broad categories </a:t>
            </a:r>
            <a:r>
              <a:rPr lang="en-US" dirty="0"/>
              <a:t>on the </a:t>
            </a:r>
            <a:r>
              <a:rPr lang="en-US" b="1" dirty="0"/>
              <a:t>basis of their diverse functions</a:t>
            </a:r>
            <a:r>
              <a:rPr lang="en-US" dirty="0"/>
              <a:t>. These categories are:</a:t>
            </a:r>
          </a:p>
          <a:p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 Essential elements as </a:t>
            </a:r>
            <a:r>
              <a:rPr lang="en-US" b="1" dirty="0"/>
              <a:t>components of biomolecules </a:t>
            </a:r>
            <a:r>
              <a:rPr lang="en-US" dirty="0"/>
              <a:t>and hence </a:t>
            </a:r>
            <a:r>
              <a:rPr lang="en-US" b="1" dirty="0"/>
              <a:t>structural elements of cells </a:t>
            </a:r>
            <a:r>
              <a:rPr lang="en-US" dirty="0"/>
              <a:t>(e.g., carbon, hydrogen, oxygen and nitrogen).</a:t>
            </a:r>
          </a:p>
          <a:p>
            <a:r>
              <a:rPr lang="en-US" dirty="0"/>
              <a:t>(ii) Essential elements that are </a:t>
            </a:r>
            <a:r>
              <a:rPr lang="en-US" b="1" dirty="0"/>
              <a:t>components of energy-related chemical compounds</a:t>
            </a:r>
            <a:r>
              <a:rPr lang="en-US" dirty="0"/>
              <a:t> in plants (e.g., magnesium in chlorophyll and phosphorous in ATP).</a:t>
            </a:r>
          </a:p>
        </p:txBody>
      </p:sp>
    </p:spTree>
    <p:extLst>
      <p:ext uri="{BB962C8B-B14F-4D97-AF65-F5344CB8AC3E}">
        <p14:creationId xmlns:p14="http://schemas.microsoft.com/office/powerpoint/2010/main" val="240139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474CF-2D7A-4535-9AD0-6E832101A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49321"/>
            <a:ext cx="10515600" cy="5827642"/>
          </a:xfrm>
        </p:spPr>
        <p:txBody>
          <a:bodyPr>
            <a:normAutofit/>
          </a:bodyPr>
          <a:lstStyle/>
          <a:p>
            <a:r>
              <a:rPr lang="en-US" b="1" dirty="0"/>
              <a:t>(iii) </a:t>
            </a:r>
            <a:r>
              <a:rPr lang="en-US" dirty="0"/>
              <a:t>Essential elements that </a:t>
            </a:r>
            <a:r>
              <a:rPr lang="en-US" b="1" dirty="0"/>
              <a:t>activate or inhibit enzymes</a:t>
            </a:r>
            <a:r>
              <a:rPr lang="en-US" dirty="0"/>
              <a:t>, for example</a:t>
            </a:r>
          </a:p>
          <a:p>
            <a:r>
              <a:rPr lang="en-US" b="1" dirty="0"/>
              <a:t>Mg2+ is an activator </a:t>
            </a:r>
            <a:r>
              <a:rPr lang="en-US" dirty="0"/>
              <a:t>for both </a:t>
            </a:r>
            <a:r>
              <a:rPr lang="en-US" b="1" dirty="0"/>
              <a:t>ribulose bisphosphate </a:t>
            </a:r>
            <a:r>
              <a:rPr lang="en-US" b="1" dirty="0" err="1"/>
              <a:t>carboxylaseoxygenase</a:t>
            </a:r>
            <a:r>
              <a:rPr lang="en-US" b="1" dirty="0"/>
              <a:t> and </a:t>
            </a:r>
            <a:r>
              <a:rPr lang="en-US" b="1" dirty="0" err="1"/>
              <a:t>phosphoenol</a:t>
            </a:r>
            <a:r>
              <a:rPr lang="en-US" b="1" dirty="0"/>
              <a:t> pyruvate carboxylase</a:t>
            </a:r>
            <a:r>
              <a:rPr lang="en-US" dirty="0"/>
              <a:t>, both of which are critical enzymes in photosynthetic carbon fixation; </a:t>
            </a:r>
          </a:p>
          <a:p>
            <a:r>
              <a:rPr lang="en-US" b="1" dirty="0"/>
              <a:t>Zn2+</a:t>
            </a:r>
            <a:r>
              <a:rPr lang="en-US" dirty="0"/>
              <a:t> is an activator of </a:t>
            </a:r>
            <a:r>
              <a:rPr lang="en-US" b="1" dirty="0"/>
              <a:t>alcohol dehydrogenase and Mo of nitrogenase </a:t>
            </a:r>
            <a:r>
              <a:rPr lang="en-US" dirty="0"/>
              <a:t>during nitrogen metabolism. </a:t>
            </a:r>
          </a:p>
          <a:p>
            <a:r>
              <a:rPr lang="en-US" dirty="0"/>
              <a:t>(iv) Some essential elements can </a:t>
            </a:r>
            <a:r>
              <a:rPr lang="en-US" b="1" dirty="0"/>
              <a:t>alter the osmotic potential of a cell</a:t>
            </a:r>
            <a:r>
              <a:rPr lang="en-US" dirty="0"/>
              <a:t>.</a:t>
            </a:r>
          </a:p>
          <a:p>
            <a:r>
              <a:rPr lang="en-US" b="1" dirty="0"/>
              <a:t>Potassium</a:t>
            </a:r>
            <a:r>
              <a:rPr lang="en-US" dirty="0"/>
              <a:t> plays an important role in the </a:t>
            </a:r>
            <a:r>
              <a:rPr lang="en-US" b="1" dirty="0"/>
              <a:t>opening and closing of</a:t>
            </a:r>
          </a:p>
          <a:p>
            <a:r>
              <a:rPr lang="en-US" b="1" dirty="0"/>
              <a:t>stomata</a:t>
            </a:r>
            <a:r>
              <a:rPr lang="en-US" dirty="0"/>
              <a:t>. 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4731645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22158A-F008-4033-9DA5-21D4679E1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780" y="434340"/>
            <a:ext cx="10828020" cy="5742623"/>
          </a:xfrm>
        </p:spPr>
        <p:txBody>
          <a:bodyPr/>
          <a:lstStyle/>
          <a:p>
            <a:r>
              <a:rPr lang="en-US" b="1" dirty="0"/>
              <a:t>Role of Macro- and Micro-nutrients</a:t>
            </a:r>
          </a:p>
          <a:p>
            <a:r>
              <a:rPr lang="en-US" dirty="0"/>
              <a:t>Essential elements perform </a:t>
            </a:r>
            <a:r>
              <a:rPr lang="en-US" b="1" dirty="0"/>
              <a:t>several functions</a:t>
            </a:r>
            <a:r>
              <a:rPr lang="en-US" dirty="0"/>
              <a:t>. </a:t>
            </a:r>
          </a:p>
          <a:p>
            <a:r>
              <a:rPr lang="en-US" dirty="0"/>
              <a:t>They participate in various </a:t>
            </a:r>
            <a:r>
              <a:rPr lang="en-US" b="1" dirty="0"/>
              <a:t>metabolic processes </a:t>
            </a:r>
            <a:r>
              <a:rPr lang="en-US" dirty="0"/>
              <a:t>in the plant cells such </a:t>
            </a:r>
            <a:r>
              <a:rPr lang="en-US" b="1" dirty="0"/>
              <a:t>as permeability of cell membrane, maintenance of osmotic concentration of cell sap, electron transport systems, buffering action, enzymatic activity and act as major constituents of macromolecules and co-enzymes</a:t>
            </a:r>
            <a:r>
              <a:rPr lang="en-US" dirty="0"/>
              <a:t>.</a:t>
            </a:r>
          </a:p>
          <a:p>
            <a:r>
              <a:rPr lang="en-US" dirty="0"/>
              <a:t>Various forms and functions of essential nutrient elements are given</a:t>
            </a:r>
          </a:p>
          <a:p>
            <a:r>
              <a:rPr lang="en-US" dirty="0"/>
              <a:t>below.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3994008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4E9161-CBC4-431F-8396-9299247B9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1470"/>
            <a:ext cx="10515600" cy="5845493"/>
          </a:xfrm>
        </p:spPr>
        <p:txBody>
          <a:bodyPr>
            <a:normAutofit/>
          </a:bodyPr>
          <a:lstStyle/>
          <a:p>
            <a:r>
              <a:rPr lang="en-US" b="1" dirty="0"/>
              <a:t>Nitrogen: </a:t>
            </a:r>
            <a:r>
              <a:rPr lang="en-US" dirty="0"/>
              <a:t>This is the essential nutrient element required by plants in the </a:t>
            </a:r>
            <a:r>
              <a:rPr lang="en-US" b="1" dirty="0"/>
              <a:t>greatest amount</a:t>
            </a:r>
            <a:r>
              <a:rPr lang="en-US" dirty="0"/>
              <a:t>. </a:t>
            </a:r>
          </a:p>
          <a:p>
            <a:r>
              <a:rPr lang="en-US" dirty="0"/>
              <a:t>It is </a:t>
            </a:r>
            <a:r>
              <a:rPr lang="en-US" b="1" dirty="0"/>
              <a:t>absorbed mainly as NO3 </a:t>
            </a:r>
            <a:r>
              <a:rPr lang="en-US" dirty="0"/>
              <a:t>– though some are also taken up </a:t>
            </a:r>
            <a:r>
              <a:rPr lang="en-US" b="1" dirty="0"/>
              <a:t>as NO2 </a:t>
            </a:r>
            <a:r>
              <a:rPr lang="en-US" dirty="0"/>
              <a:t>– or NH4+. </a:t>
            </a:r>
          </a:p>
          <a:p>
            <a:r>
              <a:rPr lang="en-US" dirty="0"/>
              <a:t>Nitrogen is </a:t>
            </a:r>
            <a:r>
              <a:rPr lang="en-US" b="1" dirty="0"/>
              <a:t>required by all parts of a plant</a:t>
            </a:r>
            <a:r>
              <a:rPr lang="en-US" dirty="0"/>
              <a:t>, particularly the </a:t>
            </a:r>
            <a:r>
              <a:rPr lang="en-US" b="1" dirty="0"/>
              <a:t>meristematic tissues and the metabolically active cells</a:t>
            </a:r>
            <a:r>
              <a:rPr lang="en-US" dirty="0"/>
              <a:t>. </a:t>
            </a:r>
          </a:p>
          <a:p>
            <a:r>
              <a:rPr lang="en-US" dirty="0"/>
              <a:t>Nitrogen is one of the </a:t>
            </a:r>
            <a:r>
              <a:rPr lang="en-US" b="1" dirty="0"/>
              <a:t>major constituents of proteins, nucleic acids, vitamins and hormones</a:t>
            </a:r>
            <a:r>
              <a:rPr lang="en-US" dirty="0"/>
              <a:t>.</a:t>
            </a:r>
          </a:p>
          <a:p>
            <a:r>
              <a:rPr lang="en-US" b="1" dirty="0"/>
              <a:t>Phosphorus: </a:t>
            </a:r>
            <a:r>
              <a:rPr lang="en-US" dirty="0"/>
              <a:t>Phosphorus is absorbed by the plants from soil as </a:t>
            </a:r>
            <a:r>
              <a:rPr lang="en-US" b="1" dirty="0"/>
              <a:t>HPO4-2 or H2PO4-</a:t>
            </a:r>
            <a:r>
              <a:rPr lang="en-US" dirty="0"/>
              <a:t>. </a:t>
            </a:r>
          </a:p>
          <a:p>
            <a:r>
              <a:rPr lang="en-US" dirty="0"/>
              <a:t>Phosphorus is a constituent of </a:t>
            </a:r>
            <a:r>
              <a:rPr lang="en-US" b="1" dirty="0"/>
              <a:t>cell membranes, certain proteins, all nucleic acids and nucleotides</a:t>
            </a:r>
            <a:r>
              <a:rPr lang="en-US" dirty="0"/>
              <a:t>, and is required for all </a:t>
            </a:r>
            <a:r>
              <a:rPr lang="en-US" b="1" dirty="0"/>
              <a:t>phosphorylation reactions</a:t>
            </a:r>
            <a:r>
              <a:rPr lang="en-US" dirty="0"/>
              <a:t>.</a:t>
            </a:r>
            <a:endParaRPr lang="en-PK" dirty="0"/>
          </a:p>
        </p:txBody>
      </p:sp>
    </p:spTree>
    <p:extLst>
      <p:ext uri="{BB962C8B-B14F-4D97-AF65-F5344CB8AC3E}">
        <p14:creationId xmlns:p14="http://schemas.microsoft.com/office/powerpoint/2010/main" val="2462925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7AEFB8-C78F-4D26-AD8D-3B51251D5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45770"/>
            <a:ext cx="10515600" cy="5731193"/>
          </a:xfrm>
        </p:spPr>
        <p:txBody>
          <a:bodyPr>
            <a:normAutofit/>
          </a:bodyPr>
          <a:lstStyle/>
          <a:p>
            <a:r>
              <a:rPr lang="en-US" b="1" dirty="0"/>
              <a:t>Potassium: </a:t>
            </a:r>
            <a:r>
              <a:rPr lang="en-US" dirty="0"/>
              <a:t>It is absorbed as </a:t>
            </a:r>
            <a:r>
              <a:rPr lang="en-US" b="1" dirty="0"/>
              <a:t>potassium ion (K+)</a:t>
            </a:r>
            <a:r>
              <a:rPr lang="en-US" dirty="0"/>
              <a:t>. </a:t>
            </a:r>
          </a:p>
          <a:p>
            <a:r>
              <a:rPr lang="en-US" dirty="0"/>
              <a:t>In plants, this is required in more abundant quantities in the </a:t>
            </a:r>
            <a:r>
              <a:rPr lang="en-US" b="1" dirty="0"/>
              <a:t>meristematic tissues, buds, leaves and root tips</a:t>
            </a:r>
            <a:r>
              <a:rPr lang="en-US" dirty="0"/>
              <a:t>. </a:t>
            </a:r>
          </a:p>
          <a:p>
            <a:r>
              <a:rPr lang="en-US" dirty="0"/>
              <a:t>Potassium helps to </a:t>
            </a:r>
            <a:r>
              <a:rPr lang="en-US" b="1" dirty="0"/>
              <a:t>maintain an anion-cation balance </a:t>
            </a:r>
            <a:r>
              <a:rPr lang="en-US" dirty="0"/>
              <a:t>in cells and is involved in </a:t>
            </a:r>
            <a:r>
              <a:rPr lang="en-US" b="1" dirty="0"/>
              <a:t>protein synthesis</a:t>
            </a:r>
            <a:r>
              <a:rPr lang="en-US" dirty="0"/>
              <a:t>, </a:t>
            </a:r>
            <a:r>
              <a:rPr lang="en-US" b="1" dirty="0"/>
              <a:t>opening and closing of stomata</a:t>
            </a:r>
            <a:r>
              <a:rPr lang="en-US" dirty="0"/>
              <a:t>, </a:t>
            </a:r>
            <a:r>
              <a:rPr lang="en-US" b="1" dirty="0"/>
              <a:t>activation of enzymes </a:t>
            </a:r>
            <a:r>
              <a:rPr lang="en-US" dirty="0"/>
              <a:t>and in the </a:t>
            </a:r>
            <a:r>
              <a:rPr lang="en-US" b="1" dirty="0"/>
              <a:t>maintenance of the turgidity of cells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319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1718</Words>
  <Application>Microsoft Office PowerPoint</Application>
  <PresentationFormat>Widescreen</PresentationFormat>
  <Paragraphs>112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Kafeel</dc:creator>
  <cp:lastModifiedBy>Kafeel</cp:lastModifiedBy>
  <cp:revision>84</cp:revision>
  <dcterms:created xsi:type="dcterms:W3CDTF">2019-03-02T20:51:35Z</dcterms:created>
  <dcterms:modified xsi:type="dcterms:W3CDTF">2019-06-09T08:55:24Z</dcterms:modified>
</cp:coreProperties>
</file>