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304" r:id="rId2"/>
    <p:sldId id="257" r:id="rId3"/>
    <p:sldId id="260" r:id="rId4"/>
    <p:sldId id="259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305" r:id="rId15"/>
    <p:sldId id="306" r:id="rId16"/>
    <p:sldId id="307" r:id="rId17"/>
    <p:sldId id="308" r:id="rId18"/>
    <p:sldId id="309" r:id="rId19"/>
    <p:sldId id="310" r:id="rId20"/>
    <p:sldId id="311" r:id="rId21"/>
    <p:sldId id="269" r:id="rId22"/>
    <p:sldId id="317" r:id="rId23"/>
    <p:sldId id="270" r:id="rId24"/>
    <p:sldId id="312" r:id="rId25"/>
    <p:sldId id="271" r:id="rId26"/>
    <p:sldId id="314" r:id="rId27"/>
    <p:sldId id="315" r:id="rId28"/>
    <p:sldId id="272" r:id="rId29"/>
    <p:sldId id="280" r:id="rId30"/>
    <p:sldId id="273" r:id="rId31"/>
    <p:sldId id="330" r:id="rId32"/>
    <p:sldId id="331" r:id="rId33"/>
    <p:sldId id="316" r:id="rId34"/>
    <p:sldId id="274" r:id="rId35"/>
    <p:sldId id="275" r:id="rId36"/>
    <p:sldId id="276" r:id="rId37"/>
    <p:sldId id="324" r:id="rId38"/>
    <p:sldId id="325" r:id="rId39"/>
    <p:sldId id="277" r:id="rId40"/>
    <p:sldId id="278" r:id="rId41"/>
    <p:sldId id="319" r:id="rId42"/>
    <p:sldId id="321" r:id="rId43"/>
    <p:sldId id="326" r:id="rId44"/>
    <p:sldId id="327" r:id="rId45"/>
    <p:sldId id="328" r:id="rId46"/>
    <p:sldId id="329" r:id="rId47"/>
    <p:sldId id="279" r:id="rId4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2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84409-59CC-4211-BCDB-82E03E487422}" type="datetimeFigureOut">
              <a:rPr lang="en-US" smtClean="0"/>
              <a:t>4/14/2020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243C2-583F-4B88-8264-EACC3CBDE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176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84409-59CC-4211-BCDB-82E03E487422}" type="datetimeFigureOut">
              <a:rPr lang="en-US" smtClean="0"/>
              <a:t>4/14/2020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243C2-583F-4B88-8264-EACC3CBDE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680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84409-59CC-4211-BCDB-82E03E487422}" type="datetimeFigureOut">
              <a:rPr lang="en-US" smtClean="0"/>
              <a:t>4/14/2020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243C2-583F-4B88-8264-EACC3CBDE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085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84409-59CC-4211-BCDB-82E03E487422}" type="datetimeFigureOut">
              <a:rPr lang="en-US" smtClean="0"/>
              <a:t>4/14/2020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243C2-583F-4B88-8264-EACC3CBDE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608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84409-59CC-4211-BCDB-82E03E487422}" type="datetimeFigureOut">
              <a:rPr lang="en-US" smtClean="0"/>
              <a:t>4/14/2020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243C2-583F-4B88-8264-EACC3CBDE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4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84409-59CC-4211-BCDB-82E03E487422}" type="datetimeFigureOut">
              <a:rPr lang="en-US" smtClean="0"/>
              <a:t>4/14/2020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243C2-583F-4B88-8264-EACC3CBDE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878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84409-59CC-4211-BCDB-82E03E487422}" type="datetimeFigureOut">
              <a:rPr lang="en-US" smtClean="0"/>
              <a:t>4/14/2020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243C2-583F-4B88-8264-EACC3CBDE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768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84409-59CC-4211-BCDB-82E03E487422}" type="datetimeFigureOut">
              <a:rPr lang="en-US" smtClean="0"/>
              <a:t>4/14/2020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243C2-583F-4B88-8264-EACC3CBDE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460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84409-59CC-4211-BCDB-82E03E487422}" type="datetimeFigureOut">
              <a:rPr lang="en-US" smtClean="0"/>
              <a:t>4/14/2020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243C2-583F-4B88-8264-EACC3CBDE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915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84409-59CC-4211-BCDB-82E03E487422}" type="datetimeFigureOut">
              <a:rPr lang="en-US" smtClean="0"/>
              <a:t>4/14/2020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243C2-583F-4B88-8264-EACC3CBDE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850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84409-59CC-4211-BCDB-82E03E487422}" type="datetimeFigureOut">
              <a:rPr lang="en-US" smtClean="0"/>
              <a:t>4/14/2020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243C2-583F-4B88-8264-EACC3CBDE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772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184409-59CC-4211-BCDB-82E03E487422}" type="datetimeFigureOut">
              <a:rPr lang="en-US" smtClean="0"/>
              <a:t>4/14/2020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F243C2-583F-4B88-8264-EACC3CBDE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3960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542"/>
            <a:ext cx="9144000" cy="233444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BIODEGRADABLE POLYMERS</a:t>
            </a:r>
            <a:endParaRPr lang="en-US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Prepared by:&#10;Malay N. Jivani&#10;M. pHarm sem 1. (ceutics)&#10;Sub : PFD&#10;BIODEGRADABLE POLYMERS&#10;1&#10;Malay N.Jivani&#10; 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26" r="23934" b="7206"/>
          <a:stretch/>
        </p:blipFill>
        <p:spPr bwMode="auto">
          <a:xfrm>
            <a:off x="1" y="2446987"/>
            <a:ext cx="12192000" cy="4411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64411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Biodegradable Polymers Used for Medical Applications&#10; Natural polymers&#10; Fibrin&#10; Collagen&#10;• Chitosan&#10; Gelatin&#10; Hyaluro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7" t="21639" r="11352" b="13301"/>
          <a:stretch/>
        </p:blipFill>
        <p:spPr bwMode="auto">
          <a:xfrm>
            <a:off x="0" y="1629425"/>
            <a:ext cx="12192000" cy="5242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1015" y="168806"/>
            <a:ext cx="104382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BIDEGRADABLE POLYMERS USED FOR MEDICAL APPLICATIONS </a:t>
            </a:r>
            <a:endParaRPr lang="en-US" sz="4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6067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2. Based on type of degradation :&#10;which contains both physical (dissolution) and&#10;chemical (backbone cleavage) process. Che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" t="40065" r="39825" b="23243"/>
          <a:stretch/>
        </p:blipFill>
        <p:spPr bwMode="auto">
          <a:xfrm>
            <a:off x="1" y="2867311"/>
            <a:ext cx="12192000" cy="3990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8302" y="337624"/>
            <a:ext cx="1084618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DEGRADATION OF BIODEGRADABLE POLYMERS</a:t>
            </a:r>
            <a:endParaRPr lang="en-US" sz="4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8302" y="1913203"/>
            <a:ext cx="108461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Degradation of biopolymers can take place by both physical and chemical means</a:t>
            </a:r>
            <a:endParaRPr lang="en-U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49828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Bioerosion:&#10;Bulk erosion Surface erosion Bulk erosion:&#10;Degradation takes place through out the whole of the&#10;sample Ingress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7" t="22707" r="3945" b="1007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76675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hemical degradation&#10;mediated by water , enzymes , microorganisms&#10;Cleavage of cross-links transformation of side chains&#10;cl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5" t="23298" r="3482" b="50802"/>
          <a:stretch/>
        </p:blipFill>
        <p:spPr bwMode="auto">
          <a:xfrm>
            <a:off x="0" y="1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18958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MMeecchhaanniissmm OOff BBiiooddeeggrraaddaabbllee PPoollyymmeerrss &#10;BBIIOODDEEGGRRAADDAATTIIOONN &#10;ENZYMATIC &#10;DEGRADATION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34366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POLYMER DEGRADATION &#10; The degradation is primarily the process of chain cleavage &#10;leading to a reduction in molecular wei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0773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 Bulk Erosion : In this process &#10;hydrolysis occurs throughout &#10;the bulk of the polymer. The &#10;matrix can disintegrate befo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07535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Type I Erosion &#10; It is evident with water-soluble &#10;polymers cross-linked &#10;to form a three-dimensional &#10;network. &#10; Erosio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42614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 Type II Erosion &#10;It occurs with polymers that &#10;were earlier water-insoluble &#10;but converted to water-soluble &#10;forms by hy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38834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Factors Influence the Degradation Behavior &#10; Chemical Structure and Chemical Composition &#10; Molecular Weight &#10; Presence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55755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NTRODUCTION&#10; Polymer Polymers are defined as very large&#10;molecules consisting of many repeating units &amp; are&#10;formed by a p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2" t="22468" r="4407" b="32514"/>
          <a:stretch/>
        </p:blipFill>
        <p:spPr bwMode="auto">
          <a:xfrm>
            <a:off x="0" y="1491176"/>
            <a:ext cx="12191999" cy="5366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45" y="365760"/>
            <a:ext cx="1090246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TO POLYMERS</a:t>
            </a:r>
            <a:endParaRPr lang="en-US" sz="5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86147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DEGRADATION IS MAINLY BY &#10;(1) ENZYMATIC &#10;(2) HYDROLYTIC &#10;(3) MICROBIAL &#10;ENZYMATIC &#10;Esterase, pronase, bromelain &#10;HYDROLYSI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068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00317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3. Based on Source:&#10; Synthetic biodegradable polymers&#10;eg : Aliphatic poly(esters)&#10;Polyanhydride&#10;Polyphosphazene&#10;Pseudo po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7" t="22307" r="16445" b="10167"/>
          <a:stretch/>
        </p:blipFill>
        <p:spPr bwMode="auto">
          <a:xfrm>
            <a:off x="0" y="1597800"/>
            <a:ext cx="12192000" cy="526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5576" y="28140"/>
            <a:ext cx="11548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CLASSIFICATION ON BIOPOLYMERS BASED ON THE SOURCE</a:t>
            </a:r>
            <a:endParaRPr lang="en-US" sz="4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7614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713312"/>
          </a:xfrm>
        </p:spPr>
        <p:txBody>
          <a:bodyPr>
            <a:normAutofit/>
          </a:bodyPr>
          <a:lstStyle/>
          <a:p>
            <a:r>
              <a:rPr lang="en-US" sz="7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NATURAL BIODEGRADABLE POLYMERS</a:t>
            </a:r>
            <a:endParaRPr lang="en-US" sz="7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78662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Example of Some (Natural) Biodegradable Polymers:&#10; Collagen:&#10;collagen Prime function is to check tissue deformation and&#10;a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2224" r="5708" b="10594"/>
          <a:stretch/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8387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OLLAGEN &#10;ADVANTAGES &#10; It is a major structural protein in animals &#10; It is used as sutures ,Dressings, etc. &#10; Readily i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95036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Example of Some (Natural) Biodegradable Polymers:&#10; Albumin:&#10;It is a major plasma protein component. It accounts for&#10;more 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3" t="22507" r="4437" b="22731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90663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PROTEINS &#10;ALBUMIN &#10;ADVANTAGES &#10;• It is a major plasma protein component. &#10;• It accounts for more than 55% of total protein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09682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actors Affecting Drug Release From Albumin &#10;Microspheres &#10;• Physicochemical properties and the concentration of the &#10;drug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61406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Example of Some (Natural) Biodegradable Polymers:&#10; Gelatin:&#10;Heterogeneous products obtained by hydrolytic extraction&#10;of t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3" t="23072" r="6768" b="29505"/>
          <a:stretch/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65140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BIODEGRADABLE POLYMERS IN ADVANCED&#10;DRUG DELIVERY:&#10;POLYMERIC MICELLES: used to deliver therapeutic&#10;agents.&#10;HYDRO GELS: th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7" t="23072" r="4224" b="27247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1336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BIODEGRADABLE POLYMER :&#10; Definition :&#10;Defined as polymers comprised of monomers&#10;linked to one another through functional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39" t="22616" r="5102" b="24350"/>
          <a:stretch/>
        </p:blipFill>
        <p:spPr bwMode="auto">
          <a:xfrm>
            <a:off x="0" y="1308295"/>
            <a:ext cx="12192000" cy="5549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01858" y="379825"/>
            <a:ext cx="113901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BIODEGRADABLE POLYMERS</a:t>
            </a:r>
            <a:endParaRPr lang="en-US" sz="5400" b="1" dirty="0">
              <a:solidFill>
                <a:schemeClr val="tx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65778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Example of Some (Natural) Biodegradable Polymers:&#10; Dextran :&#10;Dextran is a complex branched polysaccharide made of&#10;many gl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1" t="23354" r="8251" b="2781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30535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POLYSACCARIDES &#10;DEXTRAN &#10;• Dextran is a complex branched polysaccharide made of many &#10;glucose molecules joined into chains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474" y="0"/>
            <a:ext cx="1229047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08922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HITOSAN &#10;• It consists of B-1-4 linked 2 amino-2-deoxy gluco –pyranose &#10;moieties. &#10;• Commercially manufactured by N-deace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883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107583"/>
            <a:ext cx="10515600" cy="4713668"/>
          </a:xfrm>
        </p:spPr>
        <p:txBody>
          <a:bodyPr>
            <a:normAutofit/>
          </a:bodyPr>
          <a:lstStyle/>
          <a:p>
            <a:r>
              <a:rPr lang="en-US" sz="7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SYNTHETIC BIODEGRADABLE POLYMERS</a:t>
            </a:r>
            <a:endParaRPr lang="en-US" sz="72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6277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Example of Some (Synthetic) Biodegradable Polymers:&#10; Lactide /glycolide polymers:&#10;Most widely used biodegradable polymers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8" t="22413" r="6491" b="1303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74621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Example of Some (Synthetic) Biodegradable Polymers:&#10; Polycaprolactone:&#10;semi-crystalline polymer slower degradation rate t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8" t="23111" r="6028" b="10905"/>
          <a:stretch/>
        </p:blipFill>
        <p:spPr bwMode="auto">
          <a:xfrm>
            <a:off x="0" y="1"/>
            <a:ext cx="12191999" cy="683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02919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Example of Some (Synthetic) Biodegradable Polymers:&#10; Poly anhydrides:&#10;Compression and injection moulding methods are&#10;empl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9" t="22707" r="5102" b="25801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14636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POLY ANHYDRIDES &#10;HO--[---(C—R1----C)n1-----O-----(C---R2---C-)n2--]n3---OH &#10;General structure &#10;• Two carboxylic groups at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08441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Drug Release &#10; Mostly they degrade by Surface Erosion (S.E) &#10; Their t1/2 is less than 30 days. &#10; Due to S.E. proportion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80068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 Polyphosphazenes:&#10;Hydrolytic stability/instability is determined by change in&#10;side group attached to macromolecular back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5" t="22633" r="2787" b="22791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23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DEAL CHARACTERISTICS:&#10; Inert Permeability&#10; Biodegradability&#10; Bio- compatilibility&#10; Tensile strength&#10;6&#10;Malay N.Jivani&#10; 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9" t="22090" r="25473" b="48310"/>
          <a:stretch/>
        </p:blipFill>
        <p:spPr bwMode="auto">
          <a:xfrm>
            <a:off x="0" y="1592439"/>
            <a:ext cx="12192000" cy="5265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9151" y="576776"/>
            <a:ext cx="110712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IDEAL CHARACTERISTICS</a:t>
            </a:r>
            <a:endParaRPr lang="en-US" sz="6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00635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Example of Some (Synthetic) Biodegradable Polymers:&#10; Poly orthoesters:&#10;Poly orthoesters These have acid- labile linkages 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0" t="23181" r="5333" b="37353"/>
          <a:stretch/>
        </p:blipFill>
        <p:spPr bwMode="auto">
          <a:xfrm>
            <a:off x="0" y="-42203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184931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POLY PHOSPHO ESTERS &#10;O &#10;--(--P---O---R---O--)-- Poly (Phosphate ) &#10;OR1 &#10;O &#10;--(--P---O---R---O--)-- Poly (Phosphonate) &#10;R1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077902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Drug Release &#10; Get degraded within 6 months &#10; T1/2 is from 2 to 4 months.. &#10; Degradation products – phosphates &amp; alcoho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309999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POLY OLEFINS &#10;Properties &#10; A polyolefin is a polymer produced from a simple olefin (also &#10;called an alkene with the gener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696659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POLY AMIDES &#10;PROPERTIES : &#10; A polyamide is a polymer containing monomers of amides &#10;joined by peptide bonds. &#10; These are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909013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ADVANTAGES &#10; Play an essential role in Formulation of CDDS. &#10; Patient compliance is improved. &#10; Bio compatible. &#10; Help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147162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SODIUM ALGINATE &#10;• Since the use of organic solvents and high temperature &#10;is not required even viable bacteria and viruse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736490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ADVANTAGES OF BIODEGRADABLE POLYMERS:&#10; Localized delivery of drug Sustained delivery of drug&#10; Stabilization of drug&#10; De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2" t="23158" r="5795" b="32749"/>
          <a:stretch/>
        </p:blipFill>
        <p:spPr bwMode="auto">
          <a:xfrm>
            <a:off x="0" y="1266091"/>
            <a:ext cx="12192000" cy="5591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28131"/>
            <a:ext cx="12084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ADVANTAGES OF BIODEGRADABLE POLYMERS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51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actors Influence the Degradation Behavior&#10; Chemical Structure and Chemical Composition&#10; Distribution of Repeat Units in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7" t="21903" r="6954" b="13038"/>
          <a:stretch/>
        </p:blipFill>
        <p:spPr bwMode="auto">
          <a:xfrm>
            <a:off x="0" y="1350497"/>
            <a:ext cx="12191999" cy="550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" y="84399"/>
            <a:ext cx="112963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FACTORS INFLUENCING DEGRADATION BEHAVIOR</a:t>
            </a:r>
            <a:endParaRPr lang="en-US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1469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egradation Mechanisms&#10; Enzymatic degradation&#10; Hydrolysis&#10;(depend on main chain structure: anhydride &gt; ester&#10;&gt; carbonate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4" t="22924" r="5565" b="17567"/>
          <a:stretch/>
        </p:blipFill>
        <p:spPr bwMode="auto">
          <a:xfrm>
            <a:off x="0" y="1318079"/>
            <a:ext cx="12191999" cy="5539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56603" y="548638"/>
            <a:ext cx="97489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MECHANISM OF DEGRADATION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826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egradation can be divided into 4 steps:&#10; Water sorption&#10; Reduction of mechanical properties (modulus &amp;&#10;strength)&#10; Redu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8" t="23797" r="12972" b="43211"/>
          <a:stretch/>
        </p:blipFill>
        <p:spPr bwMode="auto">
          <a:xfrm>
            <a:off x="0" y="2082021"/>
            <a:ext cx="12191999" cy="4754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45589" y="253219"/>
            <a:ext cx="10621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STEPS OF DEGRADATION</a:t>
            </a:r>
            <a:endParaRPr lang="en-US" sz="5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6437" y="1308292"/>
            <a:ext cx="105226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DEGRADATION OF POLYMERS OCCUR IN FOUR STEPS</a:t>
            </a:r>
            <a:endParaRPr lang="en-U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3591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eneral Medical Applications of Biodegradable Polymers&#10; Wound management&#10;• Sutures&#10;• Staples&#10;• Clips&#10;• Adhesives&#10;• Surgic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4" t="21690" r="6259" b="14484"/>
          <a:stretch/>
        </p:blipFill>
        <p:spPr bwMode="auto">
          <a:xfrm>
            <a:off x="0" y="1203829"/>
            <a:ext cx="12191999" cy="5654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1353" y="126611"/>
            <a:ext cx="117465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MEDICAL APPLICATIONS OF BIODEGRADABLE POLYMERS</a:t>
            </a:r>
            <a:endParaRPr lang="en-US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68301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Why Would a Medical Practitioner Like a Material to&#10;Degrade in the Body?&#10; Do not require a&#10;second surgery for&#10;removal&#10; A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8" r="3249" b="14489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lowchart: Connector 2"/>
          <p:cNvSpPr/>
          <p:nvPr/>
        </p:nvSpPr>
        <p:spPr>
          <a:xfrm>
            <a:off x="5673971" y="1195754"/>
            <a:ext cx="586152" cy="534571"/>
          </a:xfrm>
          <a:prstGeom prst="flowChartConnector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9667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</TotalTime>
  <Words>71</Words>
  <Application>Microsoft Office PowerPoint</Application>
  <PresentationFormat>Widescreen</PresentationFormat>
  <Paragraphs>16</Paragraphs>
  <Slides>47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2" baseType="lpstr">
      <vt:lpstr>Arial</vt:lpstr>
      <vt:lpstr>Calibri</vt:lpstr>
      <vt:lpstr>Calibri Light</vt:lpstr>
      <vt:lpstr>Times New Roman</vt:lpstr>
      <vt:lpstr>Office Theme</vt:lpstr>
      <vt:lpstr>BIODEGRADABLE POLYMERS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NATURAL BIODEGRADABLE POLYMERS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SYNTHETIC BIODEGRADABLE POLYMERS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12</cp:revision>
  <dcterms:created xsi:type="dcterms:W3CDTF">2020-04-13T17:10:19Z</dcterms:created>
  <dcterms:modified xsi:type="dcterms:W3CDTF">2020-04-14T07:53:26Z</dcterms:modified>
</cp:coreProperties>
</file>