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gd name="T0" fmla="*/ 5311 w 5328"/>
                <a:gd name="T1" fmla="*/ 3209 h 3689"/>
                <a:gd name="T2" fmla="*/ 0 w 5328"/>
                <a:gd name="T3" fmla="*/ 3689 h 3689"/>
                <a:gd name="T4" fmla="*/ 0 w 5328"/>
                <a:gd name="T5" fmla="*/ 9 h 3689"/>
                <a:gd name="T6" fmla="*/ 5328 w 5328"/>
                <a:gd name="T7" fmla="*/ 0 h 3689"/>
                <a:gd name="T8" fmla="*/ 5311 w 5328"/>
                <a:gd name="T9" fmla="*/ 3209 h 36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en-US"/>
            </a:p>
          </p:txBody>
        </p:sp>
      </p:grpSp>
      <p:sp>
        <p:nvSpPr>
          <p:cNvPr id="24581"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4585"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a:lvl1pPr>
          </a:lstStyle>
          <a:p>
            <a:pPr>
              <a:defRPr/>
            </a:pPr>
            <a:endParaRPr lang="en-US"/>
          </a:p>
        </p:txBody>
      </p:sp>
      <p:sp>
        <p:nvSpPr>
          <p:cNvPr id="8" name="Rectangle 7"/>
          <p:cNvSpPr>
            <a:spLocks noGrp="1" noChangeArrowheads="1"/>
          </p:cNvSpPr>
          <p:nvPr>
            <p:ph type="ftr" sz="quarter" idx="11"/>
          </p:nvPr>
        </p:nvSpPr>
        <p:spPr/>
        <p:txBody>
          <a:bodyPr/>
          <a:lstStyle>
            <a:lvl1pPr>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D1698753-5BB8-491A-AF04-61F6CEDEBB4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fld id="{2E5211DA-E97C-4190-AD90-7E041C1ED91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fld id="{45D60C87-8A8A-4D62-8BC1-63DC633A909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fld id="{DA9E00BB-DB2B-447F-BE86-9A4E726925D8}"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fld id="{20D88F67-6A6C-43FA-8C34-1D958038FCD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fld id="{091ECDBD-23C0-4E4E-A9F2-45984074747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fld id="{3E65E0A3-F198-4F8B-88FE-57E67C5DC51E}"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fld id="{DF19D94B-6F90-416F-9799-BDBD199E9D6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fld id="{D06CBD3D-0DFE-4E73-AA08-575716C9EAB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fld id="{11A5D2B7-EFA2-4313-9DA8-488F037EC58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fld id="{F26CE35F-C177-4427-91A7-DCAB596AEECD}"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23555"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1033" name="Freeform 4"/>
            <p:cNvSpPr>
              <a:spLocks/>
            </p:cNvSpPr>
            <p:nvPr/>
          </p:nvSpPr>
          <p:spPr bwMode="hidden">
            <a:xfrm>
              <a:off x="0" y="0"/>
              <a:ext cx="4562" cy="1199"/>
            </a:xfrm>
            <a:custGeom>
              <a:avLst/>
              <a:gdLst>
                <a:gd name="T0" fmla="*/ 4560 w 4562"/>
                <a:gd name="T1" fmla="*/ 932 h 1199"/>
                <a:gd name="T2" fmla="*/ 0 w 4562"/>
                <a:gd name="T3" fmla="*/ 1199 h 1199"/>
                <a:gd name="T4" fmla="*/ 0 w 4562"/>
                <a:gd name="T5" fmla="*/ 0 h 1199"/>
                <a:gd name="T6" fmla="*/ 4562 w 4562"/>
                <a:gd name="T7" fmla="*/ 0 h 1199"/>
                <a:gd name="T8" fmla="*/ 4560 w 4562"/>
                <a:gd name="T9" fmla="*/ 932 h 1199"/>
                <a:gd name="T10" fmla="*/ 4560 w 4562"/>
                <a:gd name="T11" fmla="*/ 932 h 11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562" h="1199">
                  <a:moveTo>
                    <a:pt x="4560" y="932"/>
                  </a:moveTo>
                  <a:lnTo>
                    <a:pt x="0" y="1199"/>
                  </a:lnTo>
                  <a:lnTo>
                    <a:pt x="0" y="0"/>
                  </a:lnTo>
                  <a:lnTo>
                    <a:pt x="4562" y="0"/>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grpSp>
      <p:sp>
        <p:nvSpPr>
          <p:cNvPr id="23557"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8"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9"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a:defRPr/>
            </a:pPr>
            <a:endParaRPr lang="en-US"/>
          </a:p>
        </p:txBody>
      </p:sp>
      <p:sp>
        <p:nvSpPr>
          <p:cNvPr id="23560"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a:defRPr/>
            </a:pPr>
            <a:endParaRPr lang="en-US"/>
          </a:p>
        </p:txBody>
      </p:sp>
      <p:sp>
        <p:nvSpPr>
          <p:cNvPr id="23561"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3A025FBC-FDAD-4A3D-873D-9B7352A54E8E}"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712"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en.wikipedia.org/wiki/Glucogenic_amino_acid" TargetMode="External"/><Relationship Id="rId3" Type="http://schemas.openxmlformats.org/officeDocument/2006/relationships/hyperlink" Target="http://en.wikipedia.org/wiki/Glucose" TargetMode="External"/><Relationship Id="rId7" Type="http://schemas.openxmlformats.org/officeDocument/2006/relationships/hyperlink" Target="http://en.wikipedia.org/wiki/Glycerol" TargetMode="External"/><Relationship Id="rId2" Type="http://schemas.openxmlformats.org/officeDocument/2006/relationships/hyperlink" Target="http://en.wikipedia.org/wiki/Metabolic_pathway" TargetMode="External"/><Relationship Id="rId1" Type="http://schemas.openxmlformats.org/officeDocument/2006/relationships/slideLayout" Target="../slideLayouts/slideLayout2.xml"/><Relationship Id="rId6" Type="http://schemas.openxmlformats.org/officeDocument/2006/relationships/hyperlink" Target="http://en.wikipedia.org/wiki/Lactic_acid" TargetMode="External"/><Relationship Id="rId5" Type="http://schemas.openxmlformats.org/officeDocument/2006/relationships/hyperlink" Target="http://en.wikipedia.org/wiki/Pyruvic_acid" TargetMode="External"/><Relationship Id="rId4" Type="http://schemas.openxmlformats.org/officeDocument/2006/relationships/hyperlink" Target="http://en.wikipedia.org/wiki/Carbohydrat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Ether_phospholip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Plants" TargetMode="External"/><Relationship Id="rId2" Type="http://schemas.openxmlformats.org/officeDocument/2006/relationships/hyperlink" Target="http://en.wikipedia.org/wiki/Peroxisomes" TargetMode="External"/><Relationship Id="rId1" Type="http://schemas.openxmlformats.org/officeDocument/2006/relationships/slideLayout" Target="../slideLayouts/slideLayout2.xml"/><Relationship Id="rId6" Type="http://schemas.openxmlformats.org/officeDocument/2006/relationships/hyperlink" Target="http://en.wikipedia.org/wiki/Acetyl-CoA" TargetMode="External"/><Relationship Id="rId5" Type="http://schemas.openxmlformats.org/officeDocument/2006/relationships/hyperlink" Target="http://en.wikipedia.org/wiki/Germination" TargetMode="External"/><Relationship Id="rId4" Type="http://schemas.openxmlformats.org/officeDocument/2006/relationships/hyperlink" Target="http://en.wikipedia.org/wiki/Fat"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en.wikipedia.org/wiki/Malate_synthase" TargetMode="External"/><Relationship Id="rId3" Type="http://schemas.openxmlformats.org/officeDocument/2006/relationships/hyperlink" Target="http://en.wikipedia.org/wiki/Fatty_acid" TargetMode="External"/><Relationship Id="rId7" Type="http://schemas.openxmlformats.org/officeDocument/2006/relationships/hyperlink" Target="http://en.wikipedia.org/wiki/Isocitrate_lyase" TargetMode="External"/><Relationship Id="rId2" Type="http://schemas.openxmlformats.org/officeDocument/2006/relationships/hyperlink" Target="http://en.wikipedia.org/wiki/Enzymes" TargetMode="External"/><Relationship Id="rId1" Type="http://schemas.openxmlformats.org/officeDocument/2006/relationships/slideLayout" Target="../slideLayouts/slideLayout2.xml"/><Relationship Id="rId6" Type="http://schemas.openxmlformats.org/officeDocument/2006/relationships/hyperlink" Target="http://en.wikipedia.org/wiki/Glyoxylate_cycle" TargetMode="External"/><Relationship Id="rId5" Type="http://schemas.openxmlformats.org/officeDocument/2006/relationships/hyperlink" Target="http://en.wikipedia.org/wiki/Gluconeogenesis" TargetMode="External"/><Relationship Id="rId4" Type="http://schemas.openxmlformats.org/officeDocument/2006/relationships/hyperlink" Target="http://en.wikipedia.org/wiki/Sugars"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9600" y="914400"/>
            <a:ext cx="7772400" cy="1143000"/>
          </a:xfrm>
        </p:spPr>
        <p:txBody>
          <a:bodyPr/>
          <a:lstStyle/>
          <a:p>
            <a:pPr eaLnBrk="1" hangingPunct="1">
              <a:defRPr/>
            </a:pPr>
            <a:r>
              <a:rPr lang="en-US" dirty="0" err="1" smtClean="0"/>
              <a:t>Microbodies</a:t>
            </a:r>
            <a:r>
              <a:rPr lang="en-US" dirty="0" smtClean="0"/>
              <a:t> (Peroxisome)</a:t>
            </a:r>
          </a:p>
        </p:txBody>
      </p:sp>
      <p:sp>
        <p:nvSpPr>
          <p:cNvPr id="2051" name="Rectangle 3"/>
          <p:cNvSpPr>
            <a:spLocks noGrp="1" noChangeArrowheads="1"/>
          </p:cNvSpPr>
          <p:nvPr>
            <p:ph type="subTitle" idx="1"/>
          </p:nvPr>
        </p:nvSpPr>
        <p:spPr>
          <a:xfrm>
            <a:off x="1371600" y="2819400"/>
            <a:ext cx="6400800" cy="1371600"/>
          </a:xfrm>
        </p:spPr>
        <p:txBody>
          <a:bodyPr/>
          <a:lstStyle/>
          <a:p>
            <a:pPr eaLnBrk="1" hangingPunct="1">
              <a:defRPr/>
            </a:pPr>
            <a:r>
              <a:rPr lang="en-US" dirty="0" smtClean="0"/>
              <a:t>Cell Biology</a:t>
            </a:r>
            <a:r>
              <a:rPr lang="en-US" smtClean="0"/>
              <a:t>: Lecture </a:t>
            </a:r>
            <a:r>
              <a:rPr lang="en-US" smtClean="0"/>
              <a:t>14</a:t>
            </a: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iterate type="lt">
                                    <p:tmPct val="10000"/>
                                  </p:iterate>
                                  <p:childTnLst>
                                    <p:set>
                                      <p:cBhvr>
                                        <p:cTn id="6" dur="1" fill="hold">
                                          <p:stCondLst>
                                            <p:cond delay="0"/>
                                          </p:stCondLst>
                                        </p:cTn>
                                        <p:tgtEl>
                                          <p:spTgt spid="2050"/>
                                        </p:tgtEl>
                                        <p:attrNameLst>
                                          <p:attrName>style.visibility</p:attrName>
                                        </p:attrNameLst>
                                      </p:cBhvr>
                                      <p:to>
                                        <p:strVal val="visible"/>
                                      </p:to>
                                    </p:set>
                                    <p:animEffect transition="in" filter="fade">
                                      <p:cBhvr>
                                        <p:cTn id="7" dur="1000">
                                          <p:stCondLst>
                                            <p:cond delay="0"/>
                                          </p:stCondLst>
                                        </p:cTn>
                                        <p:tgtEl>
                                          <p:spTgt spid="2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1000">
                                          <p:stCondLst>
                                            <p:cond delay="0"/>
                                          </p:stCondLst>
                                        </p:cTn>
                                        <p:tgtEl>
                                          <p:spTgt spid="20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effectLst/>
              </a:rPr>
              <a:t>Gluconeogenesis</a:t>
            </a:r>
            <a:br>
              <a:rPr lang="en-US" dirty="0">
                <a:effectLst/>
              </a:rPr>
            </a:br>
            <a:endParaRPr lang="en-US" dirty="0"/>
          </a:p>
        </p:txBody>
      </p:sp>
      <p:sp>
        <p:nvSpPr>
          <p:cNvPr id="3" name="Content Placeholder 2"/>
          <p:cNvSpPr>
            <a:spLocks noGrp="1"/>
          </p:cNvSpPr>
          <p:nvPr>
            <p:ph idx="1"/>
          </p:nvPr>
        </p:nvSpPr>
        <p:spPr/>
        <p:txBody>
          <a:bodyPr/>
          <a:lstStyle/>
          <a:p>
            <a:pPr>
              <a:defRPr/>
            </a:pPr>
            <a:endParaRPr lang="en-US" b="1" dirty="0" smtClean="0">
              <a:effectLst/>
            </a:endParaRPr>
          </a:p>
          <a:p>
            <a:pPr>
              <a:defRPr/>
            </a:pPr>
            <a:r>
              <a:rPr lang="en-US" b="1" dirty="0" smtClean="0">
                <a:effectLst/>
              </a:rPr>
              <a:t>Gluconeogenesis</a:t>
            </a:r>
            <a:r>
              <a:rPr lang="en-US" dirty="0">
                <a:effectLst/>
              </a:rPr>
              <a:t> (</a:t>
            </a:r>
            <a:r>
              <a:rPr lang="en-US" b="1" dirty="0">
                <a:effectLst/>
              </a:rPr>
              <a:t>GNG</a:t>
            </a:r>
            <a:r>
              <a:rPr lang="en-US" dirty="0">
                <a:effectLst/>
              </a:rPr>
              <a:t>) is a </a:t>
            </a:r>
            <a:r>
              <a:rPr lang="en-US" dirty="0">
                <a:effectLst/>
                <a:hlinkClick r:id="rId2" tooltip="Metabolic pathway"/>
              </a:rPr>
              <a:t>metabolic pathway</a:t>
            </a:r>
            <a:r>
              <a:rPr lang="en-US" dirty="0">
                <a:effectLst/>
              </a:rPr>
              <a:t> that results in the generation of </a:t>
            </a:r>
            <a:r>
              <a:rPr lang="en-US" dirty="0">
                <a:effectLst/>
                <a:hlinkClick r:id="rId3" tooltip="Glucose"/>
              </a:rPr>
              <a:t>glucose</a:t>
            </a:r>
            <a:r>
              <a:rPr lang="en-US" dirty="0">
                <a:effectLst/>
              </a:rPr>
              <a:t> from non-</a:t>
            </a:r>
            <a:r>
              <a:rPr lang="en-US" dirty="0">
                <a:effectLst/>
                <a:hlinkClick r:id="rId4" tooltip="Carbohydrate"/>
              </a:rPr>
              <a:t>carbohydrate</a:t>
            </a:r>
            <a:r>
              <a:rPr lang="en-US" dirty="0">
                <a:effectLst/>
              </a:rPr>
              <a:t> carbon substrates such as </a:t>
            </a:r>
            <a:r>
              <a:rPr lang="en-US" dirty="0">
                <a:effectLst/>
                <a:hlinkClick r:id="rId5" tooltip="Pyruvic acid"/>
              </a:rPr>
              <a:t>pyruvate</a:t>
            </a:r>
            <a:r>
              <a:rPr lang="en-US" dirty="0">
                <a:effectLst/>
              </a:rPr>
              <a:t>, </a:t>
            </a:r>
            <a:r>
              <a:rPr lang="en-US" dirty="0">
                <a:effectLst/>
                <a:hlinkClick r:id="rId6" tooltip="Lactic acid"/>
              </a:rPr>
              <a:t>lactate</a:t>
            </a:r>
            <a:r>
              <a:rPr lang="en-US" dirty="0">
                <a:effectLst/>
              </a:rPr>
              <a:t>, </a:t>
            </a:r>
            <a:r>
              <a:rPr lang="en-US" dirty="0">
                <a:effectLst/>
                <a:hlinkClick r:id="rId7" tooltip="Glycerol"/>
              </a:rPr>
              <a:t>glycerol</a:t>
            </a:r>
            <a:r>
              <a:rPr lang="en-US" dirty="0">
                <a:effectLst/>
              </a:rPr>
              <a:t>, and </a:t>
            </a:r>
            <a:r>
              <a:rPr lang="en-US" dirty="0" err="1">
                <a:effectLst/>
                <a:hlinkClick r:id="rId8" tooltip="Glucogenic amino acid"/>
              </a:rPr>
              <a:t>glucogenic</a:t>
            </a:r>
            <a:r>
              <a:rPr lang="en-US" dirty="0">
                <a:effectLst/>
                <a:hlinkClick r:id="rId8" tooltip="Glucogenic amino acid"/>
              </a:rPr>
              <a:t> amino acids</a:t>
            </a:r>
            <a:r>
              <a:rPr lang="en-US" dirty="0">
                <a:effectLst/>
              </a:rPr>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38600"/>
          </a:xfrm>
        </p:spPr>
        <p:txBody>
          <a:bodyPr/>
          <a:lstStyle/>
          <a:p>
            <a:pPr marL="0" indent="0" algn="ctr">
              <a:buFont typeface="Wingdings" pitchFamily="2" charset="2"/>
              <a:buNone/>
              <a:defRPr/>
            </a:pPr>
            <a:r>
              <a:rPr lang="en-US" sz="6000" dirty="0" smtClean="0">
                <a:latin typeface="Aharoni" panose="02010803020104030203" pitchFamily="2" charset="-79"/>
                <a:cs typeface="Aharoni" panose="02010803020104030203" pitchFamily="2" charset="-79"/>
              </a:rPr>
              <a:t>VACUOLES</a:t>
            </a:r>
            <a:endParaRPr lang="en-US" sz="6000" dirty="0">
              <a:latin typeface="Aharoni" panose="02010803020104030203" pitchFamily="2" charset="-79"/>
              <a:cs typeface="Aharoni" panose="02010803020104030203" pitchFamily="2" charset="-79"/>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38800"/>
          </a:xfrm>
        </p:spPr>
        <p:txBody>
          <a:bodyPr/>
          <a:lstStyle/>
          <a:p>
            <a:pPr>
              <a:defRPr/>
            </a:pPr>
            <a:r>
              <a:rPr lang="en-CA" dirty="0" smtClean="0">
                <a:latin typeface="Times New Roman" panose="02020603050405020304" pitchFamily="18" charset="0"/>
              </a:rPr>
              <a:t>Definition: A vacuole is a large compartment filled with fluid that is in the cytoplasm of plants cells and animal cells.</a:t>
            </a:r>
          </a:p>
          <a:p>
            <a:pPr>
              <a:defRPr/>
            </a:pPr>
            <a:r>
              <a:rPr lang="en-CA" dirty="0" smtClean="0">
                <a:latin typeface="Times New Roman" panose="02020603050405020304" pitchFamily="18" charset="0"/>
              </a:rPr>
              <a:t>A Vacuole is a storage place for sugars, minerals, proteins, and water. </a:t>
            </a:r>
          </a:p>
          <a:p>
            <a:pPr>
              <a:defRPr/>
            </a:pPr>
            <a:r>
              <a:rPr lang="en-CA" dirty="0" smtClean="0">
                <a:latin typeface="Times New Roman" panose="02020603050405020304" pitchFamily="18" charset="0"/>
              </a:rPr>
              <a:t>Vacuoles also store and help carry out waste from the cell.</a:t>
            </a:r>
          </a:p>
          <a:p>
            <a:pPr>
              <a:defRPr/>
            </a:pPr>
            <a:r>
              <a:rPr lang="en-CA" dirty="0" smtClean="0">
                <a:latin typeface="Times New Roman" panose="02020603050405020304" pitchFamily="18" charset="0"/>
              </a:rPr>
              <a:t>The vacuoles also increase the size of the surface area of the cell: This allows the absorption of minerals that are necessary for plant and  animal nutrition.</a:t>
            </a:r>
          </a:p>
          <a:p>
            <a:pPr>
              <a:defRPr/>
            </a:pPr>
            <a:endParaRPr lang="en-CA" dirty="0" smtClean="0">
              <a:latin typeface="Times New Roman" panose="02020603050405020304" pitchFamily="18" charset="0"/>
            </a:endParaRPr>
          </a:p>
          <a:p>
            <a:pPr>
              <a:defRPr/>
            </a:pPr>
            <a:r>
              <a:rPr lang="en-CA" dirty="0" smtClean="0">
                <a:latin typeface="Times New Roman" panose="02020603050405020304" pitchFamily="18" charset="0"/>
              </a:rPr>
              <a:t>Vacuoles are filled up with a liquid called “Cell Sap” </a:t>
            </a:r>
          </a:p>
          <a:p>
            <a:pPr>
              <a:defRPr/>
            </a:pPr>
            <a:r>
              <a:rPr lang="en-CA" dirty="0" smtClean="0">
                <a:latin typeface="Times New Roman" panose="02020603050405020304" pitchFamily="18" charset="0"/>
              </a:rPr>
              <a:t>Cell sap contains the components of water, salt and sugar</a:t>
            </a:r>
          </a:p>
          <a:p>
            <a:pPr>
              <a:defRPr/>
            </a:pPr>
            <a:r>
              <a:rPr lang="en-CA" dirty="0" smtClean="0">
                <a:latin typeface="Times New Roman" panose="02020603050405020304" pitchFamily="18" charset="0"/>
              </a:rPr>
              <a:t>Vacuoles are not a part of the endomembrane system because they do not communicate with other organelles. </a:t>
            </a:r>
          </a:p>
          <a:p>
            <a:pPr>
              <a:defRPr/>
            </a:pPr>
            <a:r>
              <a:rPr lang="en-CA" dirty="0" smtClean="0">
                <a:latin typeface="Times New Roman" panose="02020603050405020304" pitchFamily="18" charset="0"/>
              </a:rPr>
              <a:t>General Information: They enable the cell to change shape.</a:t>
            </a:r>
          </a:p>
          <a:p>
            <a:pPr>
              <a:buFontTx/>
              <a:buNone/>
              <a:defRPr/>
            </a:pPr>
            <a:r>
              <a:rPr lang="en-CA" dirty="0" smtClean="0">
                <a:latin typeface="Times New Roman" panose="02020603050405020304" pitchFamily="18" charset="0"/>
              </a:rPr>
              <a:t>                                          They help the cell maintain its internal pH</a:t>
            </a:r>
          </a:p>
          <a:p>
            <a:pPr algn="r">
              <a:buFontTx/>
              <a:buNone/>
              <a:defRPr/>
            </a:pPr>
            <a:r>
              <a:rPr lang="en-CA" dirty="0" smtClean="0">
                <a:latin typeface="Times New Roman" panose="02020603050405020304" pitchFamily="18" charset="0"/>
              </a:rPr>
              <a:t>                                     They help isolate materials that might be harmful or a threat to the cell.</a:t>
            </a:r>
          </a:p>
          <a:p>
            <a:pPr>
              <a:buFontTx/>
              <a:buNone/>
              <a:defRPr/>
            </a:pPr>
            <a:r>
              <a:rPr lang="en-CA" dirty="0" smtClean="0">
                <a:latin typeface="Times New Roman" panose="02020603050405020304" pitchFamily="18" charset="0"/>
              </a:rPr>
              <a:t>                                          They help the cell maintain internal hydrostatic pressure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38800"/>
          </a:xfrm>
        </p:spPr>
        <p:txBody>
          <a:bodyPr/>
          <a:lstStyle/>
          <a:p>
            <a:pPr>
              <a:defRPr/>
            </a:pPr>
            <a:endParaRPr lang="en-CA" dirty="0" smtClean="0">
              <a:latin typeface="Times New Roman" panose="02020603050405020304" pitchFamily="18" charset="0"/>
            </a:endParaRPr>
          </a:p>
          <a:p>
            <a:pPr>
              <a:defRPr/>
            </a:pPr>
            <a:r>
              <a:rPr lang="en-CA" dirty="0" smtClean="0">
                <a:latin typeface="Times New Roman" panose="02020603050405020304" pitchFamily="18" charset="0"/>
              </a:rPr>
              <a:t>Vacuoles are filled up with a liquid called “Cell Sap” </a:t>
            </a:r>
          </a:p>
          <a:p>
            <a:pPr>
              <a:defRPr/>
            </a:pPr>
            <a:r>
              <a:rPr lang="en-CA" dirty="0" smtClean="0">
                <a:latin typeface="Times New Roman" panose="02020603050405020304" pitchFamily="18" charset="0"/>
              </a:rPr>
              <a:t>Cell sap contains the components of water, salt and sugar</a:t>
            </a:r>
          </a:p>
          <a:p>
            <a:pPr>
              <a:defRPr/>
            </a:pPr>
            <a:r>
              <a:rPr lang="en-CA" dirty="0" smtClean="0">
                <a:latin typeface="Times New Roman" panose="02020603050405020304" pitchFamily="18" charset="0"/>
              </a:rPr>
              <a:t>Vacuoles are not a part of the endomembrane system because they do not communicate with other organelles. </a:t>
            </a:r>
          </a:p>
          <a:p>
            <a:pPr>
              <a:defRPr/>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CA" dirty="0" smtClean="0">
                <a:latin typeface="Times New Roman" panose="02020603050405020304" pitchFamily="18" charset="0"/>
              </a:rPr>
              <a:t>General Information:</a:t>
            </a:r>
            <a:endParaRPr lang="en-US" dirty="0"/>
          </a:p>
        </p:txBody>
      </p:sp>
      <p:sp>
        <p:nvSpPr>
          <p:cNvPr id="3" name="Content Placeholder 2"/>
          <p:cNvSpPr>
            <a:spLocks noGrp="1"/>
          </p:cNvSpPr>
          <p:nvPr>
            <p:ph idx="1"/>
          </p:nvPr>
        </p:nvSpPr>
        <p:spPr/>
        <p:txBody>
          <a:bodyPr/>
          <a:lstStyle/>
          <a:p>
            <a:pPr>
              <a:defRPr/>
            </a:pPr>
            <a:endParaRPr lang="en-CA" dirty="0" smtClean="0">
              <a:latin typeface="Times New Roman" panose="02020603050405020304" pitchFamily="18" charset="0"/>
            </a:endParaRPr>
          </a:p>
          <a:p>
            <a:pPr>
              <a:defRPr/>
            </a:pPr>
            <a:r>
              <a:rPr lang="en-CA" dirty="0" smtClean="0">
                <a:latin typeface="Times New Roman" panose="02020603050405020304" pitchFamily="18" charset="0"/>
              </a:rPr>
              <a:t>They enable the cell to change shape.</a:t>
            </a:r>
          </a:p>
          <a:p>
            <a:pPr>
              <a:defRPr/>
            </a:pPr>
            <a:r>
              <a:rPr lang="en-CA" dirty="0" smtClean="0">
                <a:latin typeface="Times New Roman" panose="02020603050405020304" pitchFamily="18" charset="0"/>
              </a:rPr>
              <a:t>They help the cell maintain its internal pH</a:t>
            </a:r>
          </a:p>
          <a:p>
            <a:pPr>
              <a:defRPr/>
            </a:pPr>
            <a:r>
              <a:rPr lang="en-CA" dirty="0" smtClean="0">
                <a:latin typeface="Times New Roman" panose="02020603050405020304" pitchFamily="18" charset="0"/>
              </a:rPr>
              <a:t>They help isolate materials that might be harmful or a threat to the cell.</a:t>
            </a:r>
          </a:p>
          <a:p>
            <a:pPr>
              <a:defRPr/>
            </a:pPr>
            <a:r>
              <a:rPr lang="en-CA" dirty="0" smtClean="0">
                <a:latin typeface="Times New Roman" panose="02020603050405020304" pitchFamily="18" charset="0"/>
              </a:rPr>
              <a:t>They help the cell maintain internal hydrostatic pressure.</a:t>
            </a:r>
          </a:p>
          <a:p>
            <a:pPr>
              <a:defRPr/>
            </a:pPr>
            <a:endParaRPr lang="en-CA" dirty="0" smtClean="0">
              <a:latin typeface="Times New Roman" panose="02020603050405020304" pitchFamily="18" charset="0"/>
            </a:endParaRPr>
          </a:p>
          <a:p>
            <a:pPr>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Structure</a:t>
            </a:r>
            <a:endParaRPr lang="en-US" dirty="0"/>
          </a:p>
        </p:txBody>
      </p:sp>
      <p:sp>
        <p:nvSpPr>
          <p:cNvPr id="3" name="Content Placeholder 2"/>
          <p:cNvSpPr>
            <a:spLocks noGrp="1"/>
          </p:cNvSpPr>
          <p:nvPr>
            <p:ph idx="1"/>
          </p:nvPr>
        </p:nvSpPr>
        <p:spPr>
          <a:xfrm>
            <a:off x="457200" y="1143000"/>
            <a:ext cx="8229600" cy="4953000"/>
          </a:xfrm>
        </p:spPr>
        <p:txBody>
          <a:bodyPr/>
          <a:lstStyle/>
          <a:p>
            <a:pPr>
              <a:defRPr/>
            </a:pPr>
            <a:r>
              <a:rPr lang="en-US" dirty="0" smtClean="0">
                <a:latin typeface="Calibri" panose="020F0502020204030204" pitchFamily="34" charset="0"/>
                <a:sym typeface="Calibri" panose="020F0502020204030204" pitchFamily="34" charset="0"/>
              </a:rPr>
              <a:t>Vacuoles are organelles found in cells.  They store various substances essential to the life of the cell.  They also store waste to later remove from the cell.    </a:t>
            </a:r>
          </a:p>
          <a:p>
            <a:pPr>
              <a:defRPr/>
            </a:pPr>
            <a:endParaRPr lang="en-US" dirty="0"/>
          </a:p>
        </p:txBody>
      </p:sp>
      <p:pic>
        <p:nvPicPr>
          <p:cNvPr id="17412" name="Picture 2"/>
          <p:cNvPicPr>
            <a:picLocks noChangeAspect="1" noChangeArrowheads="1"/>
          </p:cNvPicPr>
          <p:nvPr/>
        </p:nvPicPr>
        <p:blipFill>
          <a:blip r:embed="rId2" cstate="print"/>
          <a:srcRect/>
          <a:stretch>
            <a:fillRect/>
          </a:stretch>
        </p:blipFill>
        <p:spPr bwMode="auto">
          <a:xfrm>
            <a:off x="2438400" y="3352800"/>
            <a:ext cx="3341688" cy="2895600"/>
          </a:xfrm>
          <a:prstGeom prst="rect">
            <a:avLst/>
          </a:prstGeom>
          <a:noFill/>
          <a:ln w="12700" cap="rnd">
            <a:noFill/>
            <a:round/>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1"/>
                </a:solidFill>
              </a:rPr>
              <a:t>Plant Cells</a:t>
            </a:r>
            <a:endParaRPr lang="en-US" dirty="0">
              <a:solidFill>
                <a:schemeClr val="tx1"/>
              </a:solidFill>
            </a:endParaRPr>
          </a:p>
        </p:txBody>
      </p:sp>
      <p:sp>
        <p:nvSpPr>
          <p:cNvPr id="3" name="Content Placeholder 2"/>
          <p:cNvSpPr>
            <a:spLocks noGrp="1"/>
          </p:cNvSpPr>
          <p:nvPr>
            <p:ph idx="1"/>
          </p:nvPr>
        </p:nvSpPr>
        <p:spPr>
          <a:xfrm>
            <a:off x="457200" y="1219200"/>
            <a:ext cx="8229600" cy="4876800"/>
          </a:xfrm>
        </p:spPr>
        <p:txBody>
          <a:bodyPr/>
          <a:lstStyle/>
          <a:p>
            <a:pPr marL="304800" indent="-304800" eaLnBrk="1" hangingPunct="1">
              <a:spcBef>
                <a:spcPct val="0"/>
              </a:spcBef>
              <a:buClr>
                <a:srgbClr val="31859B"/>
              </a:buClr>
              <a:defRPr/>
            </a:pPr>
            <a:r>
              <a:rPr lang="en-US" dirty="0" smtClean="0"/>
              <a:t>Vacuoles make up about 80% of the volume of a full grown plant cell (source 4) </a:t>
            </a:r>
          </a:p>
          <a:p>
            <a:pPr marL="304800" indent="-304800" eaLnBrk="1" hangingPunct="1">
              <a:spcBef>
                <a:spcPts val="400"/>
              </a:spcBef>
              <a:buClr>
                <a:srgbClr val="31859B"/>
              </a:buClr>
              <a:defRPr/>
            </a:pPr>
            <a:r>
              <a:rPr lang="en-US" dirty="0" smtClean="0"/>
              <a:t>They are more important in plant cells than any other types of cells</a:t>
            </a:r>
          </a:p>
          <a:p>
            <a:pPr marL="304800" indent="-304800" eaLnBrk="1" hangingPunct="1">
              <a:spcBef>
                <a:spcPts val="400"/>
              </a:spcBef>
              <a:buClr>
                <a:srgbClr val="31859B"/>
              </a:buClr>
              <a:defRPr/>
            </a:pPr>
            <a:r>
              <a:rPr lang="en-US" dirty="0" smtClean="0"/>
              <a:t>They are surrounded by a membrane called a </a:t>
            </a:r>
            <a:r>
              <a:rPr lang="en-US" dirty="0" err="1" smtClean="0"/>
              <a:t>tonoplast</a:t>
            </a:r>
            <a:endParaRPr lang="en-US" dirty="0" smtClean="0"/>
          </a:p>
          <a:p>
            <a:pPr marL="304800" indent="-304800" eaLnBrk="1" hangingPunct="1">
              <a:spcBef>
                <a:spcPts val="400"/>
              </a:spcBef>
              <a:buClr>
                <a:srgbClr val="31859B"/>
              </a:buClr>
              <a:defRPr/>
            </a:pPr>
            <a:r>
              <a:rPr lang="en-US" dirty="0" smtClean="0"/>
              <a:t>They store water and food for the plants to use for other processes </a:t>
            </a:r>
          </a:p>
          <a:p>
            <a:pPr marL="304800" indent="-304800" eaLnBrk="1" hangingPunct="1">
              <a:spcBef>
                <a:spcPts val="400"/>
              </a:spcBef>
              <a:buClr>
                <a:srgbClr val="31859B"/>
              </a:buClr>
              <a:defRPr/>
            </a:pPr>
            <a:r>
              <a:rPr lang="en-US" dirty="0" smtClean="0"/>
              <a:t>They store waste products of the cell</a:t>
            </a:r>
          </a:p>
          <a:p>
            <a:pP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marL="304800" indent="-304800" eaLnBrk="1" hangingPunct="1">
              <a:spcBef>
                <a:spcPts val="400"/>
              </a:spcBef>
              <a:buClr>
                <a:srgbClr val="31859B"/>
              </a:buClr>
              <a:defRPr/>
            </a:pPr>
            <a:r>
              <a:rPr lang="en-US" sz="2600" dirty="0" smtClean="0"/>
              <a:t>They store waste products of the cell</a:t>
            </a:r>
          </a:p>
          <a:p>
            <a:pPr marL="304800" indent="-304800" eaLnBrk="1" hangingPunct="1">
              <a:spcBef>
                <a:spcPts val="400"/>
              </a:spcBef>
              <a:buClr>
                <a:srgbClr val="31859B"/>
              </a:buClr>
              <a:defRPr/>
            </a:pPr>
            <a:r>
              <a:rPr lang="en-US" sz="2600" dirty="0" smtClean="0"/>
              <a:t>They are called central vacuoles because their function is vital to the plant’s survival and because they are so large</a:t>
            </a:r>
          </a:p>
          <a:p>
            <a:pPr marL="304800" indent="-304800" eaLnBrk="1" hangingPunct="1">
              <a:spcBef>
                <a:spcPts val="400"/>
              </a:spcBef>
              <a:buClr>
                <a:srgbClr val="31859B"/>
              </a:buClr>
              <a:defRPr/>
            </a:pPr>
            <a:r>
              <a:rPr lang="en-US" sz="2600" dirty="0" smtClean="0"/>
              <a:t>The greater amount of water the vacuole holds, the more turgor pressure there is.   Turgor pressure increases when there is more sugar and other solutes in the vacuole.  This is because the increase of the solutes causes  a need for more water, in which they can be dissolved.  Turgor pressure is applied to the cell wall and therefore makes the plant rigid, keeping its structure.</a:t>
            </a:r>
          </a:p>
          <a:p>
            <a:pPr marL="666750" lvl="1" indent="-304800" eaLnBrk="1" hangingPunct="1">
              <a:spcBef>
                <a:spcPts val="400"/>
              </a:spcBef>
              <a:buClr>
                <a:srgbClr val="31859B"/>
              </a:buClr>
              <a:defRPr/>
            </a:pPr>
            <a:r>
              <a:rPr lang="en-US" sz="2600" dirty="0" smtClean="0"/>
              <a:t>When central vacuoles lack water, the plant droops</a:t>
            </a:r>
          </a:p>
          <a:p>
            <a:pPr>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486400"/>
          </a:xfrm>
        </p:spPr>
        <p:txBody>
          <a:bodyPr/>
          <a:lstStyle/>
          <a:p>
            <a:pPr marL="304800" indent="-304800" eaLnBrk="1" hangingPunct="1">
              <a:spcBef>
                <a:spcPts val="400"/>
              </a:spcBef>
              <a:buClr>
                <a:srgbClr val="31859B"/>
              </a:buClr>
              <a:defRPr/>
            </a:pPr>
            <a:endParaRPr lang="en-US" dirty="0" smtClean="0"/>
          </a:p>
          <a:p>
            <a:pPr marL="304800" indent="-304800" eaLnBrk="1" hangingPunct="1">
              <a:spcBef>
                <a:spcPts val="400"/>
              </a:spcBef>
              <a:buClr>
                <a:srgbClr val="31859B"/>
              </a:buClr>
              <a:defRPr/>
            </a:pPr>
            <a:r>
              <a:rPr lang="en-US" dirty="0" smtClean="0"/>
              <a:t>Flower petals’ central vacuoles can contain substances </a:t>
            </a:r>
          </a:p>
          <a:p>
            <a:pPr marL="304800" indent="-304800" eaLnBrk="1" hangingPunct="1">
              <a:spcBef>
                <a:spcPts val="400"/>
              </a:spcBef>
              <a:buClr>
                <a:srgbClr val="31859B"/>
              </a:buClr>
              <a:buFont typeface="Arial" panose="020B0604020202020204" pitchFamily="34" charset="0"/>
              <a:buNone/>
              <a:defRPr/>
            </a:pPr>
            <a:r>
              <a:rPr lang="en-US" dirty="0" smtClean="0"/>
              <a:t>	that attract pollinating insects or repel harmful animals or organisms</a:t>
            </a:r>
          </a:p>
          <a:p>
            <a:pPr marL="304800" indent="-304800" eaLnBrk="1" hangingPunct="1">
              <a:spcBef>
                <a:spcPts val="400"/>
              </a:spcBef>
              <a:buClr>
                <a:srgbClr val="31859B"/>
              </a:buClr>
              <a:defRPr/>
            </a:pPr>
            <a:r>
              <a:rPr lang="en-US" dirty="0" smtClean="0"/>
              <a:t>Osmoregulation- maintains osmotic pressure</a:t>
            </a:r>
          </a:p>
          <a:p>
            <a:pPr marL="304800" indent="-304800" eaLnBrk="1" hangingPunct="1">
              <a:spcBef>
                <a:spcPts val="400"/>
              </a:spcBef>
              <a:buClr>
                <a:srgbClr val="31859B"/>
              </a:buClr>
              <a:defRPr/>
            </a:pPr>
            <a:r>
              <a:rPr lang="en-US" dirty="0" smtClean="0"/>
              <a:t>Vacuoles push cytoplasm toward the cell membrane, exposing </a:t>
            </a:r>
          </a:p>
          <a:p>
            <a:pPr marL="304800" indent="-304800" eaLnBrk="1" hangingPunct="1">
              <a:spcBef>
                <a:spcPts val="400"/>
              </a:spcBef>
              <a:buClr>
                <a:srgbClr val="31859B"/>
              </a:buClr>
              <a:buFont typeface="Arial" panose="020B0604020202020204" pitchFamily="34" charset="0"/>
              <a:buNone/>
              <a:defRPr/>
            </a:pPr>
            <a:r>
              <a:rPr lang="en-US" dirty="0" smtClean="0"/>
              <a:t>	chloroplasts to light</a:t>
            </a:r>
          </a:p>
          <a:p>
            <a:pPr>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1"/>
                </a:solidFill>
              </a:rPr>
              <a:t>Animal Cells</a:t>
            </a:r>
            <a:endParaRPr lang="en-US" dirty="0">
              <a:solidFill>
                <a:schemeClr val="tx1"/>
              </a:solidFill>
            </a:endParaRPr>
          </a:p>
        </p:txBody>
      </p:sp>
      <p:sp>
        <p:nvSpPr>
          <p:cNvPr id="3" name="Content Placeholder 2"/>
          <p:cNvSpPr>
            <a:spLocks noGrp="1"/>
          </p:cNvSpPr>
          <p:nvPr>
            <p:ph idx="1"/>
          </p:nvPr>
        </p:nvSpPr>
        <p:spPr>
          <a:xfrm>
            <a:off x="457200" y="1295400"/>
            <a:ext cx="8229600" cy="5105400"/>
          </a:xfrm>
        </p:spPr>
        <p:txBody>
          <a:bodyPr/>
          <a:lstStyle/>
          <a:p>
            <a:pPr marL="304800" indent="-304800" eaLnBrk="1" hangingPunct="1">
              <a:defRPr/>
            </a:pPr>
            <a:r>
              <a:rPr lang="en-US" sz="2400" dirty="0" smtClean="0"/>
              <a:t>Misconception: Some people, to make things simple, say that animal cells do have vacuoles but animal cells do not have vacuoles.   Instead, they contain vacuole-like organelles called vesicles</a:t>
            </a:r>
          </a:p>
          <a:p>
            <a:pPr marL="666750" lvl="1" indent="-304800" eaLnBrk="1" hangingPunct="1">
              <a:defRPr/>
            </a:pPr>
            <a:r>
              <a:rPr lang="en-US" sz="2400" dirty="0" smtClean="0"/>
              <a:t>Vesicles: similar function as vacuoles but much smaller than a plant’s central vacuole</a:t>
            </a:r>
          </a:p>
          <a:p>
            <a:pPr marL="666750" lvl="1" indent="-304800" eaLnBrk="1" hangingPunct="1">
              <a:defRPr/>
            </a:pPr>
            <a:r>
              <a:rPr lang="en-US" sz="2400" dirty="0" smtClean="0"/>
              <a:t>Vesicles perform 2 important functions:</a:t>
            </a:r>
          </a:p>
          <a:p>
            <a:pPr lvl="2">
              <a:defRPr/>
            </a:pPr>
            <a:r>
              <a:rPr lang="en-US" dirty="0" smtClean="0"/>
              <a:t>Exocytosis: disposal of solids and liquids such as proteins, lipids and bacteria out of cells</a:t>
            </a:r>
          </a:p>
          <a:p>
            <a:pPr lvl="2">
              <a:defRPr/>
            </a:pPr>
            <a:r>
              <a:rPr lang="en-US" dirty="0" smtClean="0"/>
              <a:t>Endocytosis: taking solids and liquids such as proteins, lipids and bacteria into cells</a:t>
            </a:r>
          </a:p>
          <a:p>
            <a:pPr marL="666750" lvl="1" indent="-304800" eaLnBrk="1" hangingPunct="1">
              <a:defRPr/>
            </a:pPr>
            <a:r>
              <a:rPr lang="en-US" sz="2400" dirty="0" smtClean="0"/>
              <a:t>One cell can have multiple vesicles</a:t>
            </a:r>
          </a:p>
          <a:p>
            <a:pP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228600"/>
            <a:ext cx="8229600" cy="762000"/>
          </a:xfrm>
        </p:spPr>
        <p:txBody>
          <a:bodyPr/>
          <a:lstStyle/>
          <a:p>
            <a:pPr eaLnBrk="1" hangingPunct="1">
              <a:defRPr/>
            </a:pPr>
            <a:r>
              <a:rPr lang="en-US" smtClean="0"/>
              <a:t>Structure</a:t>
            </a:r>
          </a:p>
        </p:txBody>
      </p:sp>
      <p:sp>
        <p:nvSpPr>
          <p:cNvPr id="3075" name="Rectangle 3"/>
          <p:cNvSpPr>
            <a:spLocks noGrp="1" noChangeArrowheads="1"/>
          </p:cNvSpPr>
          <p:nvPr>
            <p:ph type="body" idx="1"/>
          </p:nvPr>
        </p:nvSpPr>
        <p:spPr>
          <a:xfrm>
            <a:off x="457200" y="1143000"/>
            <a:ext cx="8229600" cy="4495800"/>
          </a:xfrm>
        </p:spPr>
        <p:txBody>
          <a:bodyPr/>
          <a:lstStyle/>
          <a:p>
            <a:pPr eaLnBrk="1" hangingPunct="1">
              <a:defRPr/>
            </a:pPr>
            <a:r>
              <a:rPr lang="en-US" sz="2400" dirty="0" smtClean="0"/>
              <a:t>A crystalline structure inside a sac which also contains gray material </a:t>
            </a:r>
          </a:p>
          <a:p>
            <a:pPr eaLnBrk="1" hangingPunct="1">
              <a:defRPr/>
            </a:pPr>
            <a:r>
              <a:rPr lang="en-US" sz="2400" dirty="0" smtClean="0"/>
              <a:t>Bound by a single membrane that separates their contents from the cytosol (the internal fluid of the cell) and contain membrane proteins critical for various functions</a:t>
            </a:r>
          </a:p>
        </p:txBody>
      </p:sp>
      <p:pic>
        <p:nvPicPr>
          <p:cNvPr id="3077" name="Picture 5" descr="Peroxisome"/>
          <p:cNvPicPr>
            <a:picLocks noChangeAspect="1" noChangeArrowheads="1"/>
          </p:cNvPicPr>
          <p:nvPr/>
        </p:nvPicPr>
        <p:blipFill>
          <a:blip r:embed="rId2" cstate="print"/>
          <a:srcRect/>
          <a:stretch>
            <a:fillRect/>
          </a:stretch>
        </p:blipFill>
        <p:spPr bwMode="auto">
          <a:xfrm>
            <a:off x="4572000" y="3276600"/>
            <a:ext cx="3733800" cy="3389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800" decel="100000"/>
                                        <p:tgtEl>
                                          <p:spTgt spid="3074"/>
                                        </p:tgtEl>
                                      </p:cBhvr>
                                    </p:animEffect>
                                    <p:anim calcmode="lin" valueType="num">
                                      <p:cBhvr>
                                        <p:cTn id="8" dur="800" decel="100000" fill="hold"/>
                                        <p:tgtEl>
                                          <p:spTgt spid="3074"/>
                                        </p:tgtEl>
                                        <p:attrNameLst>
                                          <p:attrName>style.rotation</p:attrName>
                                        </p:attrNameLst>
                                      </p:cBhvr>
                                      <p:tavLst>
                                        <p:tav tm="0">
                                          <p:val>
                                            <p:fltVal val="-90"/>
                                          </p:val>
                                        </p:tav>
                                        <p:tav tm="100000">
                                          <p:val>
                                            <p:fltVal val="0"/>
                                          </p:val>
                                        </p:tav>
                                      </p:tavLst>
                                    </p:anim>
                                    <p:anim calcmode="lin" valueType="num">
                                      <p:cBhvr>
                                        <p:cTn id="9" dur="800" decel="100000" fill="hold"/>
                                        <p:tgtEl>
                                          <p:spTgt spid="3074"/>
                                        </p:tgtEl>
                                        <p:attrNameLst>
                                          <p:attrName>ppt_x</p:attrName>
                                        </p:attrNameLst>
                                      </p:cBhvr>
                                      <p:tavLst>
                                        <p:tav tm="0">
                                          <p:val>
                                            <p:strVal val="#ppt_x+0.4"/>
                                          </p:val>
                                        </p:tav>
                                        <p:tav tm="100000">
                                          <p:val>
                                            <p:strVal val="#ppt_x-0.05"/>
                                          </p:val>
                                        </p:tav>
                                      </p:tavLst>
                                    </p:anim>
                                    <p:anim calcmode="lin" valueType="num">
                                      <p:cBhvr>
                                        <p:cTn id="10" dur="800" decel="100000" fill="hold"/>
                                        <p:tgtEl>
                                          <p:spTgt spid="307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307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307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3075">
                                            <p:txEl>
                                              <p:pRg st="0" end="0"/>
                                            </p:txEl>
                                          </p:spTgt>
                                        </p:tgtEl>
                                        <p:attrNameLst>
                                          <p:attrName>style.visibility</p:attrName>
                                        </p:attrNameLst>
                                      </p:cBhvr>
                                      <p:to>
                                        <p:strVal val="visible"/>
                                      </p:to>
                                    </p:set>
                                    <p:animEffect transition="in" filter="strips(downLeft)">
                                      <p:cBhvr>
                                        <p:cTn id="17" dur="2000"/>
                                        <p:tgtEl>
                                          <p:spTgt spid="3075">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3075">
                                            <p:txEl>
                                              <p:pRg st="1" end="1"/>
                                            </p:txEl>
                                          </p:spTgt>
                                        </p:tgtEl>
                                        <p:attrNameLst>
                                          <p:attrName>style.visibility</p:attrName>
                                        </p:attrNameLst>
                                      </p:cBhvr>
                                      <p:to>
                                        <p:strVal val="visible"/>
                                      </p:to>
                                    </p:set>
                                    <p:animEffect transition="in" filter="strips(downLeft)">
                                      <p:cBhvr>
                                        <p:cTn id="22" dur="2000"/>
                                        <p:tgtEl>
                                          <p:spTgt spid="3075">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1" presetClass="entr" presetSubtype="4" fill="hold" nodeType="clickEffect">
                                  <p:stCondLst>
                                    <p:cond delay="0"/>
                                  </p:stCondLst>
                                  <p:childTnLst>
                                    <p:set>
                                      <p:cBhvr>
                                        <p:cTn id="26" dur="1" fill="hold">
                                          <p:stCondLst>
                                            <p:cond delay="0"/>
                                          </p:stCondLst>
                                        </p:cTn>
                                        <p:tgtEl>
                                          <p:spTgt spid="3077"/>
                                        </p:tgtEl>
                                        <p:attrNameLst>
                                          <p:attrName>style.visibility</p:attrName>
                                        </p:attrNameLst>
                                      </p:cBhvr>
                                      <p:to>
                                        <p:strVal val="visible"/>
                                      </p:to>
                                    </p:set>
                                    <p:animEffect transition="in" filter="wheel(4)">
                                      <p:cBhvr>
                                        <p:cTn id="27" dur="2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1"/>
                </a:solidFill>
              </a:rPr>
              <a:t>Fungi Cells</a:t>
            </a:r>
            <a:endParaRPr lang="en-US" dirty="0">
              <a:solidFill>
                <a:schemeClr val="tx1"/>
              </a:solidFill>
            </a:endParaRPr>
          </a:p>
        </p:txBody>
      </p:sp>
      <p:sp>
        <p:nvSpPr>
          <p:cNvPr id="3" name="Content Placeholder 2"/>
          <p:cNvSpPr>
            <a:spLocks noGrp="1"/>
          </p:cNvSpPr>
          <p:nvPr>
            <p:ph idx="1"/>
          </p:nvPr>
        </p:nvSpPr>
        <p:spPr/>
        <p:txBody>
          <a:bodyPr/>
          <a:lstStyle/>
          <a:p>
            <a:pPr marL="304800" indent="-304800" eaLnBrk="1" hangingPunct="1">
              <a:spcBef>
                <a:spcPct val="0"/>
              </a:spcBef>
              <a:buClr>
                <a:srgbClr val="953734"/>
              </a:buClr>
              <a:defRPr/>
            </a:pPr>
            <a:r>
              <a:rPr lang="en-US" sz="2800" dirty="0" smtClean="0"/>
              <a:t>Fungal cell vacuoles perform many functions, similar to plant cell vacuoles</a:t>
            </a:r>
          </a:p>
          <a:p>
            <a:pPr marL="304800" indent="-304800" eaLnBrk="1" hangingPunct="1">
              <a:spcBef>
                <a:spcPts val="400"/>
              </a:spcBef>
              <a:buClr>
                <a:srgbClr val="953734"/>
              </a:buClr>
              <a:defRPr/>
            </a:pPr>
            <a:r>
              <a:rPr lang="en-US" sz="2800" dirty="0" smtClean="0"/>
              <a:t>They help remove waste product from the rest of the cell</a:t>
            </a:r>
          </a:p>
          <a:p>
            <a:pPr marL="304800" indent="-304800" eaLnBrk="1" hangingPunct="1">
              <a:spcBef>
                <a:spcPts val="400"/>
              </a:spcBef>
              <a:buClr>
                <a:srgbClr val="953734"/>
              </a:buClr>
              <a:defRPr/>
            </a:pPr>
            <a:r>
              <a:rPr lang="en-US" sz="2800" dirty="0" smtClean="0"/>
              <a:t>They help maintain the cell’s pH levels so that it can function optimally </a:t>
            </a:r>
          </a:p>
          <a:p>
            <a:pPr marL="304800" indent="-304800" eaLnBrk="1" hangingPunct="1">
              <a:spcBef>
                <a:spcPts val="400"/>
              </a:spcBef>
              <a:buClr>
                <a:srgbClr val="953734"/>
              </a:buClr>
              <a:defRPr/>
            </a:pPr>
            <a:r>
              <a:rPr lang="en-US" sz="2800" dirty="0" smtClean="0"/>
              <a:t>Can have multiple vacuoles</a:t>
            </a:r>
          </a:p>
          <a:p>
            <a:pPr marL="304800" indent="-304800" eaLnBrk="1" hangingPunct="1">
              <a:spcBef>
                <a:spcPts val="400"/>
              </a:spcBef>
              <a:buClr>
                <a:srgbClr val="953734"/>
              </a:buClr>
              <a:defRPr/>
            </a:pPr>
            <a:r>
              <a:rPr lang="en-US" sz="2800" dirty="0" smtClean="0"/>
              <a:t>Osmoregulation- maintains osmotic pressure</a:t>
            </a:r>
          </a:p>
          <a:p>
            <a:pPr marL="304800" indent="-304800" eaLnBrk="1" hangingPunct="1">
              <a:spcBef>
                <a:spcPts val="400"/>
              </a:spcBef>
              <a:buClr>
                <a:srgbClr val="953734"/>
              </a:buClr>
              <a:defRPr/>
            </a:pPr>
            <a:r>
              <a:rPr lang="en-US" sz="2800" dirty="0" smtClean="0"/>
              <a:t>Stores amino acids</a:t>
            </a:r>
          </a:p>
          <a:p>
            <a:pPr>
              <a:defRP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1"/>
                </a:solidFill>
              </a:rPr>
              <a:t>Conclusion</a:t>
            </a:r>
            <a:endParaRPr lang="en-US" dirty="0">
              <a:solidFill>
                <a:schemeClr val="tx1"/>
              </a:solidFill>
            </a:endParaRPr>
          </a:p>
        </p:txBody>
      </p:sp>
      <p:sp>
        <p:nvSpPr>
          <p:cNvPr id="3" name="Content Placeholder 2"/>
          <p:cNvSpPr>
            <a:spLocks noGrp="1"/>
          </p:cNvSpPr>
          <p:nvPr>
            <p:ph idx="1"/>
          </p:nvPr>
        </p:nvSpPr>
        <p:spPr>
          <a:xfrm>
            <a:off x="457200" y="1295400"/>
            <a:ext cx="8229600" cy="5105400"/>
          </a:xfrm>
        </p:spPr>
        <p:txBody>
          <a:bodyPr/>
          <a:lstStyle/>
          <a:p>
            <a:pPr marL="304800" indent="-304800" eaLnBrk="1" hangingPunct="1">
              <a:spcBef>
                <a:spcPct val="0"/>
              </a:spcBef>
              <a:defRPr/>
            </a:pPr>
            <a:r>
              <a:rPr lang="en-US" dirty="0" smtClean="0"/>
              <a:t>Vacuoles are most important in plant cells</a:t>
            </a:r>
          </a:p>
          <a:p>
            <a:pPr marL="304800" indent="-304800" eaLnBrk="1" hangingPunct="1">
              <a:spcBef>
                <a:spcPct val="0"/>
              </a:spcBef>
              <a:defRPr/>
            </a:pPr>
            <a:r>
              <a:rPr lang="en-US" dirty="0" smtClean="0"/>
              <a:t>Vacuoles have a similar function in fungal cells as plant cells</a:t>
            </a:r>
          </a:p>
          <a:p>
            <a:pPr marL="304800" indent="-304800" eaLnBrk="1" hangingPunct="1">
              <a:spcBef>
                <a:spcPct val="0"/>
              </a:spcBef>
              <a:defRPr/>
            </a:pPr>
            <a:r>
              <a:rPr lang="en-US" dirty="0" smtClean="0"/>
              <a:t>Contractile vacuoles are found in </a:t>
            </a:r>
            <a:r>
              <a:rPr lang="en-US" dirty="0" err="1" smtClean="0"/>
              <a:t>protists</a:t>
            </a:r>
            <a:r>
              <a:rPr lang="en-US" dirty="0" smtClean="0"/>
              <a:t> and are most important in fresh water organisms</a:t>
            </a:r>
          </a:p>
          <a:p>
            <a:pPr marL="304800" indent="-304800" eaLnBrk="1" hangingPunct="1">
              <a:spcBef>
                <a:spcPct val="0"/>
              </a:spcBef>
              <a:defRPr/>
            </a:pPr>
            <a:r>
              <a:rPr lang="en-US" dirty="0" smtClean="0"/>
              <a:t>Vacuoles are important for storage in cells</a:t>
            </a:r>
          </a:p>
          <a:p>
            <a:pPr marL="304800" indent="-304800" eaLnBrk="1" hangingPunct="1">
              <a:spcBef>
                <a:spcPct val="0"/>
              </a:spcBef>
              <a:defRPr/>
            </a:pPr>
            <a:r>
              <a:rPr lang="en-US" dirty="0" smtClean="0"/>
              <a:t>Vacuoles collect harmful waste and dispose of it</a:t>
            </a:r>
          </a:p>
          <a:p>
            <a:pPr marL="304800" indent="-304800" eaLnBrk="1" hangingPunct="1">
              <a:spcBef>
                <a:spcPct val="0"/>
              </a:spcBef>
              <a:defRPr/>
            </a:pPr>
            <a:r>
              <a:rPr lang="en-US" dirty="0" smtClean="0"/>
              <a:t>Animal cells have vesicles, not vacuoles</a:t>
            </a:r>
          </a:p>
          <a:p>
            <a:pPr>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457200"/>
            <a:ext cx="8229600" cy="5638800"/>
          </a:xfrm>
        </p:spPr>
        <p:txBody>
          <a:bodyPr/>
          <a:lstStyle/>
          <a:p>
            <a:pPr>
              <a:defRPr/>
            </a:pPr>
            <a:endParaRPr lang="en-US" altLang="zh-CN" dirty="0" smtClean="0"/>
          </a:p>
          <a:p>
            <a:pPr>
              <a:defRPr/>
            </a:pPr>
            <a:r>
              <a:rPr lang="en-US" altLang="zh-CN" dirty="0" smtClean="0"/>
              <a:t>Peroxisomes (</a:t>
            </a:r>
            <a:r>
              <a:rPr lang="en-US" altLang="zh-CN" dirty="0" err="1" smtClean="0"/>
              <a:t>microbodies</a:t>
            </a:r>
            <a:r>
              <a:rPr lang="en-US" altLang="zh-CN" dirty="0" smtClean="0"/>
              <a:t>) are simple, membrane-bound vesicle with a diameter of 0.1 to 1.0 um.  </a:t>
            </a:r>
          </a:p>
          <a:p>
            <a:pPr>
              <a:defRPr/>
            </a:pPr>
            <a:r>
              <a:rPr lang="en-US" altLang="zh-CN" dirty="0" smtClean="0"/>
              <a:t>Peroxisomes are multifunctional organelles, containing more than 50 enzymes involved in such diverse activities as the oxidation of very-long-chain fatty acids (VLCFAs) and the synthesis of </a:t>
            </a:r>
            <a:r>
              <a:rPr lang="en-US" altLang="zh-CN" dirty="0" err="1" smtClean="0"/>
              <a:t>plasmalogens</a:t>
            </a:r>
            <a:r>
              <a:rPr lang="en-US" altLang="zh-CN" dirty="0" smtClean="0"/>
              <a:t>.</a:t>
            </a:r>
          </a:p>
          <a:p>
            <a:pPr>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a:effectLst/>
              </a:rPr>
              <a:t>Plasmalogen</a:t>
            </a:r>
            <a:r>
              <a:rPr lang="en-US" dirty="0">
                <a:effectLst/>
              </a:rPr>
              <a:t/>
            </a:r>
            <a:br>
              <a:rPr lang="en-US" dirty="0">
                <a:effectLst/>
              </a:rPr>
            </a:br>
            <a:endParaRPr lang="en-US" dirty="0"/>
          </a:p>
        </p:txBody>
      </p:sp>
      <p:sp>
        <p:nvSpPr>
          <p:cNvPr id="3" name="Content Placeholder 2"/>
          <p:cNvSpPr>
            <a:spLocks noGrp="1"/>
          </p:cNvSpPr>
          <p:nvPr>
            <p:ph idx="1"/>
          </p:nvPr>
        </p:nvSpPr>
        <p:spPr/>
        <p:txBody>
          <a:bodyPr/>
          <a:lstStyle/>
          <a:p>
            <a:pPr>
              <a:defRPr/>
            </a:pPr>
            <a:endParaRPr lang="en-US" dirty="0" smtClean="0">
              <a:effectLst/>
            </a:endParaRPr>
          </a:p>
          <a:p>
            <a:pPr>
              <a:defRPr/>
            </a:pPr>
            <a:r>
              <a:rPr lang="en-US" dirty="0" smtClean="0">
                <a:effectLst/>
              </a:rPr>
              <a:t>a </a:t>
            </a:r>
            <a:r>
              <a:rPr lang="en-US" dirty="0">
                <a:effectLst/>
              </a:rPr>
              <a:t>type of </a:t>
            </a:r>
            <a:r>
              <a:rPr lang="en-US" dirty="0">
                <a:effectLst/>
                <a:hlinkClick r:id="rId2" tooltip="Ether phospholipid"/>
              </a:rPr>
              <a:t>ether phospholipid</a:t>
            </a:r>
            <a:endParaRPr lang="en-US" dirty="0" smtClean="0">
              <a:effectLst/>
            </a:endParaRPr>
          </a:p>
          <a:p>
            <a:pPr>
              <a:defRPr/>
            </a:pPr>
            <a:r>
              <a:rPr lang="en-US" dirty="0" err="1" smtClean="0">
                <a:effectLst/>
              </a:rPr>
              <a:t>Plasmalogens</a:t>
            </a:r>
            <a:r>
              <a:rPr lang="en-US" dirty="0" smtClean="0">
                <a:effectLst/>
              </a:rPr>
              <a:t> </a:t>
            </a:r>
            <a:r>
              <a:rPr lang="en-US" dirty="0">
                <a:effectLst/>
              </a:rPr>
              <a:t>are found in numerous human tissues, with particular enrichment in the nervous, immune, and cardiovascular system.</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74638"/>
            <a:ext cx="8229600" cy="868362"/>
          </a:xfrm>
        </p:spPr>
        <p:txBody>
          <a:bodyPr/>
          <a:lstStyle/>
          <a:p>
            <a:pPr eaLnBrk="1" hangingPunct="1">
              <a:defRPr/>
            </a:pPr>
            <a:r>
              <a:rPr lang="en-US" smtClean="0"/>
              <a:t>Function</a:t>
            </a:r>
          </a:p>
        </p:txBody>
      </p:sp>
      <p:sp>
        <p:nvSpPr>
          <p:cNvPr id="4099" name="Rectangle 3"/>
          <p:cNvSpPr>
            <a:spLocks noGrp="1" noChangeArrowheads="1"/>
          </p:cNvSpPr>
          <p:nvPr>
            <p:ph type="body" idx="1"/>
          </p:nvPr>
        </p:nvSpPr>
        <p:spPr>
          <a:xfrm>
            <a:off x="457200" y="1295400"/>
            <a:ext cx="8229600" cy="4648200"/>
          </a:xfrm>
        </p:spPr>
        <p:txBody>
          <a:bodyPr/>
          <a:lstStyle/>
          <a:p>
            <a:pPr eaLnBrk="1" hangingPunct="1">
              <a:defRPr/>
            </a:pPr>
            <a:r>
              <a:rPr lang="en-US" sz="2800" dirty="0" smtClean="0"/>
              <a:t>They participate in the metabolism of fatty acids and many other metabolites. </a:t>
            </a:r>
          </a:p>
          <a:p>
            <a:pPr eaLnBrk="1" hangingPunct="1">
              <a:defRPr/>
            </a:pPr>
            <a:r>
              <a:rPr lang="en-US" sz="2800" dirty="0" smtClean="0"/>
              <a:t>Peroxisomes harbor enzymes that rid the cell of toxic peroxides. </a:t>
            </a:r>
          </a:p>
          <a:p>
            <a:pPr eaLnBrk="1" hangingPunct="1">
              <a:defRPr/>
            </a:pPr>
            <a:r>
              <a:rPr lang="en-US" sz="2800" dirty="0" smtClean="0"/>
              <a:t>Import proteins into the organelles and aid in proliferation. Peroxisomes can replicate by enlarging and then dividing. </a:t>
            </a:r>
          </a:p>
          <a:p>
            <a:pPr eaLnBrk="1" hangingPunct="1">
              <a:defRPr/>
            </a:pPr>
            <a:r>
              <a:rPr lang="en-US" sz="2800" dirty="0" smtClean="0"/>
              <a:t>Peroxisomes also play a role in the production of bile acids and proteins.</a:t>
            </a:r>
          </a:p>
          <a:p>
            <a:pPr eaLnBrk="1" hangingPunct="1">
              <a:defRPr/>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800" decel="100000"/>
                                        <p:tgtEl>
                                          <p:spTgt spid="4098"/>
                                        </p:tgtEl>
                                      </p:cBhvr>
                                    </p:animEffect>
                                    <p:anim calcmode="lin" valueType="num">
                                      <p:cBhvr>
                                        <p:cTn id="8" dur="800" decel="100000" fill="hold"/>
                                        <p:tgtEl>
                                          <p:spTgt spid="4098"/>
                                        </p:tgtEl>
                                        <p:attrNameLst>
                                          <p:attrName>style.rotation</p:attrName>
                                        </p:attrNameLst>
                                      </p:cBhvr>
                                      <p:tavLst>
                                        <p:tav tm="0">
                                          <p:val>
                                            <p:fltVal val="-90"/>
                                          </p:val>
                                        </p:tav>
                                        <p:tav tm="100000">
                                          <p:val>
                                            <p:fltVal val="0"/>
                                          </p:val>
                                        </p:tav>
                                      </p:tavLst>
                                    </p:anim>
                                    <p:anim calcmode="lin" valueType="num">
                                      <p:cBhvr>
                                        <p:cTn id="9" dur="800" decel="100000" fill="hold"/>
                                        <p:tgtEl>
                                          <p:spTgt spid="4098"/>
                                        </p:tgtEl>
                                        <p:attrNameLst>
                                          <p:attrName>ppt_x</p:attrName>
                                        </p:attrNameLst>
                                      </p:cBhvr>
                                      <p:tavLst>
                                        <p:tav tm="0">
                                          <p:val>
                                            <p:strVal val="#ppt_x+0.4"/>
                                          </p:val>
                                        </p:tav>
                                        <p:tav tm="100000">
                                          <p:val>
                                            <p:strVal val="#ppt_x-0.05"/>
                                          </p:val>
                                        </p:tav>
                                      </p:tavLst>
                                    </p:anim>
                                    <p:anim calcmode="lin" valueType="num">
                                      <p:cBhvr>
                                        <p:cTn id="10" dur="800" decel="100000" fill="hold"/>
                                        <p:tgtEl>
                                          <p:spTgt spid="4098"/>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098"/>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098"/>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4099">
                                            <p:txEl>
                                              <p:pRg st="0" end="0"/>
                                            </p:txEl>
                                          </p:spTgt>
                                        </p:tgtEl>
                                        <p:attrNameLst>
                                          <p:attrName>style.visibility</p:attrName>
                                        </p:attrNameLst>
                                      </p:cBhvr>
                                      <p:to>
                                        <p:strVal val="visible"/>
                                      </p:to>
                                    </p:set>
                                    <p:animEffect transition="in" filter="strips(downLeft)">
                                      <p:cBhvr>
                                        <p:cTn id="17" dur="2000"/>
                                        <p:tgtEl>
                                          <p:spTgt spid="4099">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4099">
                                            <p:txEl>
                                              <p:pRg st="1" end="1"/>
                                            </p:txEl>
                                          </p:spTgt>
                                        </p:tgtEl>
                                        <p:attrNameLst>
                                          <p:attrName>style.visibility</p:attrName>
                                        </p:attrNameLst>
                                      </p:cBhvr>
                                      <p:to>
                                        <p:strVal val="visible"/>
                                      </p:to>
                                    </p:set>
                                    <p:animEffect transition="in" filter="strips(downLeft)">
                                      <p:cBhvr>
                                        <p:cTn id="22" dur="2000"/>
                                        <p:tgtEl>
                                          <p:spTgt spid="4099">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12" fill="hold" grpId="0" nodeType="clickEffect">
                                  <p:stCondLst>
                                    <p:cond delay="0"/>
                                  </p:stCondLst>
                                  <p:childTnLst>
                                    <p:set>
                                      <p:cBhvr>
                                        <p:cTn id="26" dur="1" fill="hold">
                                          <p:stCondLst>
                                            <p:cond delay="0"/>
                                          </p:stCondLst>
                                        </p:cTn>
                                        <p:tgtEl>
                                          <p:spTgt spid="4099">
                                            <p:txEl>
                                              <p:pRg st="2" end="2"/>
                                            </p:txEl>
                                          </p:spTgt>
                                        </p:tgtEl>
                                        <p:attrNameLst>
                                          <p:attrName>style.visibility</p:attrName>
                                        </p:attrNameLst>
                                      </p:cBhvr>
                                      <p:to>
                                        <p:strVal val="visible"/>
                                      </p:to>
                                    </p:set>
                                    <p:animEffect transition="in" filter="strips(downLeft)">
                                      <p:cBhvr>
                                        <p:cTn id="27" dur="2000"/>
                                        <p:tgtEl>
                                          <p:spTgt spid="4099">
                                            <p:txEl>
                                              <p:pRg st="2" end="2"/>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4099">
                                            <p:txEl>
                                              <p:pRg st="3" end="3"/>
                                            </p:txEl>
                                          </p:spTgt>
                                        </p:tgtEl>
                                        <p:attrNameLst>
                                          <p:attrName>style.visibility</p:attrName>
                                        </p:attrNameLst>
                                      </p:cBhvr>
                                      <p:to>
                                        <p:strVal val="visible"/>
                                      </p:to>
                                    </p:set>
                                    <p:animEffect transition="in" filter="strips(downLeft)">
                                      <p:cBhvr>
                                        <p:cTn id="32" dur="2000"/>
                                        <p:tgtEl>
                                          <p:spTgt spid="40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2286000"/>
          </a:xfrm>
        </p:spPr>
        <p:txBody>
          <a:bodyPr/>
          <a:lstStyle/>
          <a:p>
            <a:pPr>
              <a:defRPr/>
            </a:pPr>
            <a:r>
              <a:rPr lang="en-US" sz="5400" dirty="0" err="1" smtClean="0">
                <a:effectLst/>
              </a:rPr>
              <a:t>Microbodies</a:t>
            </a:r>
            <a:r>
              <a:rPr lang="en-US" sz="5400" dirty="0" smtClean="0">
                <a:effectLst/>
              </a:rPr>
              <a:t> (</a:t>
            </a:r>
            <a:r>
              <a:rPr lang="en-US" sz="5400" dirty="0" err="1" smtClean="0">
                <a:effectLst/>
              </a:rPr>
              <a:t>Glyoxysomes</a:t>
            </a:r>
            <a:r>
              <a:rPr lang="en-US" sz="5400" dirty="0" smtClean="0">
                <a:effectLst/>
              </a:rPr>
              <a:t>)</a:t>
            </a:r>
            <a:endParaRPr lang="en-US" sz="5400" dirty="0"/>
          </a:p>
        </p:txBody>
      </p:sp>
      <p:sp>
        <p:nvSpPr>
          <p:cNvPr id="3" name="Content Placeholder 2"/>
          <p:cNvSpPr>
            <a:spLocks noGrp="1"/>
          </p:cNvSpPr>
          <p:nvPr>
            <p:ph idx="1"/>
          </p:nvPr>
        </p:nvSpPr>
        <p:spPr>
          <a:xfrm>
            <a:off x="457200" y="2438400"/>
            <a:ext cx="8229600" cy="3657600"/>
          </a:xfrm>
        </p:spPr>
        <p:txBody>
          <a:bodyPr/>
          <a:lstStyle/>
          <a:p>
            <a:pP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idx="1"/>
          </p:nvPr>
        </p:nvSpPr>
        <p:spPr>
          <a:xfrm>
            <a:off x="457200" y="609600"/>
            <a:ext cx="8229600" cy="5486400"/>
          </a:xfrm>
        </p:spPr>
        <p:txBody>
          <a:bodyPr/>
          <a:lstStyle/>
          <a:p>
            <a:r>
              <a:rPr lang="en-US" smtClean="0">
                <a:effectLst/>
              </a:rPr>
              <a:t>specialized </a:t>
            </a:r>
            <a:r>
              <a:rPr lang="en-US" smtClean="0">
                <a:effectLst/>
                <a:hlinkClick r:id="rId2" tooltip="Peroxisomes"/>
              </a:rPr>
              <a:t>peroxisomes</a:t>
            </a:r>
            <a:r>
              <a:rPr lang="en-US" smtClean="0">
                <a:effectLst/>
              </a:rPr>
              <a:t> found in </a:t>
            </a:r>
            <a:r>
              <a:rPr lang="en-US" smtClean="0">
                <a:effectLst/>
                <a:hlinkClick r:id="rId3" tooltip="Plants"/>
              </a:rPr>
              <a:t>plants</a:t>
            </a:r>
            <a:r>
              <a:rPr lang="en-US" smtClean="0">
                <a:effectLst/>
              </a:rPr>
              <a:t> (particularly in the </a:t>
            </a:r>
            <a:r>
              <a:rPr lang="en-US" smtClean="0">
                <a:effectLst/>
                <a:hlinkClick r:id="rId4" tooltip="Fat"/>
              </a:rPr>
              <a:t>fat</a:t>
            </a:r>
            <a:r>
              <a:rPr lang="en-US" smtClean="0">
                <a:effectLst/>
              </a:rPr>
              <a:t> storage tissues of </a:t>
            </a:r>
            <a:r>
              <a:rPr lang="en-US" smtClean="0">
                <a:effectLst/>
                <a:hlinkClick r:id="rId5" tooltip="Germination"/>
              </a:rPr>
              <a:t>germinating</a:t>
            </a:r>
            <a:r>
              <a:rPr lang="en-US" smtClean="0">
                <a:effectLst/>
              </a:rPr>
              <a:t> seeds) and also in filamentous fungi</a:t>
            </a:r>
          </a:p>
          <a:p>
            <a:r>
              <a:rPr lang="en-US" smtClean="0">
                <a:effectLst/>
              </a:rPr>
              <a:t> in glyoxysomes the fatty acids are hydrolyzed to </a:t>
            </a:r>
            <a:r>
              <a:rPr lang="en-US" smtClean="0">
                <a:effectLst/>
                <a:hlinkClick r:id="rId6" tooltip="Acetyl-CoA"/>
              </a:rPr>
              <a:t>acetyl-CoA</a:t>
            </a:r>
            <a:r>
              <a:rPr lang="en-US" smtClean="0">
                <a:effectLst/>
              </a:rPr>
              <a:t> by peroxisomal </a:t>
            </a:r>
            <a:r>
              <a:rPr lang="el-GR" smtClean="0">
                <a:effectLst/>
              </a:rPr>
              <a:t>β-</a:t>
            </a:r>
            <a:r>
              <a:rPr lang="en-US" smtClean="0">
                <a:effectLst/>
              </a:rPr>
              <a:t>oxidation enzymes.</a:t>
            </a:r>
          </a:p>
          <a:p>
            <a:r>
              <a:rPr lang="en-US" smtClean="0">
                <a:effectLst/>
              </a:rPr>
              <a:t>Glyoxysomes also participate in photorespiration and nitrogen metabolism in root nodules.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486400"/>
          </a:xfrm>
        </p:spPr>
        <p:txBody>
          <a:bodyPr/>
          <a:lstStyle/>
          <a:p>
            <a:pPr>
              <a:defRPr/>
            </a:pPr>
            <a:r>
              <a:rPr lang="en-US" dirty="0">
                <a:effectLst/>
              </a:rPr>
              <a:t> contain </a:t>
            </a:r>
            <a:r>
              <a:rPr lang="en-US" dirty="0">
                <a:effectLst/>
                <a:hlinkClick r:id="rId2" tooltip="Enzymes"/>
              </a:rPr>
              <a:t>enzymes</a:t>
            </a:r>
            <a:r>
              <a:rPr lang="en-US" dirty="0">
                <a:effectLst/>
              </a:rPr>
              <a:t> that initiate the breakdown of </a:t>
            </a:r>
            <a:r>
              <a:rPr lang="en-US" dirty="0">
                <a:effectLst/>
                <a:hlinkClick r:id="rId3" tooltip="Fatty acid"/>
              </a:rPr>
              <a:t>fatty acids</a:t>
            </a:r>
            <a:r>
              <a:rPr lang="en-US" dirty="0">
                <a:effectLst/>
              </a:rPr>
              <a:t> and additionally possess the enzymes to produce intermediate products for the synthesis of </a:t>
            </a:r>
            <a:r>
              <a:rPr lang="en-US" dirty="0">
                <a:effectLst/>
                <a:hlinkClick r:id="rId4" tooltip="Sugars"/>
              </a:rPr>
              <a:t>sugars</a:t>
            </a:r>
            <a:r>
              <a:rPr lang="en-US" dirty="0">
                <a:effectLst/>
              </a:rPr>
              <a:t> </a:t>
            </a:r>
            <a:r>
              <a:rPr lang="en-US" dirty="0" smtClean="0">
                <a:effectLst/>
              </a:rPr>
              <a:t>by </a:t>
            </a:r>
            <a:r>
              <a:rPr lang="en-US" dirty="0" smtClean="0">
                <a:effectLst/>
                <a:hlinkClick r:id="rId5" tooltip="Gluconeogenesis"/>
              </a:rPr>
              <a:t>gluconeogenesis</a:t>
            </a:r>
            <a:r>
              <a:rPr lang="en-US" dirty="0">
                <a:effectLst/>
              </a:rPr>
              <a:t>. </a:t>
            </a:r>
            <a:endParaRPr lang="en-US" dirty="0" smtClean="0">
              <a:effectLst/>
            </a:endParaRPr>
          </a:p>
          <a:p>
            <a:pPr>
              <a:defRPr/>
            </a:pPr>
            <a:r>
              <a:rPr lang="en-US" dirty="0" err="1" smtClean="0">
                <a:effectLst/>
              </a:rPr>
              <a:t>glyoxysomes</a:t>
            </a:r>
            <a:r>
              <a:rPr lang="en-US" dirty="0" smtClean="0">
                <a:effectLst/>
              </a:rPr>
              <a:t> possess additionally the key enzymes of </a:t>
            </a:r>
            <a:r>
              <a:rPr lang="en-US" dirty="0" err="1" smtClean="0">
                <a:effectLst/>
                <a:hlinkClick r:id="rId6" tooltip="Glyoxylate cycle"/>
              </a:rPr>
              <a:t>glyoxylate</a:t>
            </a:r>
            <a:r>
              <a:rPr lang="en-US" dirty="0" smtClean="0">
                <a:effectLst/>
                <a:hlinkClick r:id="rId6" tooltip="Glyoxylate cycle"/>
              </a:rPr>
              <a:t> cycle</a:t>
            </a:r>
            <a:r>
              <a:rPr lang="en-US" dirty="0" smtClean="0">
                <a:effectLst/>
              </a:rPr>
              <a:t> (</a:t>
            </a:r>
            <a:r>
              <a:rPr lang="en-US" dirty="0" err="1" smtClean="0">
                <a:effectLst/>
                <a:hlinkClick r:id="rId7" tooltip="Isocitrate lyase"/>
              </a:rPr>
              <a:t>isocitrate</a:t>
            </a:r>
            <a:r>
              <a:rPr lang="en-US" dirty="0" smtClean="0">
                <a:effectLst/>
                <a:hlinkClick r:id="rId7" tooltip="Isocitrate lyase"/>
              </a:rPr>
              <a:t> </a:t>
            </a:r>
            <a:r>
              <a:rPr lang="en-US" dirty="0" err="1" smtClean="0">
                <a:effectLst/>
                <a:hlinkClick r:id="rId7" tooltip="Isocitrate lyase"/>
              </a:rPr>
              <a:t>lyase</a:t>
            </a:r>
            <a:r>
              <a:rPr lang="en-US" dirty="0" smtClean="0">
                <a:effectLst/>
              </a:rPr>
              <a:t> and </a:t>
            </a:r>
            <a:r>
              <a:rPr lang="en-US" dirty="0" smtClean="0">
                <a:effectLst/>
                <a:hlinkClick r:id="rId8" tooltip="Malate synthase"/>
              </a:rPr>
              <a:t>malate synthase</a:t>
            </a:r>
            <a:r>
              <a:rPr lang="en-US" dirty="0" smtClean="0">
                <a:effectLst/>
              </a:rPr>
              <a:t>) which accomplish the </a:t>
            </a:r>
            <a:r>
              <a:rPr lang="en-US" dirty="0" err="1" smtClean="0">
                <a:effectLst/>
                <a:hlinkClick r:id="rId6" tooltip="Glyoxylate cycle"/>
              </a:rPr>
              <a:t>glyoxylate</a:t>
            </a:r>
            <a:r>
              <a:rPr lang="en-US" dirty="0" smtClean="0">
                <a:effectLst/>
                <a:hlinkClick r:id="rId6" tooltip="Glyoxylate cycle"/>
              </a:rPr>
              <a:t> cycle</a:t>
            </a:r>
            <a:r>
              <a:rPr lang="en-US" dirty="0" smtClean="0">
                <a:effectLst/>
              </a:rPr>
              <a:t> bypass.</a:t>
            </a:r>
            <a:endParaRPr lang="en-US" dirty="0" smtClean="0"/>
          </a:p>
          <a:p>
            <a:pPr>
              <a:defRP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defRPr/>
            </a:pPr>
            <a:r>
              <a:rPr lang="en-US" dirty="0" err="1">
                <a:effectLst/>
              </a:rPr>
              <a:t>Glyoxylate</a:t>
            </a:r>
            <a:r>
              <a:rPr lang="en-US" dirty="0">
                <a:effectLst/>
              </a:rPr>
              <a:t> cycle</a:t>
            </a:r>
            <a:br>
              <a:rPr lang="en-US" dirty="0">
                <a:effectLst/>
              </a:rPr>
            </a:br>
            <a:endParaRPr lang="en-US" dirty="0"/>
          </a:p>
        </p:txBody>
      </p:sp>
      <p:sp>
        <p:nvSpPr>
          <p:cNvPr id="3" name="Content Placeholder 2"/>
          <p:cNvSpPr>
            <a:spLocks noGrp="1"/>
          </p:cNvSpPr>
          <p:nvPr>
            <p:ph idx="1"/>
          </p:nvPr>
        </p:nvSpPr>
        <p:spPr>
          <a:xfrm>
            <a:off x="457200" y="1143000"/>
            <a:ext cx="8229600" cy="4953000"/>
          </a:xfrm>
        </p:spPr>
        <p:txBody>
          <a:bodyPr/>
          <a:lstStyle/>
          <a:p>
            <a:pPr marL="609600" indent="-609600">
              <a:lnSpc>
                <a:spcPct val="90000"/>
              </a:lnSpc>
              <a:defRPr/>
            </a:pPr>
            <a:endParaRPr lang="en-US" dirty="0" smtClean="0"/>
          </a:p>
          <a:p>
            <a:pPr marL="609600" indent="-609600">
              <a:lnSpc>
                <a:spcPct val="90000"/>
              </a:lnSpc>
              <a:defRPr/>
            </a:pPr>
            <a:r>
              <a:rPr lang="en-US" dirty="0" smtClean="0"/>
              <a:t>The </a:t>
            </a:r>
            <a:r>
              <a:rPr lang="en-US" dirty="0" err="1" smtClean="0"/>
              <a:t>glyoxylate</a:t>
            </a:r>
            <a:r>
              <a:rPr lang="en-US" dirty="0" smtClean="0"/>
              <a:t> cycle results in the net conversion of two acetyl-CoA to succinate instead of CO</a:t>
            </a:r>
            <a:r>
              <a:rPr lang="en-US" baseline="-25000" dirty="0" smtClean="0"/>
              <a:t>2</a:t>
            </a:r>
            <a:r>
              <a:rPr lang="en-US" dirty="0" smtClean="0"/>
              <a:t> in citric acid cycle.</a:t>
            </a:r>
          </a:p>
          <a:p>
            <a:pPr marL="609600" indent="-609600">
              <a:lnSpc>
                <a:spcPct val="90000"/>
              </a:lnSpc>
              <a:defRPr/>
            </a:pPr>
            <a:r>
              <a:rPr lang="en-US" dirty="0" smtClean="0"/>
              <a:t>Succinate is transferred to mitochondrion where it can be converted to OAA (TCA)</a:t>
            </a:r>
          </a:p>
          <a:p>
            <a:pPr marL="609600" indent="-609600">
              <a:lnSpc>
                <a:spcPct val="90000"/>
              </a:lnSpc>
              <a:defRPr/>
            </a:pPr>
            <a:r>
              <a:rPr lang="en-US" dirty="0" smtClean="0"/>
              <a:t>Can go to cytosol where it is converted to oxaloacetate for gluconeogenesis</a:t>
            </a:r>
            <a:endParaRPr lang="en-US" dirty="0"/>
          </a:p>
        </p:txBody>
      </p:sp>
    </p:spTree>
  </p:cSld>
  <p:clrMapOvr>
    <a:masterClrMapping/>
  </p:clrMapOvr>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Slit</Template>
  <TotalTime>230</TotalTime>
  <Words>875</Words>
  <Application>Microsoft Office PowerPoint</Application>
  <PresentationFormat>On-screen Show (4:3)</PresentationFormat>
  <Paragraphs>93</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Slit</vt:lpstr>
      <vt:lpstr>Microbodies (Peroxisome)</vt:lpstr>
      <vt:lpstr>Structure</vt:lpstr>
      <vt:lpstr>Slide 3</vt:lpstr>
      <vt:lpstr>Plasmalogen </vt:lpstr>
      <vt:lpstr>Function</vt:lpstr>
      <vt:lpstr>Microbodies (Glyoxysomes)</vt:lpstr>
      <vt:lpstr>Slide 7</vt:lpstr>
      <vt:lpstr>Slide 8</vt:lpstr>
      <vt:lpstr>Glyoxylate cycle </vt:lpstr>
      <vt:lpstr>Gluconeogenesis </vt:lpstr>
      <vt:lpstr>Slide 11</vt:lpstr>
      <vt:lpstr>Slide 12</vt:lpstr>
      <vt:lpstr>Slide 13</vt:lpstr>
      <vt:lpstr>General Information:</vt:lpstr>
      <vt:lpstr>Structure</vt:lpstr>
      <vt:lpstr>Plant Cells</vt:lpstr>
      <vt:lpstr>Slide 17</vt:lpstr>
      <vt:lpstr>Slide 18</vt:lpstr>
      <vt:lpstr>Animal Cells</vt:lpstr>
      <vt:lpstr>Fungi Cells</vt:lpstr>
      <vt:lpstr>Conclusion</vt:lpstr>
    </vt:vector>
  </TitlesOfParts>
  <Company>&lt;arabianhorse&gt;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Microbodies/Peroxisome</dc:title>
  <dc:creator>Mishkula</dc:creator>
  <cp:lastModifiedBy>nEda</cp:lastModifiedBy>
  <cp:revision>25</cp:revision>
  <dcterms:created xsi:type="dcterms:W3CDTF">2009-03-01T23:35:32Z</dcterms:created>
  <dcterms:modified xsi:type="dcterms:W3CDTF">2020-04-13T15:17:47Z</dcterms:modified>
</cp:coreProperties>
</file>