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8A0699-3170-4784-A12A-29FE5D0CB1E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261648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A0699-3170-4784-A12A-29FE5D0CB1E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739477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A0699-3170-4784-A12A-29FE5D0CB1E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56434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A0699-3170-4784-A12A-29FE5D0CB1E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1977892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A0699-3170-4784-A12A-29FE5D0CB1E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3048942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8A0699-3170-4784-A12A-29FE5D0CB1E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52812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8A0699-3170-4784-A12A-29FE5D0CB1E4}"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327471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8A0699-3170-4784-A12A-29FE5D0CB1E4}"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2656438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8A0699-3170-4784-A12A-29FE5D0CB1E4}"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340866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A0699-3170-4784-A12A-29FE5D0CB1E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2081619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A0699-3170-4784-A12A-29FE5D0CB1E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334BD-D0DE-43B0-972F-9DA0E9B59D1A}" type="slidenum">
              <a:rPr lang="en-US" smtClean="0"/>
              <a:t>‹#›</a:t>
            </a:fld>
            <a:endParaRPr lang="en-US"/>
          </a:p>
        </p:txBody>
      </p:sp>
    </p:spTree>
    <p:extLst>
      <p:ext uri="{BB962C8B-B14F-4D97-AF65-F5344CB8AC3E}">
        <p14:creationId xmlns:p14="http://schemas.microsoft.com/office/powerpoint/2010/main" val="559182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A0699-3170-4784-A12A-29FE5D0CB1E4}" type="datetimeFigureOut">
              <a:rPr lang="en-US" smtClean="0"/>
              <a:t>4/14/2020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334BD-D0DE-43B0-972F-9DA0E9B59D1A}" type="slidenum">
              <a:rPr lang="en-US" smtClean="0"/>
              <a:t>‹#›</a:t>
            </a:fld>
            <a:endParaRPr lang="en-US"/>
          </a:p>
        </p:txBody>
      </p:sp>
    </p:spTree>
    <p:extLst>
      <p:ext uri="{BB962C8B-B14F-4D97-AF65-F5344CB8AC3E}">
        <p14:creationId xmlns:p14="http://schemas.microsoft.com/office/powerpoint/2010/main" val="3245033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ambria" panose="02040503050406030204" pitchFamily="18" charset="0"/>
              </a:rPr>
              <a:t>Therapeutic Enzymes </a:t>
            </a:r>
            <a:endParaRPr lang="en-US" dirty="0">
              <a:latin typeface="Cambria" panose="02040503050406030204" pitchFamily="18" charset="0"/>
            </a:endParaRPr>
          </a:p>
        </p:txBody>
      </p:sp>
    </p:spTree>
    <p:extLst>
      <p:ext uri="{BB962C8B-B14F-4D97-AF65-F5344CB8AC3E}">
        <p14:creationId xmlns:p14="http://schemas.microsoft.com/office/powerpoint/2010/main" val="3815412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4651"/>
            <a:ext cx="10515600" cy="4962312"/>
          </a:xfrm>
        </p:spPr>
        <p:txBody>
          <a:bodyPr>
            <a:normAutofit fontScale="92500"/>
          </a:bodyPr>
          <a:lstStyle/>
          <a:p>
            <a:pPr marL="0" indent="0" algn="just">
              <a:lnSpc>
                <a:spcPct val="150000"/>
              </a:lnSpc>
              <a:buNone/>
            </a:pPr>
            <a:r>
              <a:rPr lang="en-US" dirty="0" smtClean="0">
                <a:latin typeface="Cambria" panose="02040503050406030204" pitchFamily="18" charset="0"/>
              </a:rPr>
              <a:t>Thus, alginate </a:t>
            </a:r>
            <a:r>
              <a:rPr lang="en-US" dirty="0" err="1" smtClean="0">
                <a:latin typeface="Cambria" panose="02040503050406030204" pitchFamily="18" charset="0"/>
              </a:rPr>
              <a:t>lyase</a:t>
            </a:r>
            <a:r>
              <a:rPr lang="en-US" dirty="0" smtClean="0">
                <a:latin typeface="Cambria" panose="02040503050406030204" pitchFamily="18" charset="0"/>
              </a:rPr>
              <a:t> treatment not only decreases the viscosity of the mucus but also facilitates the ability of added antibiotics to kill the infecting bacterial cells. This result suggests that in addition to the DNase I treatment, depolymerization of the alginate might help clear blocked airways of individuals with cystic fibrosis. </a:t>
            </a:r>
          </a:p>
          <a:p>
            <a:pPr marL="0" indent="0" algn="just">
              <a:lnSpc>
                <a:spcPct val="150000"/>
              </a:lnSpc>
              <a:buNone/>
            </a:pPr>
            <a:r>
              <a:rPr lang="en-US" dirty="0" smtClean="0">
                <a:latin typeface="Cambria" panose="02040503050406030204" pitchFamily="18" charset="0"/>
              </a:rPr>
              <a:t>An alginate </a:t>
            </a:r>
            <a:r>
              <a:rPr lang="en-US" dirty="0" err="1" smtClean="0">
                <a:latin typeface="Cambria" panose="02040503050406030204" pitchFamily="18" charset="0"/>
              </a:rPr>
              <a:t>lyase</a:t>
            </a:r>
            <a:r>
              <a:rPr lang="en-US" dirty="0" smtClean="0">
                <a:latin typeface="Cambria" panose="02040503050406030204" pitchFamily="18" charset="0"/>
              </a:rPr>
              <a:t> gene has been isolated from a </a:t>
            </a:r>
            <a:r>
              <a:rPr lang="en-US" i="1" dirty="0" err="1" smtClean="0">
                <a:latin typeface="Cambria" panose="02040503050406030204" pitchFamily="18" charset="0"/>
              </a:rPr>
              <a:t>Flavobacterium</a:t>
            </a:r>
            <a:r>
              <a:rPr lang="en-US" dirty="0" smtClean="0">
                <a:latin typeface="Cambria" panose="02040503050406030204" pitchFamily="18" charset="0"/>
              </a:rPr>
              <a:t> species, a Gram-negative soil bacterium that is a strong producer of this enzyme. </a:t>
            </a:r>
            <a:endParaRPr lang="en-US" dirty="0">
              <a:latin typeface="Cambria" panose="02040503050406030204" pitchFamily="18" charset="0"/>
            </a:endParaRPr>
          </a:p>
        </p:txBody>
      </p:sp>
    </p:spTree>
    <p:extLst>
      <p:ext uri="{BB962C8B-B14F-4D97-AF65-F5344CB8AC3E}">
        <p14:creationId xmlns:p14="http://schemas.microsoft.com/office/powerpoint/2010/main" val="340749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5496" y="614150"/>
            <a:ext cx="10515600" cy="5808473"/>
          </a:xfrm>
        </p:spPr>
        <p:txBody>
          <a:bodyPr>
            <a:normAutofit/>
          </a:bodyPr>
          <a:lstStyle/>
          <a:p>
            <a:pPr marL="0" indent="0" algn="just">
              <a:lnSpc>
                <a:spcPct val="150000"/>
              </a:lnSpc>
              <a:buNone/>
            </a:pPr>
            <a:r>
              <a:rPr lang="en-US" dirty="0" smtClean="0">
                <a:latin typeface="Cambria" panose="02040503050406030204" pitchFamily="18" charset="0"/>
              </a:rPr>
              <a:t>A </a:t>
            </a:r>
            <a:r>
              <a:rPr lang="en-US" i="1" dirty="0" err="1" smtClean="0">
                <a:latin typeface="Cambria" panose="02040503050406030204" pitchFamily="18" charset="0"/>
              </a:rPr>
              <a:t>Flavobacterium</a:t>
            </a:r>
            <a:r>
              <a:rPr lang="en-US" dirty="0" smtClean="0">
                <a:latin typeface="Cambria" panose="02040503050406030204" pitchFamily="18" charset="0"/>
              </a:rPr>
              <a:t> genomic DNA library was constructed in </a:t>
            </a:r>
            <a:r>
              <a:rPr lang="en-US" i="1" dirty="0" smtClean="0">
                <a:latin typeface="Cambria" panose="02040503050406030204" pitchFamily="18" charset="0"/>
              </a:rPr>
              <a:t>E. coli</a:t>
            </a:r>
            <a:r>
              <a:rPr lang="en-US" dirty="0" smtClean="0">
                <a:latin typeface="Cambria" panose="02040503050406030204" pitchFamily="18" charset="0"/>
              </a:rPr>
              <a:t> and screened for alginate </a:t>
            </a:r>
            <a:r>
              <a:rPr lang="en-US" dirty="0" err="1" smtClean="0">
                <a:latin typeface="Cambria" panose="02040503050406030204" pitchFamily="18" charset="0"/>
              </a:rPr>
              <a:t>lyase</a:t>
            </a:r>
            <a:r>
              <a:rPr lang="en-US" dirty="0" smtClean="0">
                <a:latin typeface="Cambria" panose="02040503050406030204" pitchFamily="18" charset="0"/>
              </a:rPr>
              <a:t>-producing clones by plating the entire library onto solid medium containing alginate. Following growth, colonies that produced alginate </a:t>
            </a:r>
            <a:r>
              <a:rPr lang="en-US" dirty="0" err="1" smtClean="0">
                <a:latin typeface="Cambria" panose="02040503050406030204" pitchFamily="18" charset="0"/>
              </a:rPr>
              <a:t>lyase</a:t>
            </a:r>
            <a:r>
              <a:rPr lang="en-US" dirty="0" smtClean="0">
                <a:latin typeface="Cambria" panose="02040503050406030204" pitchFamily="18" charset="0"/>
              </a:rPr>
              <a:t> formed a halo around the colony when calcium was added to the plate. In the presence of calcium, all of the alginate in the medium, except in the immediate vicinity of an alginate </a:t>
            </a:r>
            <a:r>
              <a:rPr lang="en-US" dirty="0" err="1" smtClean="0">
                <a:latin typeface="Cambria" panose="02040503050406030204" pitchFamily="18" charset="0"/>
              </a:rPr>
              <a:t>lyase</a:t>
            </a:r>
            <a:r>
              <a:rPr lang="en-US" dirty="0" smtClean="0">
                <a:latin typeface="Cambria" panose="02040503050406030204" pitchFamily="18" charset="0"/>
              </a:rPr>
              <a:t>-positive clone, becomes cross-linked and opaque. </a:t>
            </a:r>
            <a:endParaRPr lang="en-US" dirty="0">
              <a:latin typeface="Cambria" panose="02040503050406030204" pitchFamily="18" charset="0"/>
            </a:endParaRPr>
          </a:p>
        </p:txBody>
      </p:sp>
    </p:spTree>
    <p:extLst>
      <p:ext uri="{BB962C8B-B14F-4D97-AF65-F5344CB8AC3E}">
        <p14:creationId xmlns:p14="http://schemas.microsoft.com/office/powerpoint/2010/main" val="4172832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64525"/>
            <a:ext cx="10515600" cy="5112438"/>
          </a:xfrm>
        </p:spPr>
        <p:txBody>
          <a:bodyPr>
            <a:normAutofit lnSpcReduction="10000"/>
          </a:bodyPr>
          <a:lstStyle/>
          <a:p>
            <a:pPr marL="0" indent="0" algn="just">
              <a:lnSpc>
                <a:spcPct val="150000"/>
              </a:lnSpc>
              <a:buNone/>
            </a:pPr>
            <a:r>
              <a:rPr lang="en-US" dirty="0" smtClean="0">
                <a:latin typeface="Cambria" panose="02040503050406030204" pitchFamily="18" charset="0"/>
              </a:rPr>
              <a:t>Since hydrolyzed alginate chains do not form cross-links, the medium surrounding an alginate </a:t>
            </a:r>
            <a:r>
              <a:rPr lang="en-US" dirty="0" err="1" smtClean="0">
                <a:latin typeface="Cambria" panose="02040503050406030204" pitchFamily="18" charset="0"/>
              </a:rPr>
              <a:t>lyase</a:t>
            </a:r>
            <a:r>
              <a:rPr lang="en-US" dirty="0" smtClean="0">
                <a:latin typeface="Cambria" panose="02040503050406030204" pitchFamily="18" charset="0"/>
              </a:rPr>
              <a:t>-positive clone is transparent. Analysis of a cloned DNA fragment from one of the positive colonies revealed an open reading frame encoding a polypeptide with a molecular mass of approximately 69,000 Da. Detailed biochemical and genetic studies indicated that this polypeptide is a precursor of the three different alginate </a:t>
            </a:r>
            <a:r>
              <a:rPr lang="en-US" dirty="0" err="1" smtClean="0">
                <a:latin typeface="Cambria" panose="02040503050406030204" pitchFamily="18" charset="0"/>
              </a:rPr>
              <a:t>lyases</a:t>
            </a:r>
            <a:r>
              <a:rPr lang="en-US" dirty="0" smtClean="0">
                <a:latin typeface="Cambria" panose="02040503050406030204" pitchFamily="18" charset="0"/>
              </a:rPr>
              <a:t> produced by the </a:t>
            </a:r>
            <a:r>
              <a:rPr lang="en-US" dirty="0" err="1" smtClean="0">
                <a:latin typeface="Cambria" panose="02040503050406030204" pitchFamily="18" charset="0"/>
              </a:rPr>
              <a:t>Flavobacterium</a:t>
            </a:r>
            <a:r>
              <a:rPr lang="en-US" dirty="0" smtClean="0">
                <a:latin typeface="Cambria" panose="02040503050406030204" pitchFamily="18" charset="0"/>
              </a:rPr>
              <a:t> sp.</a:t>
            </a:r>
            <a:endParaRPr lang="en-US" dirty="0">
              <a:latin typeface="Cambria" panose="02040503050406030204" pitchFamily="18" charset="0"/>
            </a:endParaRPr>
          </a:p>
        </p:txBody>
      </p:sp>
    </p:spTree>
    <p:extLst>
      <p:ext uri="{BB962C8B-B14F-4D97-AF65-F5344CB8AC3E}">
        <p14:creationId xmlns:p14="http://schemas.microsoft.com/office/powerpoint/2010/main" val="537294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0752"/>
            <a:ext cx="10515600" cy="5276211"/>
          </a:xfrm>
        </p:spPr>
        <p:txBody>
          <a:bodyPr>
            <a:normAutofit/>
          </a:bodyPr>
          <a:lstStyle/>
          <a:p>
            <a:pPr marL="0" indent="0" algn="just">
              <a:lnSpc>
                <a:spcPct val="150000"/>
              </a:lnSpc>
              <a:buNone/>
            </a:pPr>
            <a:r>
              <a:rPr lang="en-US" dirty="0" smtClean="0">
                <a:latin typeface="Cambria" panose="02040503050406030204" pitchFamily="18" charset="0"/>
              </a:rPr>
              <a:t>After the 69,000-Da precursor is produced, a </a:t>
            </a:r>
            <a:r>
              <a:rPr lang="en-US" dirty="0" err="1" smtClean="0">
                <a:latin typeface="Cambria" panose="02040503050406030204" pitchFamily="18" charset="0"/>
              </a:rPr>
              <a:t>proteolytic</a:t>
            </a:r>
            <a:r>
              <a:rPr lang="en-US" dirty="0" smtClean="0">
                <a:latin typeface="Cambria" panose="02040503050406030204" pitchFamily="18" charset="0"/>
              </a:rPr>
              <a:t> enzyme cleaves off an N-terminal peptide of about 6,000 Da. The 63,000-Da protein can lyse both bacterial and seaweed alginates. Cleavage of the 63,000-Da protein yields a 23,000-Da enzyme that depolymerizes seaweed alginate and a 40,000-Da enzyme that is effective against bacterial alginate. To produce large amounts of the 40,000-Da enzyme, the DNA corresponding to the enzyme was </a:t>
            </a:r>
            <a:r>
              <a:rPr lang="en-US" dirty="0" err="1" smtClean="0">
                <a:latin typeface="Cambria" panose="02040503050406030204" pitchFamily="18" charset="0"/>
              </a:rPr>
              <a:t>subcloned</a:t>
            </a:r>
            <a:r>
              <a:rPr lang="en-US" dirty="0" smtClean="0">
                <a:latin typeface="Cambria" panose="02040503050406030204" pitchFamily="18" charset="0"/>
              </a:rPr>
              <a:t> and expressed in bacterial cells</a:t>
            </a:r>
            <a:endParaRPr lang="en-US" dirty="0">
              <a:latin typeface="Cambria" panose="02040503050406030204" pitchFamily="18" charset="0"/>
            </a:endParaRPr>
          </a:p>
        </p:txBody>
      </p:sp>
    </p:spTree>
    <p:extLst>
      <p:ext uri="{BB962C8B-B14F-4D97-AF65-F5344CB8AC3E}">
        <p14:creationId xmlns:p14="http://schemas.microsoft.com/office/powerpoint/2010/main" val="435409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1003"/>
            <a:ext cx="10515600" cy="4975960"/>
          </a:xfrm>
        </p:spPr>
        <p:txBody>
          <a:bodyPr>
            <a:normAutofit fontScale="92500"/>
          </a:bodyPr>
          <a:lstStyle/>
          <a:p>
            <a:pPr marL="0" indent="0" algn="just">
              <a:lnSpc>
                <a:spcPct val="150000"/>
              </a:lnSpc>
              <a:buNone/>
            </a:pPr>
            <a:r>
              <a:rPr lang="en-US" dirty="0" smtClean="0">
                <a:latin typeface="Cambria" panose="02040503050406030204" pitchFamily="18" charset="0"/>
              </a:rPr>
              <a:t>When bacteria that express and secrete the 40,000-Da enzyme are grown in liquid medium, the recombinant alginate </a:t>
            </a:r>
            <a:r>
              <a:rPr lang="en-US" dirty="0" err="1" smtClean="0">
                <a:latin typeface="Cambria" panose="02040503050406030204" pitchFamily="18" charset="0"/>
              </a:rPr>
              <a:t>lyase</a:t>
            </a:r>
            <a:r>
              <a:rPr lang="en-US" dirty="0" smtClean="0">
                <a:latin typeface="Cambria" panose="02040503050406030204" pitchFamily="18" charset="0"/>
              </a:rPr>
              <a:t> efficiently </a:t>
            </a:r>
            <a:r>
              <a:rPr lang="en-US" dirty="0" err="1" smtClean="0">
                <a:latin typeface="Cambria" panose="02040503050406030204" pitchFamily="18" charset="0"/>
              </a:rPr>
              <a:t>liqueifies</a:t>
            </a:r>
            <a:r>
              <a:rPr lang="en-US" dirty="0" smtClean="0">
                <a:latin typeface="Cambria" panose="02040503050406030204" pitchFamily="18" charset="0"/>
              </a:rPr>
              <a:t> alginates produced by </a:t>
            </a:r>
            <a:r>
              <a:rPr lang="en-US" dirty="0" err="1" smtClean="0">
                <a:latin typeface="Cambria" panose="02040503050406030204" pitchFamily="18" charset="0"/>
              </a:rPr>
              <a:t>mucoid</a:t>
            </a:r>
            <a:r>
              <a:rPr lang="en-US" dirty="0" smtClean="0">
                <a:latin typeface="Cambria" panose="02040503050406030204" pitchFamily="18" charset="0"/>
              </a:rPr>
              <a:t> strains of P. aeruginosa isolated from the lungs of patients with cystic fibrosis.</a:t>
            </a:r>
          </a:p>
          <a:p>
            <a:pPr marL="0" indent="0" algn="just">
              <a:lnSpc>
                <a:spcPct val="150000"/>
              </a:lnSpc>
              <a:buNone/>
            </a:pPr>
            <a:r>
              <a:rPr lang="en-US" dirty="0" smtClean="0">
                <a:latin typeface="Cambria" panose="02040503050406030204" pitchFamily="18" charset="0"/>
              </a:rPr>
              <a:t>Unfortunately, since most sources of alginate </a:t>
            </a:r>
            <a:r>
              <a:rPr lang="en-US" dirty="0" err="1" smtClean="0">
                <a:latin typeface="Cambria" panose="02040503050406030204" pitchFamily="18" charset="0"/>
              </a:rPr>
              <a:t>lyase</a:t>
            </a:r>
            <a:r>
              <a:rPr lang="en-US" dirty="0" smtClean="0">
                <a:latin typeface="Cambria" panose="02040503050406030204" pitchFamily="18" charset="0"/>
              </a:rPr>
              <a:t> are nonhuman, these proteins are not necessarily a good choice for use as a therapeutic agent, as they are likely to generate an immune response in the patient, thereby causing a range of complications. </a:t>
            </a:r>
            <a:endParaRPr lang="en-US" dirty="0">
              <a:latin typeface="Cambria" panose="02040503050406030204" pitchFamily="18" charset="0"/>
            </a:endParaRPr>
          </a:p>
        </p:txBody>
      </p:sp>
    </p:spTree>
    <p:extLst>
      <p:ext uri="{BB962C8B-B14F-4D97-AF65-F5344CB8AC3E}">
        <p14:creationId xmlns:p14="http://schemas.microsoft.com/office/powerpoint/2010/main" val="3186254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6287"/>
            <a:ext cx="10515600" cy="5180676"/>
          </a:xfrm>
        </p:spPr>
        <p:txBody>
          <a:bodyPr>
            <a:normAutofit fontScale="92500" lnSpcReduction="10000"/>
          </a:bodyPr>
          <a:lstStyle/>
          <a:p>
            <a:pPr marL="0" indent="0" algn="just">
              <a:lnSpc>
                <a:spcPct val="150000"/>
              </a:lnSpc>
              <a:buNone/>
            </a:pPr>
            <a:r>
              <a:rPr lang="en-US" dirty="0" smtClean="0">
                <a:latin typeface="Cambria" panose="02040503050406030204" pitchFamily="18" charset="0"/>
              </a:rPr>
              <a:t>To significantly decrease the antigenicity of the alginate </a:t>
            </a:r>
            <a:r>
              <a:rPr lang="en-US" dirty="0" err="1" smtClean="0">
                <a:latin typeface="Cambria" panose="02040503050406030204" pitchFamily="18" charset="0"/>
              </a:rPr>
              <a:t>lyase</a:t>
            </a:r>
            <a:r>
              <a:rPr lang="en-US" dirty="0" smtClean="0">
                <a:latin typeface="Cambria" panose="02040503050406030204" pitchFamily="18" charset="0"/>
              </a:rPr>
              <a:t>, the enzyme may be chemically modified with polyethylene glycol (i.e., </a:t>
            </a:r>
            <a:r>
              <a:rPr lang="en-US" dirty="0" err="1" smtClean="0">
                <a:latin typeface="Cambria" panose="02040503050406030204" pitchFamily="18" charset="0"/>
              </a:rPr>
              <a:t>pegylation</a:t>
            </a:r>
            <a:r>
              <a:rPr lang="en-US" dirty="0" smtClean="0">
                <a:latin typeface="Cambria" panose="02040503050406030204" pitchFamily="18" charset="0"/>
              </a:rPr>
              <a:t>). However, nonspecific modification of alginate </a:t>
            </a:r>
            <a:r>
              <a:rPr lang="en-US" dirty="0" err="1" smtClean="0">
                <a:latin typeface="Cambria" panose="02040503050406030204" pitchFamily="18" charset="0"/>
              </a:rPr>
              <a:t>lyase</a:t>
            </a:r>
            <a:r>
              <a:rPr lang="en-US" dirty="0" smtClean="0">
                <a:latin typeface="Cambria" panose="02040503050406030204" pitchFamily="18" charset="0"/>
              </a:rPr>
              <a:t> with polyethylene glycol results in a large decrease in the activity of the enzyme. Nevertheless, it is possible to avoid the inactivation of the enzyme while still decreasing its antigenicity by specifically modifying alginate </a:t>
            </a:r>
            <a:r>
              <a:rPr lang="en-US" dirty="0" err="1" smtClean="0">
                <a:latin typeface="Cambria" panose="02040503050406030204" pitchFamily="18" charset="0"/>
              </a:rPr>
              <a:t>lyase</a:t>
            </a:r>
            <a:r>
              <a:rPr lang="en-US" dirty="0" smtClean="0">
                <a:latin typeface="Cambria" panose="02040503050406030204" pitchFamily="18" charset="0"/>
              </a:rPr>
              <a:t> with polyethylene glycol. To do this, several specific mutants of alginate </a:t>
            </a:r>
            <a:r>
              <a:rPr lang="en-US" dirty="0" err="1" smtClean="0">
                <a:latin typeface="Cambria" panose="02040503050406030204" pitchFamily="18" charset="0"/>
              </a:rPr>
              <a:t>lyase</a:t>
            </a:r>
            <a:r>
              <a:rPr lang="en-US" dirty="0" smtClean="0">
                <a:latin typeface="Cambria" panose="02040503050406030204" pitchFamily="18" charset="0"/>
              </a:rPr>
              <a:t> were created by directed mutagenesis in which one amino acid residue at a time was changed to cysteine </a:t>
            </a:r>
            <a:endParaRPr lang="en-US" dirty="0">
              <a:latin typeface="Cambria" panose="02040503050406030204" pitchFamily="18" charset="0"/>
            </a:endParaRPr>
          </a:p>
        </p:txBody>
      </p:sp>
    </p:spTree>
    <p:extLst>
      <p:ext uri="{BB962C8B-B14F-4D97-AF65-F5344CB8AC3E}">
        <p14:creationId xmlns:p14="http://schemas.microsoft.com/office/powerpoint/2010/main" val="1355090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82639"/>
            <a:ext cx="10515600" cy="5194324"/>
          </a:xfrm>
        </p:spPr>
        <p:txBody>
          <a:bodyPr>
            <a:normAutofit fontScale="92500"/>
          </a:bodyPr>
          <a:lstStyle/>
          <a:p>
            <a:pPr marL="0" indent="0" algn="just">
              <a:lnSpc>
                <a:spcPct val="150000"/>
              </a:lnSpc>
              <a:buNone/>
            </a:pPr>
            <a:r>
              <a:rPr lang="en-US" dirty="0" smtClean="0">
                <a:latin typeface="Cambria" panose="02040503050406030204" pitchFamily="18" charset="0"/>
              </a:rPr>
              <a:t>Then, the modified alginate </a:t>
            </a:r>
            <a:r>
              <a:rPr lang="en-US" dirty="0" err="1" smtClean="0">
                <a:latin typeface="Cambria" panose="02040503050406030204" pitchFamily="18" charset="0"/>
              </a:rPr>
              <a:t>lyases</a:t>
            </a:r>
            <a:r>
              <a:rPr lang="en-US" dirty="0" smtClean="0">
                <a:latin typeface="Cambria" panose="02040503050406030204" pitchFamily="18" charset="0"/>
              </a:rPr>
              <a:t> were each reacted with a modified form of polyethylene glycol that </a:t>
            </a:r>
            <a:r>
              <a:rPr lang="en-US" dirty="0" err="1" smtClean="0">
                <a:latin typeface="Cambria" panose="02040503050406030204" pitchFamily="18" charset="0"/>
              </a:rPr>
              <a:t>derivatized</a:t>
            </a:r>
            <a:r>
              <a:rPr lang="en-US" dirty="0" smtClean="0">
                <a:latin typeface="Cambria" panose="02040503050406030204" pitchFamily="18" charset="0"/>
              </a:rPr>
              <a:t> only the newly created cysteine residue. The modified (</a:t>
            </a:r>
            <a:r>
              <a:rPr lang="en-US" dirty="0" err="1" smtClean="0">
                <a:latin typeface="Cambria" panose="02040503050406030204" pitchFamily="18" charset="0"/>
              </a:rPr>
              <a:t>pegylated</a:t>
            </a:r>
            <a:r>
              <a:rPr lang="en-US" dirty="0" smtClean="0">
                <a:latin typeface="Cambria" panose="02040503050406030204" pitchFamily="18" charset="0"/>
              </a:rPr>
              <a:t>) enzymes were then tested for alginate </a:t>
            </a:r>
            <a:r>
              <a:rPr lang="en-US" dirty="0" err="1" smtClean="0">
                <a:latin typeface="Cambria" panose="02040503050406030204" pitchFamily="18" charset="0"/>
              </a:rPr>
              <a:t>lyase</a:t>
            </a:r>
            <a:r>
              <a:rPr lang="en-US" dirty="0" smtClean="0">
                <a:latin typeface="Cambria" panose="02040503050406030204" pitchFamily="18" charset="0"/>
              </a:rPr>
              <a:t> activity, antigenicity, and the ability to disrupt </a:t>
            </a:r>
            <a:r>
              <a:rPr lang="en-US" dirty="0" err="1" smtClean="0">
                <a:latin typeface="Cambria" panose="02040503050406030204" pitchFamily="18" charset="0"/>
              </a:rPr>
              <a:t>mucoid</a:t>
            </a:r>
            <a:r>
              <a:rPr lang="en-US" dirty="0" smtClean="0">
                <a:latin typeface="Cambria" panose="02040503050406030204" pitchFamily="18" charset="0"/>
              </a:rPr>
              <a:t> biofilms produced by the bacterium </a:t>
            </a:r>
            <a:r>
              <a:rPr lang="en-US" i="1" dirty="0" smtClean="0">
                <a:latin typeface="Cambria" panose="02040503050406030204" pitchFamily="18" charset="0"/>
              </a:rPr>
              <a:t>P. aeruginosa</a:t>
            </a:r>
            <a:r>
              <a:rPr lang="en-US" dirty="0" smtClean="0">
                <a:latin typeface="Cambria" panose="02040503050406030204" pitchFamily="18" charset="0"/>
              </a:rPr>
              <a:t>. One of the modified enzymes (in which an alanine residue at position 53 was changed to a cysteine residue) displayed behavior that was superior to those of both all of the other modified enzymes and the native enzyme. </a:t>
            </a:r>
            <a:endParaRPr lang="en-US" dirty="0">
              <a:latin typeface="Cambria" panose="02040503050406030204" pitchFamily="18" charset="0"/>
            </a:endParaRPr>
          </a:p>
        </p:txBody>
      </p:sp>
    </p:spTree>
    <p:extLst>
      <p:ext uri="{BB962C8B-B14F-4D97-AF65-F5344CB8AC3E}">
        <p14:creationId xmlns:p14="http://schemas.microsoft.com/office/powerpoint/2010/main" val="2487361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24084"/>
            <a:ext cx="10515600" cy="4552879"/>
          </a:xfrm>
        </p:spPr>
        <p:txBody>
          <a:bodyPr/>
          <a:lstStyle/>
          <a:p>
            <a:pPr marL="0" indent="0" algn="just">
              <a:lnSpc>
                <a:spcPct val="150000"/>
              </a:lnSpc>
              <a:buNone/>
            </a:pPr>
            <a:r>
              <a:rPr lang="en-US" dirty="0" smtClean="0">
                <a:latin typeface="Cambria" panose="02040503050406030204" pitchFamily="18" charset="0"/>
              </a:rPr>
              <a:t>Specifically, the selected modified enzyme degraded bacterial alginate 80% more rapidly than the native enzyme, disrupted 94% of an established </a:t>
            </a:r>
            <a:r>
              <a:rPr lang="en-US" i="1" dirty="0" smtClean="0">
                <a:latin typeface="Cambria" panose="02040503050406030204" pitchFamily="18" charset="0"/>
              </a:rPr>
              <a:t>P. aeruginosa</a:t>
            </a:r>
            <a:r>
              <a:rPr lang="en-US" dirty="0" smtClean="0">
                <a:latin typeface="Cambria" panose="02040503050406030204" pitchFamily="18" charset="0"/>
              </a:rPr>
              <a:t> biofilm (compared to 75% disruption of the biofilm by the native enzyme), and had reduced immunogenicity. </a:t>
            </a:r>
            <a:endParaRPr lang="en-US" dirty="0">
              <a:latin typeface="Cambria" panose="02040503050406030204" pitchFamily="18" charset="0"/>
            </a:endParaRPr>
          </a:p>
        </p:txBody>
      </p:sp>
    </p:spTree>
    <p:extLst>
      <p:ext uri="{BB962C8B-B14F-4D97-AF65-F5344CB8AC3E}">
        <p14:creationId xmlns:p14="http://schemas.microsoft.com/office/powerpoint/2010/main" val="3170364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1003"/>
            <a:ext cx="10515600" cy="4975960"/>
          </a:xfrm>
        </p:spPr>
        <p:txBody>
          <a:bodyPr>
            <a:normAutofit/>
          </a:bodyPr>
          <a:lstStyle/>
          <a:p>
            <a:pPr marL="0" indent="0" algn="just">
              <a:lnSpc>
                <a:spcPct val="150000"/>
              </a:lnSpc>
              <a:buNone/>
            </a:pPr>
            <a:r>
              <a:rPr lang="en-US" dirty="0" smtClean="0">
                <a:latin typeface="Cambria" panose="02040503050406030204" pitchFamily="18" charset="0"/>
              </a:rPr>
              <a:t>Enzymes may be used therapeutically in a variety of ways. For example, they may be used to augment an existing metabolic pathway, thereby increasing the amount of a particular compound or metabolite that is a product of that pathway. Alternatively, some enzymes may be used to relieve the disease pressure caused by a pathogen or may help to lower the level of an overproduced metabolite.</a:t>
            </a:r>
          </a:p>
          <a:p>
            <a:endParaRPr lang="en-US" dirty="0"/>
          </a:p>
        </p:txBody>
      </p:sp>
    </p:spTree>
    <p:extLst>
      <p:ext uri="{BB962C8B-B14F-4D97-AF65-F5344CB8AC3E}">
        <p14:creationId xmlns:p14="http://schemas.microsoft.com/office/powerpoint/2010/main" val="2821780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Cambria" panose="02040503050406030204" pitchFamily="18" charset="0"/>
              </a:rPr>
              <a:t>DNase I </a:t>
            </a:r>
            <a:endParaRPr lang="en-US" dirty="0">
              <a:solidFill>
                <a:srgbClr val="FF0000"/>
              </a:solidFill>
              <a:latin typeface="Cambria" panose="02040503050406030204" pitchFamily="18" charset="0"/>
            </a:endParaRPr>
          </a:p>
        </p:txBody>
      </p:sp>
      <p:sp>
        <p:nvSpPr>
          <p:cNvPr id="3" name="Content Placeholder 2"/>
          <p:cNvSpPr>
            <a:spLocks noGrp="1"/>
          </p:cNvSpPr>
          <p:nvPr>
            <p:ph idx="1"/>
          </p:nvPr>
        </p:nvSpPr>
        <p:spPr>
          <a:xfrm>
            <a:off x="838200" y="1690688"/>
            <a:ext cx="10515600" cy="4860237"/>
          </a:xfrm>
        </p:spPr>
        <p:txBody>
          <a:bodyPr>
            <a:normAutofit/>
          </a:bodyPr>
          <a:lstStyle/>
          <a:p>
            <a:pPr marL="0" indent="0" algn="just">
              <a:lnSpc>
                <a:spcPct val="150000"/>
              </a:lnSpc>
              <a:buNone/>
            </a:pPr>
            <a:r>
              <a:rPr lang="en-US" dirty="0" smtClean="0">
                <a:latin typeface="Cambria" panose="02040503050406030204" pitchFamily="18" charset="0"/>
              </a:rPr>
              <a:t>Cystic fibrosis is one of the most common fatal hereditary diseases among Europeans and their descendants, with approximately 30,000 diagnosed cases in the United States and another 23,000 cases in Canada and Europe. It is estimated that a mutant cystic fibrosis gene is carried by 1 in 29 persons of European descent, 1 in 65 persons of African American descent, and 1 in 150 persons of Asian descent. </a:t>
            </a:r>
            <a:endParaRPr lang="en-US" dirty="0">
              <a:latin typeface="Cambria" panose="02040503050406030204" pitchFamily="18" charset="0"/>
            </a:endParaRPr>
          </a:p>
        </p:txBody>
      </p:sp>
    </p:spTree>
    <p:extLst>
      <p:ext uri="{BB962C8B-B14F-4D97-AF65-F5344CB8AC3E}">
        <p14:creationId xmlns:p14="http://schemas.microsoft.com/office/powerpoint/2010/main" val="383588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7104"/>
            <a:ext cx="10515600" cy="5289859"/>
          </a:xfrm>
        </p:spPr>
        <p:txBody>
          <a:bodyPr>
            <a:normAutofit/>
          </a:bodyPr>
          <a:lstStyle/>
          <a:p>
            <a:pPr marL="0" indent="0" algn="just">
              <a:lnSpc>
                <a:spcPct val="150000"/>
              </a:lnSpc>
              <a:buNone/>
            </a:pPr>
            <a:r>
              <a:rPr lang="en-US" dirty="0" smtClean="0">
                <a:latin typeface="Cambria" panose="02040503050406030204" pitchFamily="18" charset="0"/>
              </a:rPr>
              <a:t>Individuals with cystic fibrosis are highly susceptible to bacterial infections in their lungs. Antibiotic treatment of patients who have these recurring infections eventually leads to the selection of antibiotic-resistant bacteria. The presence of bacteria, some alive and some lysed, contributes to the accumulation of a thick mucus in the lungs of these patients, making breathing very difficult and acting as a source for further infection. </a:t>
            </a:r>
            <a:endParaRPr lang="en-US" dirty="0">
              <a:latin typeface="Cambria" panose="02040503050406030204" pitchFamily="18" charset="0"/>
            </a:endParaRPr>
          </a:p>
        </p:txBody>
      </p:sp>
    </p:spTree>
    <p:extLst>
      <p:ext uri="{BB962C8B-B14F-4D97-AF65-F5344CB8AC3E}">
        <p14:creationId xmlns:p14="http://schemas.microsoft.com/office/powerpoint/2010/main" val="363013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91570"/>
            <a:ext cx="10515600" cy="5385393"/>
          </a:xfrm>
        </p:spPr>
        <p:txBody>
          <a:bodyPr>
            <a:normAutofit fontScale="92500" lnSpcReduction="10000"/>
          </a:bodyPr>
          <a:lstStyle/>
          <a:p>
            <a:pPr marL="0" indent="0" algn="just">
              <a:lnSpc>
                <a:spcPct val="150000"/>
              </a:lnSpc>
              <a:buNone/>
            </a:pPr>
            <a:r>
              <a:rPr lang="en-US" dirty="0" smtClean="0">
                <a:latin typeface="Cambria" panose="02040503050406030204" pitchFamily="18" charset="0"/>
              </a:rPr>
              <a:t>The thick mucus in the lungs is the result of the combination of the alginate that is secreted by the living bacteria, the DNA that is released from lysed bacterial cells, and degenerating leukocytes that accumulate in response to the infection, as well as filamentous actin derived from the cytoskeleton of damaged epithelial cells</a:t>
            </a:r>
            <a:endParaRPr lang="en-US" dirty="0" smtClean="0"/>
          </a:p>
          <a:p>
            <a:pPr marL="0" indent="0" algn="just">
              <a:lnSpc>
                <a:spcPct val="150000"/>
              </a:lnSpc>
              <a:buNone/>
            </a:pPr>
            <a:r>
              <a:rPr lang="en-US" dirty="0" smtClean="0">
                <a:latin typeface="Cambria" panose="02040503050406030204" pitchFamily="18" charset="0"/>
              </a:rPr>
              <a:t>To address this problem, scientists isolated the </a:t>
            </a:r>
            <a:r>
              <a:rPr lang="en-US" dirty="0" err="1" smtClean="0">
                <a:latin typeface="Cambria" panose="02040503050406030204" pitchFamily="18" charset="0"/>
              </a:rPr>
              <a:t>cDNA</a:t>
            </a:r>
            <a:r>
              <a:rPr lang="en-US" dirty="0" smtClean="0">
                <a:latin typeface="Cambria" panose="02040503050406030204" pitchFamily="18" charset="0"/>
              </a:rPr>
              <a:t> for the human enzyme </a:t>
            </a:r>
            <a:r>
              <a:rPr lang="en-US" dirty="0" err="1" smtClean="0">
                <a:latin typeface="Cambria" panose="02040503050406030204" pitchFamily="18" charset="0"/>
              </a:rPr>
              <a:t>deoxyribonuclease</a:t>
            </a:r>
            <a:r>
              <a:rPr lang="en-US" dirty="0" smtClean="0">
                <a:latin typeface="Cambria" panose="02040503050406030204" pitchFamily="18" charset="0"/>
              </a:rPr>
              <a:t> I (DNase I) and subsequently expressed the </a:t>
            </a:r>
            <a:r>
              <a:rPr lang="en-US" dirty="0" err="1" smtClean="0">
                <a:latin typeface="Cambria" panose="02040503050406030204" pitchFamily="18" charset="0"/>
              </a:rPr>
              <a:t>cDNA</a:t>
            </a:r>
            <a:r>
              <a:rPr lang="en-US" dirty="0" smtClean="0">
                <a:latin typeface="Cambria" panose="02040503050406030204" pitchFamily="18" charset="0"/>
              </a:rPr>
              <a:t> in CHO cells in culture. DNase I can hydrolyze long polymeric DNA chains into much shorter oligonucleotides. </a:t>
            </a:r>
            <a:endParaRPr lang="en-US" dirty="0"/>
          </a:p>
        </p:txBody>
      </p:sp>
    </p:spTree>
    <p:extLst>
      <p:ext uri="{BB962C8B-B14F-4D97-AF65-F5344CB8AC3E}">
        <p14:creationId xmlns:p14="http://schemas.microsoft.com/office/powerpoint/2010/main" val="3953098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412"/>
            <a:ext cx="10515600" cy="5030551"/>
          </a:xfrm>
        </p:spPr>
        <p:txBody>
          <a:bodyPr/>
          <a:lstStyle/>
          <a:p>
            <a:pPr marL="0" indent="0" algn="just">
              <a:lnSpc>
                <a:spcPct val="150000"/>
              </a:lnSpc>
              <a:buNone/>
            </a:pPr>
            <a:r>
              <a:rPr lang="en-US" dirty="0" smtClean="0">
                <a:latin typeface="Cambria" panose="02040503050406030204" pitchFamily="18" charset="0"/>
              </a:rPr>
              <a:t>The purified enzyme is delivered in an aerosol mist to the lungs of patients with cystic fibrosis. The DNase I decreases the viscosity and </a:t>
            </a:r>
            <a:r>
              <a:rPr lang="en-US" dirty="0" err="1" smtClean="0">
                <a:latin typeface="Cambria" panose="02040503050406030204" pitchFamily="18" charset="0"/>
              </a:rPr>
              <a:t>adhesivity</a:t>
            </a:r>
            <a:r>
              <a:rPr lang="en-US" dirty="0" smtClean="0">
                <a:latin typeface="Cambria" panose="02040503050406030204" pitchFamily="18" charset="0"/>
              </a:rPr>
              <a:t> of the mucus in the lungs and makes it easier for these patients to breathe. While this treatment is not a cure for cystic fibrosis, it nevertheless relieves the most severe symptom of the disease in most patients. In 1994, the FDA approved the enzyme for human use; it had sales of more than $250 million in 2008.</a:t>
            </a:r>
            <a:endParaRPr lang="en-US" dirty="0"/>
          </a:p>
        </p:txBody>
      </p:sp>
    </p:spTree>
    <p:extLst>
      <p:ext uri="{BB962C8B-B14F-4D97-AF65-F5344CB8AC3E}">
        <p14:creationId xmlns:p14="http://schemas.microsoft.com/office/powerpoint/2010/main" val="2116993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Cambria" panose="02040503050406030204" pitchFamily="18" charset="0"/>
              </a:rPr>
              <a:t>Alginate </a:t>
            </a:r>
            <a:r>
              <a:rPr lang="en-US" b="1" dirty="0" err="1" smtClean="0">
                <a:solidFill>
                  <a:srgbClr val="FF0000"/>
                </a:solidFill>
                <a:latin typeface="Cambria" panose="02040503050406030204" pitchFamily="18" charset="0"/>
              </a:rPr>
              <a:t>Lyase</a:t>
            </a:r>
            <a:endParaRPr lang="en-US" b="1" dirty="0">
              <a:solidFill>
                <a:srgbClr val="FF0000"/>
              </a:solidFill>
              <a:latin typeface="Cambria" panose="02040503050406030204" pitchFamily="18" charset="0"/>
            </a:endParaRPr>
          </a:p>
        </p:txBody>
      </p:sp>
      <p:sp>
        <p:nvSpPr>
          <p:cNvPr id="3" name="Content Placeholder 2"/>
          <p:cNvSpPr>
            <a:spLocks noGrp="1"/>
          </p:cNvSpPr>
          <p:nvPr>
            <p:ph idx="1"/>
          </p:nvPr>
        </p:nvSpPr>
        <p:spPr>
          <a:xfrm>
            <a:off x="838200" y="1460310"/>
            <a:ext cx="10515600" cy="5145205"/>
          </a:xfrm>
        </p:spPr>
        <p:txBody>
          <a:bodyPr>
            <a:normAutofit lnSpcReduction="10000"/>
          </a:bodyPr>
          <a:lstStyle/>
          <a:p>
            <a:pPr marL="0" indent="0" algn="just">
              <a:lnSpc>
                <a:spcPct val="150000"/>
              </a:lnSpc>
              <a:buNone/>
            </a:pPr>
            <a:r>
              <a:rPr lang="en-US" dirty="0" smtClean="0">
                <a:latin typeface="Cambria" panose="02040503050406030204" pitchFamily="18" charset="0"/>
              </a:rPr>
              <a:t>Alginate is a polysaccharide polymer that is produced by a wide range of seaweeds and both soil and marine bacteria. Alginate is composed of chains of the sugars β-D-</a:t>
            </a:r>
            <a:r>
              <a:rPr lang="en-US" dirty="0" err="1" smtClean="0">
                <a:latin typeface="Cambria" panose="02040503050406030204" pitchFamily="18" charset="0"/>
              </a:rPr>
              <a:t>mannuronate</a:t>
            </a:r>
            <a:r>
              <a:rPr lang="en-US" dirty="0" smtClean="0">
                <a:latin typeface="Cambria" panose="02040503050406030204" pitchFamily="18" charset="0"/>
              </a:rPr>
              <a:t> and α-L-</a:t>
            </a:r>
            <a:r>
              <a:rPr lang="en-US" dirty="0" err="1" smtClean="0">
                <a:latin typeface="Cambria" panose="02040503050406030204" pitchFamily="18" charset="0"/>
              </a:rPr>
              <a:t>guluronate</a:t>
            </a:r>
            <a:r>
              <a:rPr lang="en-US" dirty="0" smtClean="0">
                <a:latin typeface="Cambria" panose="02040503050406030204" pitchFamily="18" charset="0"/>
              </a:rPr>
              <a:t>. The properties of a particular alginate depend on the relative amounts and distribution of these two saccharides. For example, stretches of α-l-</a:t>
            </a:r>
            <a:r>
              <a:rPr lang="en-US" dirty="0" err="1" smtClean="0">
                <a:latin typeface="Cambria" panose="02040503050406030204" pitchFamily="18" charset="0"/>
              </a:rPr>
              <a:t>guluronate</a:t>
            </a:r>
            <a:r>
              <a:rPr lang="en-US" dirty="0" smtClean="0">
                <a:latin typeface="Cambria" panose="02040503050406030204" pitchFamily="18" charset="0"/>
              </a:rPr>
              <a:t> residues form both </a:t>
            </a:r>
            <a:r>
              <a:rPr lang="en-US" dirty="0" err="1" smtClean="0">
                <a:latin typeface="Cambria" panose="02040503050406030204" pitchFamily="18" charset="0"/>
              </a:rPr>
              <a:t>interchain</a:t>
            </a:r>
            <a:r>
              <a:rPr lang="en-US" dirty="0" smtClean="0">
                <a:latin typeface="Cambria" panose="02040503050406030204" pitchFamily="18" charset="0"/>
              </a:rPr>
              <a:t> and </a:t>
            </a:r>
            <a:r>
              <a:rPr lang="en-US" dirty="0" err="1" smtClean="0">
                <a:latin typeface="Cambria" panose="02040503050406030204" pitchFamily="18" charset="0"/>
              </a:rPr>
              <a:t>intrachain</a:t>
            </a:r>
            <a:r>
              <a:rPr lang="en-US" dirty="0" smtClean="0">
                <a:latin typeface="Cambria" panose="02040503050406030204" pitchFamily="18" charset="0"/>
              </a:rPr>
              <a:t> cross-links by binding calcium ions, and the β-d-</a:t>
            </a:r>
            <a:r>
              <a:rPr lang="en-US" dirty="0" err="1" smtClean="0">
                <a:latin typeface="Cambria" panose="02040503050406030204" pitchFamily="18" charset="0"/>
              </a:rPr>
              <a:t>mannuronate</a:t>
            </a:r>
            <a:r>
              <a:rPr lang="en-US" dirty="0" smtClean="0">
                <a:latin typeface="Cambria" panose="02040503050406030204" pitchFamily="18" charset="0"/>
              </a:rPr>
              <a:t> residues bind other metal ions. </a:t>
            </a:r>
            <a:endParaRPr lang="en-US" dirty="0">
              <a:latin typeface="Cambria" panose="02040503050406030204" pitchFamily="18" charset="0"/>
            </a:endParaRPr>
          </a:p>
        </p:txBody>
      </p:sp>
    </p:spTree>
    <p:extLst>
      <p:ext uri="{BB962C8B-B14F-4D97-AF65-F5344CB8AC3E}">
        <p14:creationId xmlns:p14="http://schemas.microsoft.com/office/powerpoint/2010/main" val="1163382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6287"/>
            <a:ext cx="10515600" cy="5554638"/>
          </a:xfrm>
        </p:spPr>
        <p:txBody>
          <a:bodyPr>
            <a:normAutofit/>
          </a:bodyPr>
          <a:lstStyle/>
          <a:p>
            <a:pPr marL="0" indent="0" algn="just">
              <a:lnSpc>
                <a:spcPct val="150000"/>
              </a:lnSpc>
              <a:buNone/>
            </a:pPr>
            <a:r>
              <a:rPr lang="en-US" dirty="0" smtClean="0">
                <a:latin typeface="Cambria" panose="02040503050406030204" pitchFamily="18" charset="0"/>
              </a:rPr>
              <a:t>The cross-linked alginate polymer forms an elastic gel. In general, the structure and size of an alginate polymer determine its viscosity.</a:t>
            </a:r>
          </a:p>
          <a:p>
            <a:pPr marL="0" indent="0" algn="just">
              <a:lnSpc>
                <a:spcPct val="150000"/>
              </a:lnSpc>
              <a:buNone/>
            </a:pPr>
            <a:r>
              <a:rPr lang="en-US" dirty="0" smtClean="0">
                <a:latin typeface="Cambria" panose="02040503050406030204" pitchFamily="18" charset="0"/>
              </a:rPr>
              <a:t>The excretion of alginate by </a:t>
            </a:r>
            <a:r>
              <a:rPr lang="en-US" dirty="0" err="1" smtClean="0">
                <a:latin typeface="Cambria" panose="02040503050406030204" pitchFamily="18" charset="0"/>
              </a:rPr>
              <a:t>mucoid</a:t>
            </a:r>
            <a:r>
              <a:rPr lang="en-US" dirty="0" smtClean="0">
                <a:latin typeface="Cambria" panose="02040503050406030204" pitchFamily="18" charset="0"/>
              </a:rPr>
              <a:t> strains of the bacterium </a:t>
            </a:r>
            <a:r>
              <a:rPr lang="en-US" i="1" dirty="0" smtClean="0">
                <a:latin typeface="Cambria" panose="02040503050406030204" pitchFamily="18" charset="0"/>
              </a:rPr>
              <a:t>Pseudomonas aeruginosa</a:t>
            </a:r>
            <a:r>
              <a:rPr lang="en-US" dirty="0" smtClean="0">
                <a:latin typeface="Cambria" panose="02040503050406030204" pitchFamily="18" charset="0"/>
              </a:rPr>
              <a:t> that infect the lungs of patients with cystic fibrosis significantly contributes to the viscosity of the mucus in the airways. Once </a:t>
            </a:r>
            <a:r>
              <a:rPr lang="en-US" dirty="0" err="1" smtClean="0">
                <a:latin typeface="Cambria" panose="02040503050406030204" pitchFamily="18" charset="0"/>
              </a:rPr>
              <a:t>mucoid</a:t>
            </a:r>
            <a:r>
              <a:rPr lang="en-US" dirty="0" smtClean="0">
                <a:latin typeface="Cambria" panose="02040503050406030204" pitchFamily="18" charset="0"/>
              </a:rPr>
              <a:t> strains of </a:t>
            </a:r>
            <a:r>
              <a:rPr lang="en-US" i="1" dirty="0" smtClean="0">
                <a:latin typeface="Cambria" panose="02040503050406030204" pitchFamily="18" charset="0"/>
              </a:rPr>
              <a:t>P. aeruginosa</a:t>
            </a:r>
            <a:r>
              <a:rPr lang="en-US" dirty="0" smtClean="0">
                <a:latin typeface="Cambria" panose="02040503050406030204" pitchFamily="18" charset="0"/>
              </a:rPr>
              <a:t> have become established in the lungs of cystic fibrosis patients, it is almost impossible to eliminate them by antibiotic treatment. </a:t>
            </a:r>
            <a:endParaRPr lang="en-US" dirty="0">
              <a:latin typeface="Cambria" panose="02040503050406030204" pitchFamily="18" charset="0"/>
            </a:endParaRPr>
          </a:p>
        </p:txBody>
      </p:sp>
    </p:spTree>
    <p:extLst>
      <p:ext uri="{BB962C8B-B14F-4D97-AF65-F5344CB8AC3E}">
        <p14:creationId xmlns:p14="http://schemas.microsoft.com/office/powerpoint/2010/main" val="406638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32764"/>
            <a:ext cx="10515600" cy="5044199"/>
          </a:xfrm>
        </p:spPr>
        <p:txBody>
          <a:bodyPr/>
          <a:lstStyle/>
          <a:p>
            <a:pPr marL="0" indent="0" algn="just">
              <a:lnSpc>
                <a:spcPct val="150000"/>
              </a:lnSpc>
              <a:buNone/>
            </a:pPr>
            <a:r>
              <a:rPr lang="en-US" dirty="0" smtClean="0">
                <a:latin typeface="Cambria" panose="02040503050406030204" pitchFamily="18" charset="0"/>
              </a:rPr>
              <a:t>This is because the bacteria form biofilms in which the alginate prevents added antibiotics from coming into contact with the bacterial cells. </a:t>
            </a:r>
          </a:p>
          <a:p>
            <a:pPr marL="0" indent="0" algn="just">
              <a:lnSpc>
                <a:spcPct val="150000"/>
              </a:lnSpc>
              <a:buNone/>
            </a:pPr>
            <a:r>
              <a:rPr lang="en-US" dirty="0" smtClean="0">
                <a:latin typeface="Cambria" panose="02040503050406030204" pitchFamily="18" charset="0"/>
              </a:rPr>
              <a:t>In one experiment, it was shown that the addition of the enzyme alginate </a:t>
            </a:r>
            <a:r>
              <a:rPr lang="en-US" dirty="0" err="1" smtClean="0">
                <a:latin typeface="Cambria" panose="02040503050406030204" pitchFamily="18" charset="0"/>
              </a:rPr>
              <a:t>lyase</a:t>
            </a:r>
            <a:r>
              <a:rPr lang="en-US" dirty="0" smtClean="0">
                <a:latin typeface="Cambria" panose="02040503050406030204" pitchFamily="18" charset="0"/>
              </a:rPr>
              <a:t>, which can liquefy bacterial alginate, together with or prior to antibiotic treatment significantly decreased the number of bacteria found in biofilms </a:t>
            </a:r>
            <a:endParaRPr lang="en-US" dirty="0">
              <a:latin typeface="Cambria" panose="02040503050406030204" pitchFamily="18" charset="0"/>
            </a:endParaRPr>
          </a:p>
        </p:txBody>
      </p:sp>
    </p:spTree>
    <p:extLst>
      <p:ext uri="{BB962C8B-B14F-4D97-AF65-F5344CB8AC3E}">
        <p14:creationId xmlns:p14="http://schemas.microsoft.com/office/powerpoint/2010/main" val="2959478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1276</Words>
  <Application>Microsoft Office PowerPoint</Application>
  <PresentationFormat>Widescreen</PresentationFormat>
  <Paragraphs>24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Cambria</vt:lpstr>
      <vt:lpstr>Office Theme</vt:lpstr>
      <vt:lpstr>Therapeutic Enzymes </vt:lpstr>
      <vt:lpstr>PowerPoint Presentation</vt:lpstr>
      <vt:lpstr>DNase I </vt:lpstr>
      <vt:lpstr>PowerPoint Presentation</vt:lpstr>
      <vt:lpstr>PowerPoint Presentation</vt:lpstr>
      <vt:lpstr>PowerPoint Presentation</vt:lpstr>
      <vt:lpstr>Alginate Lyase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Therapeutic Enzymes </dc:title>
  <dc:creator>Dr Ibrar</dc:creator>
  <cp:lastModifiedBy>Dr Ibrar</cp:lastModifiedBy>
  <cp:revision>4</cp:revision>
  <dcterms:created xsi:type="dcterms:W3CDTF">2020-04-14T14:54:25Z</dcterms:created>
  <dcterms:modified xsi:type="dcterms:W3CDTF">2020-04-14T15:22:32Z</dcterms:modified>
</cp:coreProperties>
</file>