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9" r:id="rId3"/>
    <p:sldId id="270" r:id="rId4"/>
    <p:sldId id="257" r:id="rId5"/>
    <p:sldId id="258" r:id="rId6"/>
    <p:sldId id="259" r:id="rId7"/>
    <p:sldId id="260" r:id="rId8"/>
    <p:sldId id="262" r:id="rId9"/>
    <p:sldId id="279"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61" r:id="rId23"/>
    <p:sldId id="268" r:id="rId24"/>
    <p:sldId id="284" r:id="rId25"/>
    <p:sldId id="263" r:id="rId26"/>
    <p:sldId id="285" r:id="rId27"/>
    <p:sldId id="286" r:id="rId28"/>
    <p:sldId id="287" r:id="rId29"/>
    <p:sldId id="288" r:id="rId30"/>
    <p:sldId id="289" r:id="rId31"/>
    <p:sldId id="290"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800000"/>
    <a:srgbClr val="FF00FF"/>
    <a:srgbClr val="660066"/>
    <a:srgbClr val="FF66FF"/>
    <a:srgbClr val="8BE1FF"/>
    <a:srgbClr val="FF9900"/>
    <a:srgbClr val="882467"/>
    <a:srgbClr val="66FF3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ED4CA-F29F-47A7-98F1-4F90E2ED3447}"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367890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ED4CA-F29F-47A7-98F1-4F90E2ED3447}"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294369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ED4CA-F29F-47A7-98F1-4F90E2ED3447}"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69154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ED4CA-F29F-47A7-98F1-4F90E2ED3447}"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69984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ED4CA-F29F-47A7-98F1-4F90E2ED3447}"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159682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AED4CA-F29F-47A7-98F1-4F90E2ED3447}"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32316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ED4CA-F29F-47A7-98F1-4F90E2ED3447}"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38402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AED4CA-F29F-47A7-98F1-4F90E2ED3447}"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428349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ED4CA-F29F-47A7-98F1-4F90E2ED3447}"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291795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ED4CA-F29F-47A7-98F1-4F90E2ED3447}"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210111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ED4CA-F29F-47A7-98F1-4F90E2ED3447}"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4E06A-0021-4275-BEE5-1CA2935B215D}" type="slidenum">
              <a:rPr lang="en-US" smtClean="0"/>
              <a:t>‹#›</a:t>
            </a:fld>
            <a:endParaRPr lang="en-US"/>
          </a:p>
        </p:txBody>
      </p:sp>
    </p:spTree>
    <p:extLst>
      <p:ext uri="{BB962C8B-B14F-4D97-AF65-F5344CB8AC3E}">
        <p14:creationId xmlns:p14="http://schemas.microsoft.com/office/powerpoint/2010/main" val="367173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ED4CA-F29F-47A7-98F1-4F90E2ED3447}" type="datetimeFigureOut">
              <a:rPr lang="en-US" smtClean="0"/>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4E06A-0021-4275-BEE5-1CA2935B215D}" type="slidenum">
              <a:rPr lang="en-US" smtClean="0"/>
              <a:t>‹#›</a:t>
            </a:fld>
            <a:endParaRPr lang="en-US"/>
          </a:p>
        </p:txBody>
      </p:sp>
    </p:spTree>
    <p:extLst>
      <p:ext uri="{BB962C8B-B14F-4D97-AF65-F5344CB8AC3E}">
        <p14:creationId xmlns:p14="http://schemas.microsoft.com/office/powerpoint/2010/main" val="17678524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E1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3793"/>
            <a:ext cx="9144000" cy="1635616"/>
          </a:xfrm>
        </p:spPr>
        <p:txBody>
          <a:bodyPr>
            <a:normAutofit fontScale="90000"/>
          </a:bodyPr>
          <a:lstStyle/>
          <a:p>
            <a:r>
              <a:rPr lang="en-US" sz="6600" b="1" dirty="0">
                <a:solidFill>
                  <a:srgbClr val="7030A0"/>
                </a:solidFill>
                <a:latin typeface="Times New Roman" panose="02020603050405020304" pitchFamily="18" charset="0"/>
                <a:cs typeface="Times New Roman" panose="02020603050405020304" pitchFamily="18" charset="0"/>
              </a:rPr>
              <a:t>Controlled Drug Release</a:t>
            </a:r>
            <a:r>
              <a:rPr lang="en-US" dirty="0"/>
              <a:t/>
            </a:r>
            <a:br>
              <a:rPr lang="en-US" dirty="0"/>
            </a:br>
            <a:endParaRPr lang="en-US" dirty="0"/>
          </a:p>
        </p:txBody>
      </p:sp>
      <p:sp>
        <p:nvSpPr>
          <p:cNvPr id="3" name="Subtitle 2"/>
          <p:cNvSpPr>
            <a:spLocks noGrp="1"/>
          </p:cNvSpPr>
          <p:nvPr>
            <p:ph type="subTitle" idx="1"/>
          </p:nvPr>
        </p:nvSpPr>
        <p:spPr>
          <a:xfrm>
            <a:off x="1524000" y="3284113"/>
            <a:ext cx="9144000" cy="5000226"/>
          </a:xfrm>
        </p:spPr>
        <p:txBody>
          <a:bodyPr/>
          <a:lstStyle/>
          <a:p>
            <a:endParaRPr lang="en-US" dirty="0"/>
          </a:p>
        </p:txBody>
      </p:sp>
      <p:pic>
        <p:nvPicPr>
          <p:cNvPr id="1026" name="Picture 2" descr="Real-time monitoring of a controlled drug delivery system in viv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8344"/>
            <a:ext cx="12191999" cy="529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8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vantages SR and CRDDS&#10;Improve absorption, utilization and there by enhancing&#10;bioavailability.&#10;Decreased local and syst..."/>
          <p:cNvPicPr>
            <a:picLocks noChangeAspect="1" noChangeArrowheads="1"/>
          </p:cNvPicPr>
          <p:nvPr/>
        </p:nvPicPr>
        <p:blipFill rotWithShape="1">
          <a:blip r:embed="rId2">
            <a:extLst>
              <a:ext uri="{28A0092B-C50C-407E-A947-70E740481C1C}">
                <a14:useLocalDpi xmlns:a14="http://schemas.microsoft.com/office/drawing/2010/main" val="0"/>
              </a:ext>
            </a:extLst>
          </a:blip>
          <a:srcRect t="13995" b="11079"/>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7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advantages of SR and CRDDS&#10;Dose dumping.&#10;Dose adjustment is difficult.&#10;Patient education is required for successful ..."/>
          <p:cNvPicPr>
            <a:picLocks noChangeAspect="1" noChangeArrowheads="1"/>
          </p:cNvPicPr>
          <p:nvPr/>
        </p:nvPicPr>
        <p:blipFill rotWithShape="1">
          <a:blip r:embed="rId2">
            <a:extLst>
              <a:ext uri="{28A0092B-C50C-407E-A947-70E740481C1C}">
                <a14:useLocalDpi xmlns:a14="http://schemas.microsoft.com/office/drawing/2010/main" val="0"/>
              </a:ext>
            </a:extLst>
          </a:blip>
          <a:srcRect t="15537" b="12929"/>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5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ug selection criteria for oral sustained and&#10;controlled drug delivery system&#10;1) Physicochemical properties of drug&#10;2) Ph..."/>
          <p:cNvPicPr>
            <a:picLocks noChangeAspect="1" noChangeArrowheads="1"/>
          </p:cNvPicPr>
          <p:nvPr/>
        </p:nvPicPr>
        <p:blipFill rotWithShape="1">
          <a:blip r:embed="rId2">
            <a:extLst>
              <a:ext uri="{28A0092B-C50C-407E-A947-70E740481C1C}">
                <a14:useLocalDpi xmlns:a14="http://schemas.microsoft.com/office/drawing/2010/main" val="0"/>
              </a:ext>
            </a:extLst>
          </a:blip>
          <a:srcRect t="14921" b="2310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9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rug selection criteria for oral sustained and&#10;controlled drug delivery system&#10;1) Physicochemical properties of drug&#10;2) Ph..."/>
          <p:cNvPicPr>
            <a:picLocks noChangeAspect="1" noChangeArrowheads="1"/>
          </p:cNvPicPr>
          <p:nvPr/>
        </p:nvPicPr>
        <p:blipFill rotWithShape="1">
          <a:blip r:embed="rId2">
            <a:extLst>
              <a:ext uri="{28A0092B-C50C-407E-A947-70E740481C1C}">
                <a14:useLocalDpi xmlns:a14="http://schemas.microsoft.com/office/drawing/2010/main" val="0"/>
              </a:ext>
            </a:extLst>
          </a:blip>
          <a:srcRect t="13994" b="32972"/>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5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 Physicochemical properties of drug&#10;i. Molecular weight of the drug&#10;ii. Aqueous solubility of drug&#10;iii. Apparent partiti..."/>
          <p:cNvPicPr>
            <a:picLocks noChangeAspect="1" noChangeArrowheads="1"/>
          </p:cNvPicPr>
          <p:nvPr/>
        </p:nvPicPr>
        <p:blipFill rotWithShape="1">
          <a:blip r:embed="rId2">
            <a:extLst>
              <a:ext uri="{28A0092B-C50C-407E-A947-70E740481C1C}">
                <a14:useLocalDpi xmlns:a14="http://schemas.microsoft.com/office/drawing/2010/main" val="0"/>
              </a:ext>
            </a:extLst>
          </a:blip>
          <a:srcRect t="14304" b="12004"/>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0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 Pharmacokinetic properties of drug&#10;i. Absorption rate&#10;ii. Elimination half life&#10;iii. Rate and extent of metabolism&#10;iv. ..."/>
          <p:cNvPicPr>
            <a:picLocks noChangeAspect="1" noChangeArrowheads="1"/>
          </p:cNvPicPr>
          <p:nvPr/>
        </p:nvPicPr>
        <p:blipFill rotWithShape="1">
          <a:blip r:embed="rId2">
            <a:extLst>
              <a:ext uri="{28A0092B-C50C-407E-A947-70E740481C1C}">
                <a14:useLocalDpi xmlns:a14="http://schemas.microsoft.com/office/drawing/2010/main" val="0"/>
              </a:ext>
            </a:extLst>
          </a:blip>
          <a:srcRect t="13995" b="10772"/>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4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lassification of oral sustained and controlled&#10;drug delivery system&#10;10&#10;SR/CR&#10;Continuous release&#10;system&#10;Delayed transit&#10;an..."/>
          <p:cNvPicPr>
            <a:picLocks noChangeAspect="1" noChangeArrowheads="1"/>
          </p:cNvPicPr>
          <p:nvPr/>
        </p:nvPicPr>
        <p:blipFill rotWithShape="1">
          <a:blip r:embed="rId2">
            <a:extLst>
              <a:ext uri="{28A0092B-C50C-407E-A947-70E740481C1C}">
                <a14:useLocalDpi xmlns:a14="http://schemas.microsoft.com/office/drawing/2010/main" val="0"/>
              </a:ext>
            </a:extLst>
          </a:blip>
          <a:srcRect t="13379" b="16628"/>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 Continuous release system&#10;These systems release the drug continuously for prolonged period&#10;of time along the entire len..."/>
          <p:cNvPicPr>
            <a:picLocks noChangeAspect="1" noChangeArrowheads="1"/>
          </p:cNvPicPr>
          <p:nvPr/>
        </p:nvPicPr>
        <p:blipFill rotWithShape="1">
          <a:blip r:embed="rId2">
            <a:extLst>
              <a:ext uri="{28A0092B-C50C-407E-A947-70E740481C1C}">
                <a14:useLocalDpi xmlns:a14="http://schemas.microsoft.com/office/drawing/2010/main" val="0"/>
              </a:ext>
            </a:extLst>
          </a:blip>
          <a:srcRect t="10295" b="4912"/>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1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latin typeface="Times New Roman" panose="02020603050405020304" pitchFamily="18" charset="0"/>
                <a:cs typeface="Times New Roman" panose="02020603050405020304" pitchFamily="18" charset="0"/>
              </a:rPr>
              <a:t>IMPORTANCE OF CONTROLLED DRUG DELIVERY SYSTEM</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3200" b="1" dirty="0" smtClean="0">
                <a:solidFill>
                  <a:srgbClr val="800000"/>
                </a:solidFill>
              </a:rPr>
              <a:t>Control over the drug delivery is important when traditional oral or injectable formulations cannot be used</a:t>
            </a:r>
          </a:p>
          <a:p>
            <a:r>
              <a:rPr lang="en-US" sz="3200" b="1" dirty="0" smtClean="0">
                <a:solidFill>
                  <a:srgbClr val="800000"/>
                </a:solidFill>
              </a:rPr>
              <a:t>In situations like:</a:t>
            </a:r>
          </a:p>
          <a:p>
            <a:pPr>
              <a:buFont typeface="Wingdings" panose="05000000000000000000" pitchFamily="2" charset="2"/>
              <a:buChar char="Ø"/>
            </a:pPr>
            <a:r>
              <a:rPr lang="en-US" sz="3200" b="1" dirty="0" smtClean="0">
                <a:solidFill>
                  <a:srgbClr val="800000"/>
                </a:solidFill>
              </a:rPr>
              <a:t>Slow release of water soluble drugs</a:t>
            </a:r>
          </a:p>
          <a:p>
            <a:pPr>
              <a:buFont typeface="Wingdings" panose="05000000000000000000" pitchFamily="2" charset="2"/>
              <a:buChar char="Ø"/>
            </a:pPr>
            <a:r>
              <a:rPr lang="en-US" sz="3200" b="1" dirty="0" smtClean="0">
                <a:solidFill>
                  <a:srgbClr val="800000"/>
                </a:solidFill>
              </a:rPr>
              <a:t>Fast release of low solubility drugs</a:t>
            </a:r>
          </a:p>
          <a:p>
            <a:pPr>
              <a:buFont typeface="Wingdings" panose="05000000000000000000" pitchFamily="2" charset="2"/>
              <a:buChar char="Ø"/>
            </a:pPr>
            <a:r>
              <a:rPr lang="en-US" sz="3200" b="1" dirty="0" smtClean="0">
                <a:solidFill>
                  <a:srgbClr val="800000"/>
                </a:solidFill>
              </a:rPr>
              <a:t>Drug delivery to specific site</a:t>
            </a:r>
          </a:p>
          <a:p>
            <a:pPr>
              <a:buFont typeface="Wingdings" panose="05000000000000000000" pitchFamily="2" charset="2"/>
              <a:buChar char="Ø"/>
            </a:pPr>
            <a:r>
              <a:rPr lang="en-US" sz="3200" b="1" dirty="0" smtClean="0">
                <a:solidFill>
                  <a:srgbClr val="800000"/>
                </a:solidFill>
              </a:rPr>
              <a:t>Drug delivery using </a:t>
            </a:r>
            <a:r>
              <a:rPr lang="en-US" sz="3200" b="1" dirty="0" err="1" smtClean="0">
                <a:solidFill>
                  <a:srgbClr val="800000"/>
                </a:solidFill>
              </a:rPr>
              <a:t>nano</a:t>
            </a:r>
            <a:r>
              <a:rPr lang="en-US" sz="3200" b="1" dirty="0" smtClean="0">
                <a:solidFill>
                  <a:srgbClr val="800000"/>
                </a:solidFill>
              </a:rPr>
              <a:t> particle system</a:t>
            </a:r>
          </a:p>
          <a:p>
            <a:pPr>
              <a:buFont typeface="Wingdings" panose="05000000000000000000" pitchFamily="2" charset="2"/>
              <a:buChar char="Ø"/>
            </a:pPr>
            <a:r>
              <a:rPr lang="en-US" sz="3200" b="1" dirty="0" smtClean="0">
                <a:solidFill>
                  <a:srgbClr val="800000"/>
                </a:solidFill>
              </a:rPr>
              <a:t>Delivery of two or more agents with same formulations</a:t>
            </a:r>
            <a:endParaRPr lang="en-US" sz="3200" b="1" dirty="0">
              <a:solidFill>
                <a:srgbClr val="800000"/>
              </a:solidFill>
            </a:endParaRPr>
          </a:p>
        </p:txBody>
      </p:sp>
    </p:spTree>
    <p:extLst>
      <p:ext uri="{BB962C8B-B14F-4D97-AF65-F5344CB8AC3E}">
        <p14:creationId xmlns:p14="http://schemas.microsoft.com/office/powerpoint/2010/main" val="33564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TRODUCTION&#10;Polymers are complex and giant molecules usually&#10;with carbons building the backbone, different from&#10;low mo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1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Sustained drug delivery system&#10;Sustained release are drug delivery system that achieve slow&#10;release of drug over an exten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154" b="11795"/>
          <a:stretch/>
        </p:blipFill>
        <p:spPr bwMode="auto">
          <a:xfrm>
            <a:off x="0" y="0"/>
            <a:ext cx="12192000" cy="6984609"/>
          </a:xfrm>
          <a:prstGeom prst="rect">
            <a:avLst/>
          </a:prstGeom>
          <a:blipFill>
            <a:blip r:embed="rId3"/>
            <a:tile tx="0" ty="0" sx="100000" sy="100000" flip="none" algn="tl"/>
          </a:blipFill>
        </p:spPr>
      </p:pic>
    </p:spTree>
    <p:extLst>
      <p:ext uri="{BB962C8B-B14F-4D97-AF65-F5344CB8AC3E}">
        <p14:creationId xmlns:p14="http://schemas.microsoft.com/office/powerpoint/2010/main" val="266011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EFINITION&#10;Polymers are very large molecules made when hundreds of monomers join together to&#10;form long chains&#10;The word ‘p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ARACTERISTICS OF IDEAL POLYMER&#10;1. Low Density.&#10;2. Low coefficient of friction.&#10;3. Good corrosion resistance.&#10;4. Good mo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068"/>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Polymer-Based Drug Delivery Systems</a:t>
            </a:r>
            <a:br>
              <a:rPr lang="en-US" dirty="0"/>
            </a:br>
            <a:endParaRPr lang="en-US" dirty="0"/>
          </a:p>
        </p:txBody>
      </p:sp>
      <p:sp>
        <p:nvSpPr>
          <p:cNvPr id="3" name="Content Placeholder 2"/>
          <p:cNvSpPr>
            <a:spLocks noGrp="1"/>
          </p:cNvSpPr>
          <p:nvPr>
            <p:ph idx="1"/>
          </p:nvPr>
        </p:nvSpPr>
        <p:spPr/>
        <p:txBody>
          <a:bodyPr/>
          <a:lstStyle/>
          <a:p>
            <a:r>
              <a:rPr lang="en-US" dirty="0" smtClean="0"/>
              <a:t>In addition to widespread applications of polymers in manufacturing different materials , they are used in several formulations and devices for drug delivery.</a:t>
            </a:r>
          </a:p>
          <a:p>
            <a:r>
              <a:rPr lang="en-US" dirty="0" smtClean="0"/>
              <a:t> Polymers </a:t>
            </a:r>
            <a:r>
              <a:rPr lang="en-US" dirty="0"/>
              <a:t>applied to controlled drug release are often referred to as treatment polymers. </a:t>
            </a:r>
            <a:endParaRPr lang="en-US" dirty="0" smtClean="0"/>
          </a:p>
          <a:p>
            <a:r>
              <a:rPr lang="en-US" dirty="0" smtClean="0"/>
              <a:t>The </a:t>
            </a:r>
            <a:r>
              <a:rPr lang="en-US" dirty="0"/>
              <a:t>main purpose of the application of polymers for drug delivery systems is in controlled drug release. In these usages, drugs are trapped or mixed in polymer matrices</a:t>
            </a:r>
          </a:p>
        </p:txBody>
      </p:sp>
    </p:spTree>
    <p:extLst>
      <p:ext uri="{BB962C8B-B14F-4D97-AF65-F5344CB8AC3E}">
        <p14:creationId xmlns:p14="http://schemas.microsoft.com/office/powerpoint/2010/main" val="154627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170"/>
          </a:xfrm>
        </p:spPr>
        <p:txBody>
          <a:bodyPr/>
          <a:lstStyle/>
          <a:p>
            <a:r>
              <a:rPr lang="en-US" dirty="0" smtClean="0"/>
              <a:t>Characteristics of polymers</a:t>
            </a:r>
            <a:endParaRPr lang="en-US" dirty="0"/>
          </a:p>
        </p:txBody>
      </p:sp>
      <p:sp>
        <p:nvSpPr>
          <p:cNvPr id="3" name="Content Placeholder 2"/>
          <p:cNvSpPr>
            <a:spLocks noGrp="1"/>
          </p:cNvSpPr>
          <p:nvPr>
            <p:ph idx="1"/>
          </p:nvPr>
        </p:nvSpPr>
        <p:spPr>
          <a:xfrm>
            <a:off x="655320" y="1308296"/>
            <a:ext cx="10515600" cy="4994030"/>
          </a:xfrm>
        </p:spPr>
        <p:txBody>
          <a:bodyPr/>
          <a:lstStyle/>
          <a:p>
            <a:r>
              <a:rPr lang="en-US" dirty="0" smtClean="0"/>
              <a:t>The polymers have some unique characteristics that make them versatile in drug delivery systems. These are:</a:t>
            </a:r>
          </a:p>
          <a:p>
            <a:r>
              <a:rPr lang="en-US" dirty="0" smtClean="0"/>
              <a:t>Wide molecular weight distributions</a:t>
            </a:r>
          </a:p>
          <a:p>
            <a:r>
              <a:rPr lang="en-US" dirty="0" smtClean="0"/>
              <a:t>Variety of </a:t>
            </a:r>
            <a:r>
              <a:rPr lang="en-US" dirty="0" err="1" smtClean="0"/>
              <a:t>visco</a:t>
            </a:r>
            <a:r>
              <a:rPr lang="en-US" dirty="0" smtClean="0"/>
              <a:t>-elastic properties</a:t>
            </a:r>
          </a:p>
          <a:p>
            <a:r>
              <a:rPr lang="en-US" dirty="0" smtClean="0"/>
              <a:t>Special characteristics associated with phase transitions</a:t>
            </a:r>
          </a:p>
          <a:p>
            <a:r>
              <a:rPr lang="en-US" dirty="0" smtClean="0"/>
              <a:t>Able to contract when heated</a:t>
            </a:r>
          </a:p>
          <a:p>
            <a:r>
              <a:rPr lang="en-US" dirty="0" smtClean="0"/>
              <a:t>Variety of dissolution times</a:t>
            </a:r>
          </a:p>
          <a:p>
            <a:r>
              <a:rPr lang="en-US" dirty="0" smtClean="0"/>
              <a:t>Specialized chemical </a:t>
            </a:r>
            <a:r>
              <a:rPr lang="en-US" dirty="0" err="1" smtClean="0"/>
              <a:t>reactivities</a:t>
            </a:r>
            <a:endParaRPr lang="en-US" dirty="0" smtClean="0"/>
          </a:p>
          <a:p>
            <a:r>
              <a:rPr lang="en-US" dirty="0" smtClean="0"/>
              <a:t>Tolerate a variety of manufacturing methods</a:t>
            </a:r>
          </a:p>
        </p:txBody>
      </p:sp>
    </p:spTree>
    <p:extLst>
      <p:ext uri="{BB962C8B-B14F-4D97-AF65-F5344CB8AC3E}">
        <p14:creationId xmlns:p14="http://schemas.microsoft.com/office/powerpoint/2010/main" val="1597341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ENERAL MECHANISM OF DRUG RELEASE&#10;FROM POLYMER&#10;• Three primary mechanism for drug release ,&#10;namely:&#10;Diffusion&#10;Degradat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1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00000"/>
                </a:solidFill>
              </a:rPr>
              <a:t>ADVANTAGES</a:t>
            </a:r>
            <a:endParaRPr lang="en-US" sz="6000" b="1" dirty="0">
              <a:solidFill>
                <a:srgbClr val="C00000"/>
              </a:solidFill>
            </a:endParaRPr>
          </a:p>
        </p:txBody>
      </p:sp>
      <p:sp>
        <p:nvSpPr>
          <p:cNvPr id="3" name="Content Placeholder 2"/>
          <p:cNvSpPr>
            <a:spLocks noGrp="1"/>
          </p:cNvSpPr>
          <p:nvPr>
            <p:ph idx="1"/>
          </p:nvPr>
        </p:nvSpPr>
        <p:spPr>
          <a:xfrm>
            <a:off x="0" y="1336430"/>
            <a:ext cx="12191999" cy="5507501"/>
          </a:xfrm>
        </p:spPr>
        <p:txBody>
          <a:bodyPr>
            <a:normAutofit fontScale="92500" lnSpcReduction="10000"/>
          </a:bodyPr>
          <a:lstStyle/>
          <a:p>
            <a:pPr marL="0" indent="0">
              <a:buNone/>
            </a:pPr>
            <a:r>
              <a:rPr lang="en-US" dirty="0">
                <a:solidFill>
                  <a:srgbClr val="7030A0"/>
                </a:solidFill>
              </a:rPr>
              <a:t>These systems introduced the following advantages compared with other methods of delivery</a:t>
            </a:r>
            <a:r>
              <a:rPr lang="en-US" dirty="0" smtClean="0">
                <a:solidFill>
                  <a:srgbClr val="7030A0"/>
                </a:solidFill>
              </a:rPr>
              <a:t>:</a:t>
            </a:r>
          </a:p>
          <a:p>
            <a:pPr marL="0" indent="0">
              <a:buNone/>
            </a:pPr>
            <a:r>
              <a:rPr lang="en-US" dirty="0" smtClean="0">
                <a:solidFill>
                  <a:srgbClr val="7030A0"/>
                </a:solidFill>
              </a:rPr>
              <a:t> </a:t>
            </a:r>
            <a:r>
              <a:rPr lang="en-US" dirty="0">
                <a:solidFill>
                  <a:srgbClr val="7030A0"/>
                </a:solidFill>
              </a:rPr>
              <a:t>the possibility of maintaining plasma drug levels in the optimal therapeutic </a:t>
            </a:r>
            <a:r>
              <a:rPr lang="en-US" dirty="0" smtClean="0">
                <a:solidFill>
                  <a:srgbClr val="7030A0"/>
                </a:solidFill>
              </a:rPr>
              <a:t>range</a:t>
            </a:r>
            <a:r>
              <a:rPr lang="en-US" dirty="0">
                <a:solidFill>
                  <a:srgbClr val="7030A0"/>
                </a:solidFill>
              </a:rPr>
              <a:t>.</a:t>
            </a:r>
            <a:r>
              <a:rPr lang="en-US" dirty="0" smtClean="0">
                <a:solidFill>
                  <a:srgbClr val="7030A0"/>
                </a:solidFill>
              </a:rPr>
              <a:t> </a:t>
            </a:r>
          </a:p>
          <a:p>
            <a:pPr marL="0" indent="0">
              <a:buNone/>
            </a:pPr>
            <a:r>
              <a:rPr lang="en-US" dirty="0" smtClean="0">
                <a:solidFill>
                  <a:srgbClr val="7030A0"/>
                </a:solidFill>
              </a:rPr>
              <a:t>the </a:t>
            </a:r>
            <a:r>
              <a:rPr lang="en-US" dirty="0">
                <a:solidFill>
                  <a:srgbClr val="7030A0"/>
                </a:solidFill>
              </a:rPr>
              <a:t>eventuality to remove or decrease damaging side effects from systemic drug delivery by the local administration from a controlled release </a:t>
            </a:r>
            <a:r>
              <a:rPr lang="en-US" dirty="0" smtClean="0">
                <a:solidFill>
                  <a:srgbClr val="7030A0"/>
                </a:solidFill>
              </a:rPr>
              <a:t>system</a:t>
            </a:r>
          </a:p>
          <a:p>
            <a:pPr marL="0" indent="0">
              <a:buNone/>
            </a:pPr>
            <a:r>
              <a:rPr lang="en-US" dirty="0" smtClean="0">
                <a:solidFill>
                  <a:srgbClr val="7030A0"/>
                </a:solidFill>
              </a:rPr>
              <a:t>drug </a:t>
            </a:r>
            <a:r>
              <a:rPr lang="en-US" dirty="0">
                <a:solidFill>
                  <a:srgbClr val="7030A0"/>
                </a:solidFill>
              </a:rPr>
              <a:t>execution may be improved and facilitated in organs that are not under good medical </a:t>
            </a:r>
            <a:r>
              <a:rPr lang="en-US" dirty="0" smtClean="0">
                <a:solidFill>
                  <a:srgbClr val="7030A0"/>
                </a:solidFill>
              </a:rPr>
              <a:t>supervision</a:t>
            </a:r>
            <a:endParaRPr lang="en-US" dirty="0">
              <a:solidFill>
                <a:srgbClr val="7030A0"/>
              </a:solidFill>
            </a:endParaRPr>
          </a:p>
          <a:p>
            <a:pPr marL="0" indent="0">
              <a:buNone/>
            </a:pPr>
            <a:r>
              <a:rPr lang="en-US" dirty="0" smtClean="0">
                <a:solidFill>
                  <a:srgbClr val="7030A0"/>
                </a:solidFill>
              </a:rPr>
              <a:t> </a:t>
            </a:r>
            <a:r>
              <a:rPr lang="en-US" dirty="0">
                <a:solidFill>
                  <a:srgbClr val="7030A0"/>
                </a:solidFill>
              </a:rPr>
              <a:t>the administration of medications with a short half-life inside the body is probably seriously </a:t>
            </a:r>
            <a:r>
              <a:rPr lang="en-US" dirty="0" smtClean="0">
                <a:solidFill>
                  <a:srgbClr val="7030A0"/>
                </a:solidFill>
              </a:rPr>
              <a:t>facilitated</a:t>
            </a:r>
            <a:endParaRPr lang="en-US" dirty="0">
              <a:solidFill>
                <a:srgbClr val="7030A0"/>
              </a:solidFill>
            </a:endParaRPr>
          </a:p>
          <a:p>
            <a:pPr marL="0" indent="0">
              <a:buNone/>
            </a:pPr>
            <a:r>
              <a:rPr lang="en-US" dirty="0" smtClean="0">
                <a:solidFill>
                  <a:srgbClr val="7030A0"/>
                </a:solidFill>
              </a:rPr>
              <a:t> </a:t>
            </a:r>
            <a:r>
              <a:rPr lang="en-US" dirty="0">
                <a:solidFill>
                  <a:srgbClr val="7030A0"/>
                </a:solidFill>
              </a:rPr>
              <a:t>steady small doses of drug may be less painful compared with several large doses for </a:t>
            </a:r>
            <a:r>
              <a:rPr lang="en-US" dirty="0" smtClean="0">
                <a:solidFill>
                  <a:srgbClr val="7030A0"/>
                </a:solidFill>
              </a:rPr>
              <a:t>patients</a:t>
            </a:r>
            <a:endParaRPr lang="en-US" dirty="0">
              <a:solidFill>
                <a:srgbClr val="7030A0"/>
              </a:solidFill>
            </a:endParaRPr>
          </a:p>
          <a:p>
            <a:pPr marL="0" indent="0">
              <a:buNone/>
            </a:pPr>
            <a:r>
              <a:rPr lang="en-US" dirty="0" smtClean="0">
                <a:solidFill>
                  <a:srgbClr val="7030A0"/>
                </a:solidFill>
              </a:rPr>
              <a:t> </a:t>
            </a:r>
            <a:r>
              <a:rPr lang="en-US" dirty="0">
                <a:solidFill>
                  <a:srgbClr val="7030A0"/>
                </a:solidFill>
              </a:rPr>
              <a:t>improvement of patient </a:t>
            </a:r>
            <a:r>
              <a:rPr lang="en-US" dirty="0" smtClean="0">
                <a:solidFill>
                  <a:srgbClr val="7030A0"/>
                </a:solidFill>
              </a:rPr>
              <a:t>satisfaction</a:t>
            </a:r>
          </a:p>
          <a:p>
            <a:pPr marL="0" indent="0">
              <a:buNone/>
            </a:pPr>
            <a:r>
              <a:rPr lang="en-US" dirty="0" smtClean="0">
                <a:solidFill>
                  <a:srgbClr val="7030A0"/>
                </a:solidFill>
              </a:rPr>
              <a:t>the </a:t>
            </a:r>
            <a:r>
              <a:rPr lang="en-US" dirty="0">
                <a:solidFill>
                  <a:srgbClr val="7030A0"/>
                </a:solidFill>
              </a:rPr>
              <a:t>application of drug delivery systems may lead to relatively cheaper products and less drug waste </a:t>
            </a:r>
          </a:p>
        </p:txBody>
      </p:sp>
    </p:spTree>
    <p:extLst>
      <p:ext uri="{BB962C8B-B14F-4D97-AF65-F5344CB8AC3E}">
        <p14:creationId xmlns:p14="http://schemas.microsoft.com/office/powerpoint/2010/main" val="257468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gradation&#10;The drug molecules, which are initially&#10;dispersed in the polymer, are released&#10;as the polymer starts eroding 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68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ter penetration (swelling)&#10;•This type of systems are initially dry and when placed in body, absorb&#10;water or other flui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8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io degradation of polymers -&#10;• Bio degradation is the chemical changes that&#10;alter the molecular weight or solubility of 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8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ydrolytic Mechanism&#10;• Hydrolytic degradation of polymers may be defined as the&#10;breaking of chemical bonds in the polyme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4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arison of drug release profile&#10;4&#10; "/>
          <p:cNvPicPr>
            <a:picLocks noChangeAspect="1" noChangeArrowheads="1"/>
          </p:cNvPicPr>
          <p:nvPr/>
        </p:nvPicPr>
        <p:blipFill rotWithShape="1">
          <a:blip r:embed="rId2">
            <a:extLst>
              <a:ext uri="{28A0092B-C50C-407E-A947-70E740481C1C}">
                <a14:useLocalDpi xmlns:a14="http://schemas.microsoft.com/office/drawing/2010/main" val="0"/>
              </a:ext>
            </a:extLst>
          </a:blip>
          <a:srcRect t="13585" b="10646"/>
          <a:stretch/>
        </p:blipFill>
        <p:spPr bwMode="auto">
          <a:xfrm>
            <a:off x="0" y="1"/>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0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Enzymatic mechanism&#10;• Enzymes are biological catalysts&#10;• They accelerate reaction rates in living organisms without&#10;under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3514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04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9601"/>
          </a:xfrm>
        </p:spPr>
        <p:txBody>
          <a:bodyPr>
            <a:noAutofit/>
          </a:bodyPr>
          <a:lstStyle/>
          <a:p>
            <a:r>
              <a:rPr lang="en-US" sz="6000" b="1" dirty="0" smtClean="0"/>
              <a:t>ADVANTAGES OF CONTROLLED DRUG RELEASE OVER CONVENTIONAL RELEASE</a:t>
            </a:r>
            <a:endParaRPr lang="en-US" sz="6000" b="1" dirty="0"/>
          </a:p>
        </p:txBody>
      </p:sp>
      <p:sp>
        <p:nvSpPr>
          <p:cNvPr id="3" name="Content Placeholder 2"/>
          <p:cNvSpPr>
            <a:spLocks noGrp="1"/>
          </p:cNvSpPr>
          <p:nvPr>
            <p:ph idx="1"/>
          </p:nvPr>
        </p:nvSpPr>
        <p:spPr>
          <a:xfrm>
            <a:off x="0" y="2757267"/>
            <a:ext cx="12192000" cy="7052123"/>
          </a:xfrm>
        </p:spPr>
        <p:txBody>
          <a:bodyPr>
            <a:normAutofit/>
          </a:bodyPr>
          <a:lstStyle/>
          <a:p>
            <a:r>
              <a:rPr lang="en-US" sz="3200" dirty="0" smtClean="0"/>
              <a:t>There are many characteristic properties of polymer but three characteristics that make polymers ideal for drug delivery are</a:t>
            </a:r>
          </a:p>
          <a:p>
            <a:r>
              <a:rPr lang="en-US" sz="3200" dirty="0" smtClean="0"/>
              <a:t>Biocompatibility</a:t>
            </a:r>
          </a:p>
          <a:p>
            <a:r>
              <a:rPr lang="en-US" sz="3200" dirty="0" smtClean="0"/>
              <a:t> </a:t>
            </a:r>
            <a:r>
              <a:rPr lang="en-US" sz="3200" dirty="0" err="1" smtClean="0"/>
              <a:t>biodegradibility</a:t>
            </a:r>
            <a:endParaRPr lang="en-US" sz="3200" dirty="0" smtClean="0"/>
          </a:p>
          <a:p>
            <a:r>
              <a:rPr lang="en-US" sz="3200" dirty="0" smtClean="0"/>
              <a:t>Non toxicity</a:t>
            </a:r>
          </a:p>
          <a:p>
            <a:endParaRPr lang="en-US" sz="3200" dirty="0"/>
          </a:p>
        </p:txBody>
      </p:sp>
    </p:spTree>
    <p:extLst>
      <p:ext uri="{BB962C8B-B14F-4D97-AF65-F5344CB8AC3E}">
        <p14:creationId xmlns:p14="http://schemas.microsoft.com/office/powerpoint/2010/main" val="189463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controlled drug delivery systems</a:t>
            </a:r>
            <a:endParaRPr lang="en-US" dirty="0"/>
          </a:p>
        </p:txBody>
      </p:sp>
      <p:pic>
        <p:nvPicPr>
          <p:cNvPr id="3074" name="Picture 2" descr="Controlled Release Drug Delivery System (CD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3212" y="2236762"/>
            <a:ext cx="10170942" cy="399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7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246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drug release</a:t>
            </a:r>
          </a:p>
        </p:txBody>
      </p:sp>
      <p:sp>
        <p:nvSpPr>
          <p:cNvPr id="3" name="Content Placeholder 2"/>
          <p:cNvSpPr>
            <a:spLocks noGrp="1"/>
          </p:cNvSpPr>
          <p:nvPr>
            <p:ph idx="1"/>
          </p:nvPr>
        </p:nvSpPr>
        <p:spPr>
          <a:xfrm>
            <a:off x="838200" y="1853761"/>
            <a:ext cx="10515600" cy="4351338"/>
          </a:xfrm>
        </p:spPr>
        <p:txBody>
          <a:bodyPr/>
          <a:lstStyle/>
          <a:p>
            <a:r>
              <a:rPr lang="en-US" dirty="0"/>
              <a:t>Controlled drug release coatings have been around for more than 50 years and their performance has increased significantly since the beginning.</a:t>
            </a:r>
            <a:r>
              <a:rPr lang="en-US" baseline="30000" dirty="0"/>
              <a:t>1</a:t>
            </a:r>
            <a:r>
              <a:rPr lang="en-US" dirty="0"/>
              <a:t> The development and improvement of the coatings are partly due to more controlled chemistry during their fabrication. The aim of a pharmaceutical product is to obtain an optimal therapeutic and benign treatment.</a:t>
            </a:r>
            <a:r>
              <a:rPr lang="en-US" baseline="30000" dirty="0"/>
              <a:t>2</a:t>
            </a:r>
            <a:r>
              <a:rPr lang="en-US" dirty="0"/>
              <a:t> It consists of a combination of an effective active pharmaceutical ingredient and a tailored controlled release (CR) rate. It also involves a minimization of the amount of drug that is needed and a reduction of plausible side effects.</a:t>
            </a:r>
            <a:r>
              <a:rPr lang="en-US" baseline="30000" dirty="0"/>
              <a:t>3–5</a:t>
            </a:r>
            <a:r>
              <a:rPr lang="en-US" dirty="0"/>
              <a:t> Different aspects need to be addressed to obtain the specific drug release </a:t>
            </a:r>
            <a:r>
              <a:rPr lang="en-US" dirty="0" err="1"/>
              <a:t>behaviour</a:t>
            </a:r>
            <a:r>
              <a:rPr lang="en-US" dirty="0"/>
              <a:t> that is intended. </a:t>
            </a:r>
          </a:p>
        </p:txBody>
      </p:sp>
    </p:spTree>
    <p:extLst>
      <p:ext uri="{BB962C8B-B14F-4D97-AF65-F5344CB8AC3E}">
        <p14:creationId xmlns:p14="http://schemas.microsoft.com/office/powerpoint/2010/main" val="395472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590843" y="689317"/>
            <a:ext cx="10762957" cy="5487646"/>
          </a:xfrm>
        </p:spPr>
        <p:txBody>
          <a:bodyPr>
            <a:normAutofit/>
          </a:bodyPr>
          <a:lstStyle/>
          <a:p>
            <a:r>
              <a:rPr lang="en-US" sz="3200" dirty="0">
                <a:solidFill>
                  <a:schemeClr val="tx2">
                    <a:lumMod val="25000"/>
                  </a:schemeClr>
                </a:solidFill>
              </a:rPr>
              <a:t>Very often, concerning oral CR formulations, the gastrointestinal (GI) tract is of great importance to consider since it is the location of the drug release and from which the drug will be further transported to the target </a:t>
            </a:r>
            <a:r>
              <a:rPr lang="en-US" sz="3200" dirty="0" smtClean="0">
                <a:solidFill>
                  <a:schemeClr val="tx2">
                    <a:lumMod val="25000"/>
                  </a:schemeClr>
                </a:solidFill>
              </a:rPr>
              <a:t>location</a:t>
            </a:r>
          </a:p>
          <a:p>
            <a:r>
              <a:rPr lang="en-US" sz="3200" dirty="0">
                <a:solidFill>
                  <a:schemeClr val="tx2">
                    <a:lumMod val="25000"/>
                  </a:schemeClr>
                </a:solidFill>
              </a:rPr>
              <a:t>The pH-value varies throughout the GI tract and does also vary depending on fed or fasting condition. The pH value varies between 1 and 5.5 in the upper part while it is between 5.5 and 7 in the lower part.</a:t>
            </a:r>
            <a:r>
              <a:rPr lang="en-US" sz="3200" baseline="30000" dirty="0">
                <a:solidFill>
                  <a:schemeClr val="tx2">
                    <a:lumMod val="25000"/>
                  </a:schemeClr>
                </a:solidFill>
              </a:rPr>
              <a:t>7,8</a:t>
            </a:r>
            <a:r>
              <a:rPr lang="en-US" sz="3200" dirty="0">
                <a:solidFill>
                  <a:schemeClr val="tx2">
                    <a:lumMod val="25000"/>
                  </a:schemeClr>
                </a:solidFill>
              </a:rPr>
              <a:t> The different pH values of the different parts need to be taken into account when, for example, selecting the soft material to be designed to dissolve in the upper GI tract.</a:t>
            </a:r>
          </a:p>
        </p:txBody>
      </p:sp>
    </p:spTree>
    <p:extLst>
      <p:ext uri="{BB962C8B-B14F-4D97-AF65-F5344CB8AC3E}">
        <p14:creationId xmlns:p14="http://schemas.microsoft.com/office/powerpoint/2010/main" val="5050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6098"/>
            <a:ext cx="12192000" cy="6260124"/>
          </a:xfrm>
        </p:spPr>
        <p:txBody>
          <a:bodyPr>
            <a:normAutofit/>
          </a:bodyPr>
          <a:lstStyle/>
          <a:p>
            <a:r>
              <a:rPr lang="en-US" dirty="0"/>
              <a:t>Immediate release (IR) formulations, also denoted as conventional formulations, give a rapid release of the drug from the formulation. IR can be provided by several formulation systems, such as tablets, capsules, and pellets, through adding a coating that surrounds the drug. The IR formulations are desired for occasions, such as acute drug delivery targeting diseases in the GI tract or infections that need a fast delivery of the drug.</a:t>
            </a:r>
            <a:r>
              <a:rPr lang="en-US" baseline="30000" dirty="0"/>
              <a:t>9,10</a:t>
            </a:r>
            <a:r>
              <a:rPr lang="en-US" dirty="0"/>
              <a:t> Another application of IR formulations is to provide a barrier to prevent oxygen degradation. Some drugs are sensitive to the presence of oxygen. They can oxidize and thus degrade, and in such cases an IR coating can act as an oxygen barrier</a:t>
            </a:r>
            <a:r>
              <a:rPr lang="en-US" dirty="0" smtClean="0"/>
              <a:t>.</a:t>
            </a:r>
            <a:r>
              <a:rPr lang="en-US" dirty="0"/>
              <a:t> Studies performed on free polymer films indicate a reduction in penetration rate of oxygen through the free polymer films. This effect can be used to increase the durability of the product.</a:t>
            </a:r>
            <a:r>
              <a:rPr lang="en-US" baseline="30000" dirty="0"/>
              <a:t>12</a:t>
            </a:r>
            <a:r>
              <a:rPr lang="en-US" dirty="0"/>
              <a:t> However, if controlled drug release over a longer period of time is desired, then the choice of material is CR formulations. The fundamental constituents of a CR formulation are either a drug core coated with a film (also denoted as membrane) or a matrix in which the drug is dispersed.</a:t>
            </a:r>
          </a:p>
        </p:txBody>
      </p:sp>
    </p:spTree>
    <p:extLst>
      <p:ext uri="{BB962C8B-B14F-4D97-AF65-F5344CB8AC3E}">
        <p14:creationId xmlns:p14="http://schemas.microsoft.com/office/powerpoint/2010/main" val="215157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676"/>
            <a:ext cx="12192000" cy="6611815"/>
          </a:xfrm>
        </p:spPr>
        <p:txBody>
          <a:bodyPr>
            <a:normAutofit/>
          </a:bodyPr>
          <a:lstStyle/>
          <a:p>
            <a:r>
              <a:rPr lang="en-US" sz="3600" dirty="0"/>
              <a:t>A common factor for both IR and CR are that they are very frequently soft materials consisting of a combination of polymers for a tailored release. Both natural and synthetic polymers are used. Examples of natural </a:t>
            </a:r>
            <a:r>
              <a:rPr lang="en-US" sz="3600" dirty="0" smtClean="0"/>
              <a:t>polymers</a:t>
            </a:r>
            <a:r>
              <a:rPr lang="en-US" sz="3600" dirty="0"/>
              <a:t> </a:t>
            </a:r>
            <a:r>
              <a:rPr lang="en-US" sz="3600" dirty="0" smtClean="0"/>
              <a:t>are </a:t>
            </a:r>
            <a:r>
              <a:rPr lang="en-US" sz="3600" dirty="0"/>
              <a:t>various types of modified cellulose: </a:t>
            </a:r>
            <a:r>
              <a:rPr lang="en-US" sz="3600" i="1" dirty="0"/>
              <a:t>cellulose derivative</a:t>
            </a:r>
            <a:r>
              <a:rPr lang="en-US" sz="3600" dirty="0"/>
              <a:t>s. They are frequently used due to their susceptibility to chemical modification offering possibilities for material design</a:t>
            </a:r>
            <a:r>
              <a:rPr lang="en-US" sz="3600" dirty="0" smtClean="0"/>
              <a:t>.</a:t>
            </a:r>
          </a:p>
          <a:p>
            <a:r>
              <a:rPr lang="en-US" sz="3600" dirty="0"/>
              <a:t>T</a:t>
            </a:r>
            <a:r>
              <a:rPr lang="en-US" sz="3600" dirty="0" smtClean="0"/>
              <a:t>he </a:t>
            </a:r>
            <a:r>
              <a:rPr lang="en-US" sz="3600" dirty="0"/>
              <a:t>purpose of the formulations is to increase the pharmaceutical efficiency for the patient, all involved materials need to fulfill the requirements for being human-body friendly. Hence, free from toxicity and not being harmful either before or after degradation.</a:t>
            </a:r>
          </a:p>
        </p:txBody>
      </p:sp>
    </p:spTree>
    <p:extLst>
      <p:ext uri="{BB962C8B-B14F-4D97-AF65-F5344CB8AC3E}">
        <p14:creationId xmlns:p14="http://schemas.microsoft.com/office/powerpoint/2010/main" val="240474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2050" name="Picture 2" descr="https://ars.els-cdn.com/content/image/3-s2.0-B9780323480635000034-f03-07-9780323480635.jpg?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031" y="2030323"/>
            <a:ext cx="5573103" cy="3245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829994"/>
            <a:ext cx="12192001" cy="1200329"/>
          </a:xfrm>
          <a:prstGeom prst="rect">
            <a:avLst/>
          </a:prstGeom>
          <a:noFill/>
        </p:spPr>
        <p:txBody>
          <a:bodyPr wrap="square" rtlCol="0">
            <a:spAutoFit/>
          </a:bodyPr>
          <a:lstStyle/>
          <a:p>
            <a:r>
              <a:rPr lang="en-US" dirty="0" smtClean="0">
                <a:solidFill>
                  <a:schemeClr val="bg2"/>
                </a:solidFill>
              </a:rPr>
              <a:t>The major difference between IR and CR is thus the drug release rate. The intake of IR formulations usually occurs as a repeated administration. When the drug has done its impact, the administration of a new IR formulation occurs, while a CR formulation lasts for a longer period of time. Fig.1 shows the different drug plasma concentrations corresponding to IR and CR formulations, where two administrations of IR formulations and one administration of CR formulation occur during the illustrated time period</a:t>
            </a:r>
            <a:r>
              <a:rPr lang="en-US" dirty="0" smtClean="0"/>
              <a:t>.</a:t>
            </a:r>
            <a:endParaRPr lang="en-US" dirty="0"/>
          </a:p>
        </p:txBody>
      </p:sp>
      <p:sp>
        <p:nvSpPr>
          <p:cNvPr id="4" name="TextBox 3"/>
          <p:cNvSpPr txBox="1"/>
          <p:nvPr/>
        </p:nvSpPr>
        <p:spPr>
          <a:xfrm>
            <a:off x="787791" y="5275385"/>
            <a:ext cx="9917723" cy="1477328"/>
          </a:xfrm>
          <a:prstGeom prst="rect">
            <a:avLst/>
          </a:prstGeom>
          <a:noFill/>
        </p:spPr>
        <p:txBody>
          <a:bodyPr wrap="square" rtlCol="0">
            <a:spAutoFit/>
          </a:bodyPr>
          <a:lstStyle/>
          <a:p>
            <a:r>
              <a:rPr lang="en-US" dirty="0"/>
              <a:t>Figure 1</a:t>
            </a:r>
            <a:r>
              <a:rPr lang="en-US" dirty="0" smtClean="0"/>
              <a:t>.</a:t>
            </a:r>
            <a:r>
              <a:rPr lang="en-US" dirty="0"/>
              <a:t> Illustration of the Different Drug Plasma Concentrations</a:t>
            </a:r>
          </a:p>
          <a:p>
            <a:r>
              <a:rPr lang="en-US" dirty="0"/>
              <a:t>For immediate release (IR) formulations, </a:t>
            </a:r>
            <a:r>
              <a:rPr lang="en-US" i="1" dirty="0"/>
              <a:t>broken line</a:t>
            </a:r>
            <a:r>
              <a:rPr lang="en-US" dirty="0"/>
              <a:t>, and controlled release (CR) formulations, </a:t>
            </a:r>
            <a:r>
              <a:rPr lang="en-US" i="1" dirty="0"/>
              <a:t>solid line</a:t>
            </a:r>
            <a:r>
              <a:rPr lang="en-US" dirty="0"/>
              <a:t>. Two administrations of the IR formulations are marked with </a:t>
            </a:r>
            <a:r>
              <a:rPr lang="en-US" i="1" dirty="0"/>
              <a:t>arrows</a:t>
            </a:r>
            <a:r>
              <a:rPr lang="en-US" dirty="0"/>
              <a:t> and denoted as first and second dose. The different drug plasma concentrations are marked with </a:t>
            </a:r>
            <a:r>
              <a:rPr lang="en-US" i="1" dirty="0"/>
              <a:t>thinner solid lines</a:t>
            </a:r>
            <a:r>
              <a:rPr lang="en-US" dirty="0"/>
              <a:t>, which are toxic range, therapeutic range, and ineffective range.</a:t>
            </a:r>
          </a:p>
        </p:txBody>
      </p:sp>
    </p:spTree>
    <p:extLst>
      <p:ext uri="{BB962C8B-B14F-4D97-AF65-F5344CB8AC3E}">
        <p14:creationId xmlns:p14="http://schemas.microsoft.com/office/powerpoint/2010/main" val="273841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0967"/>
          </a:xfrm>
        </p:spPr>
        <p:txBody>
          <a:bodyPr>
            <a:normAutofit fontScale="90000"/>
          </a:bodyPr>
          <a:lstStyle/>
          <a:p>
            <a:r>
              <a:rPr lang="en-US" dirty="0"/>
              <a:t>Drug Delivery System</a:t>
            </a:r>
            <a:br>
              <a:rPr lang="en-US" dirty="0"/>
            </a:br>
            <a:endParaRPr lang="en-US" dirty="0"/>
          </a:p>
        </p:txBody>
      </p:sp>
      <p:sp>
        <p:nvSpPr>
          <p:cNvPr id="3" name="Content Placeholder 2"/>
          <p:cNvSpPr>
            <a:spLocks noGrp="1"/>
          </p:cNvSpPr>
          <p:nvPr>
            <p:ph idx="1"/>
          </p:nvPr>
        </p:nvSpPr>
        <p:spPr>
          <a:xfrm>
            <a:off x="838200" y="1266092"/>
            <a:ext cx="10515600" cy="4910871"/>
          </a:xfrm>
        </p:spPr>
        <p:txBody>
          <a:bodyPr/>
          <a:lstStyle/>
          <a:p>
            <a:r>
              <a:rPr lang="en-US" dirty="0"/>
              <a:t>A drug delivery system (DDS) is defined as a formulation or a device that enables the introduction of a therapeutic substance into the body and improves its efficacy and safety by controlling the rate, time, and place of release of drugs in the body</a:t>
            </a:r>
            <a:r>
              <a:rPr lang="en-US" dirty="0" smtClean="0"/>
              <a:t>.</a:t>
            </a:r>
          </a:p>
          <a:p>
            <a:r>
              <a:rPr lang="en-US" dirty="0"/>
              <a:t>When developing drug delivery system, it is important to control:</a:t>
            </a:r>
          </a:p>
          <a:p>
            <a:pPr marL="514350" indent="-514350">
              <a:buFont typeface="+mj-lt"/>
              <a:buAutoNum type="arabicPeriod"/>
            </a:pPr>
            <a:r>
              <a:rPr lang="en-US" dirty="0"/>
              <a:t>The amount of drug to be released:</a:t>
            </a:r>
          </a:p>
          <a:p>
            <a:r>
              <a:rPr lang="en-US" dirty="0"/>
              <a:t>If too much drug is delivered, it will be harmful for the body and if minute amounts are released then the effectiveness of drug will be limited.</a:t>
            </a:r>
          </a:p>
          <a:p>
            <a:pPr marL="0" indent="0">
              <a:buNone/>
            </a:pPr>
            <a:r>
              <a:rPr lang="en-US" dirty="0"/>
              <a:t>2. The system should be able to deliver optimal dosage of drug for optimal length of time in order to make it more effective and powerful.</a:t>
            </a:r>
          </a:p>
          <a:p>
            <a:endParaRPr lang="en-US" dirty="0"/>
          </a:p>
          <a:p>
            <a:endParaRPr lang="en-US" dirty="0"/>
          </a:p>
        </p:txBody>
      </p:sp>
    </p:spTree>
    <p:extLst>
      <p:ext uri="{BB962C8B-B14F-4D97-AF65-F5344CB8AC3E}">
        <p14:creationId xmlns:p14="http://schemas.microsoft.com/office/powerpoint/2010/main" val="2222256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686</Words>
  <Application>Microsoft Office PowerPoint</Application>
  <PresentationFormat>Widescreen</PresentationFormat>
  <Paragraphs>53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Controlled Drug Release </vt:lpstr>
      <vt:lpstr>PowerPoint Presentation</vt:lpstr>
      <vt:lpstr>PowerPoint Presentation</vt:lpstr>
      <vt:lpstr>Controlled drug release</vt:lpstr>
      <vt:lpstr>PowerPoint Presentation</vt:lpstr>
      <vt:lpstr>PowerPoint Presentation</vt:lpstr>
      <vt:lpstr>PowerPoint Presentation</vt:lpstr>
      <vt:lpstr>PowerPoint Presentation</vt:lpstr>
      <vt:lpstr>Drug Delivery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CONTROLLED DRUG DELIVERY SYSTEM</vt:lpstr>
      <vt:lpstr>PowerPoint Presentation</vt:lpstr>
      <vt:lpstr>PowerPoint Presentation</vt:lpstr>
      <vt:lpstr>PowerPoint Presentation</vt:lpstr>
      <vt:lpstr>Polymer-Based Drug Delivery Systems </vt:lpstr>
      <vt:lpstr>Characteristics of polymers</vt:lpstr>
      <vt:lpstr>PowerPoint Presentation</vt:lpstr>
      <vt:lpstr>ADVANTAGES</vt:lpstr>
      <vt:lpstr>PowerPoint Presentation</vt:lpstr>
      <vt:lpstr>PowerPoint Presentation</vt:lpstr>
      <vt:lpstr>PowerPoint Presentation</vt:lpstr>
      <vt:lpstr>PowerPoint Presentation</vt:lpstr>
      <vt:lpstr>PowerPoint Presentation</vt:lpstr>
      <vt:lpstr>ADVANTAGES OF CONTROLLED DRUG RELEASE OVER CONVENTIONAL RELEASE</vt:lpstr>
      <vt:lpstr>Types of controlled drug delivery systems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Controlled Drug Release</dc:title>
  <dc:creator>Windows User</dc:creator>
  <cp:lastModifiedBy>Windows User</cp:lastModifiedBy>
  <cp:revision>14</cp:revision>
  <dcterms:created xsi:type="dcterms:W3CDTF">2020-04-13T10:16:01Z</dcterms:created>
  <dcterms:modified xsi:type="dcterms:W3CDTF">2020-04-13T16:52:41Z</dcterms:modified>
</cp:coreProperties>
</file>