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7"/>
  </p:notesMasterIdLst>
  <p:sldIdLst>
    <p:sldId id="256" r:id="rId2"/>
    <p:sldId id="259" r:id="rId3"/>
    <p:sldId id="260" r:id="rId4"/>
    <p:sldId id="261" r:id="rId5"/>
    <p:sldId id="262" r:id="rId6"/>
    <p:sldId id="263" r:id="rId7"/>
    <p:sldId id="258" r:id="rId8"/>
    <p:sldId id="271" r:id="rId9"/>
    <p:sldId id="264" r:id="rId10"/>
    <p:sldId id="266" r:id="rId11"/>
    <p:sldId id="267" r:id="rId12"/>
    <p:sldId id="268" r:id="rId13"/>
    <p:sldId id="269" r:id="rId14"/>
    <p:sldId id="309" r:id="rId15"/>
    <p:sldId id="274" r:id="rId16"/>
    <p:sldId id="275" r:id="rId17"/>
    <p:sldId id="276" r:id="rId18"/>
    <p:sldId id="277" r:id="rId19"/>
    <p:sldId id="278" r:id="rId20"/>
    <p:sldId id="279" r:id="rId21"/>
    <p:sldId id="280" r:id="rId22"/>
    <p:sldId id="281" r:id="rId23"/>
    <p:sldId id="282" r:id="rId24"/>
    <p:sldId id="283" r:id="rId25"/>
    <p:sldId id="284" r:id="rId26"/>
    <p:sldId id="285" r:id="rId27"/>
    <p:sldId id="286" r:id="rId28"/>
    <p:sldId id="287" r:id="rId29"/>
    <p:sldId id="288" r:id="rId30"/>
    <p:sldId id="294" r:id="rId31"/>
    <p:sldId id="290" r:id="rId32"/>
    <p:sldId id="291" r:id="rId33"/>
    <p:sldId id="295" r:id="rId34"/>
    <p:sldId id="296" r:id="rId35"/>
    <p:sldId id="297" r:id="rId36"/>
    <p:sldId id="298" r:id="rId37"/>
    <p:sldId id="293" r:id="rId38"/>
    <p:sldId id="299" r:id="rId39"/>
    <p:sldId id="300" r:id="rId40"/>
    <p:sldId id="301" r:id="rId41"/>
    <p:sldId id="302" r:id="rId42"/>
    <p:sldId id="303" r:id="rId43"/>
    <p:sldId id="304" r:id="rId44"/>
    <p:sldId id="305" r:id="rId45"/>
    <p:sldId id="306" r:id="rId46"/>
    <p:sldId id="307" r:id="rId47"/>
    <p:sldId id="308" r:id="rId48"/>
    <p:sldId id="310" r:id="rId49"/>
    <p:sldId id="311" r:id="rId50"/>
    <p:sldId id="312" r:id="rId51"/>
    <p:sldId id="313" r:id="rId52"/>
    <p:sldId id="314" r:id="rId53"/>
    <p:sldId id="315" r:id="rId54"/>
    <p:sldId id="316" r:id="rId55"/>
    <p:sldId id="317" r:id="rId5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588" autoAdjust="0"/>
    <p:restoredTop sz="94434" autoAdjust="0"/>
  </p:normalViewPr>
  <p:slideViewPr>
    <p:cSldViewPr>
      <p:cViewPr varScale="1">
        <p:scale>
          <a:sx n="68" d="100"/>
          <a:sy n="68" d="100"/>
        </p:scale>
        <p:origin x="1446" y="72"/>
      </p:cViewPr>
      <p:guideLst>
        <p:guide orient="horz" pos="2160"/>
        <p:guide pos="2880"/>
      </p:guideLst>
    </p:cSldViewPr>
  </p:slideViewPr>
  <p:outlineViewPr>
    <p:cViewPr>
      <p:scale>
        <a:sx n="33" d="100"/>
        <a:sy n="33" d="100"/>
      </p:scale>
      <p:origin x="0" y="0"/>
    </p:cViewPr>
  </p:outlineViewPr>
  <p:notesTextViewPr>
    <p:cViewPr>
      <p:scale>
        <a:sx n="3" d="2"/>
        <a:sy n="3" d="2"/>
      </p:scale>
      <p:origin x="0" y="0"/>
    </p:cViewPr>
  </p:notesTextViewPr>
  <p:sorterViewPr>
    <p:cViewPr>
      <p:scale>
        <a:sx n="100" d="100"/>
        <a:sy n="100" d="100"/>
      </p:scale>
      <p:origin x="0" y="0"/>
    </p:cViewPr>
  </p:sorterViewPr>
  <p:notesViewPr>
    <p:cSldViewPr>
      <p:cViewPr varScale="1">
        <p:scale>
          <a:sx n="57" d="100"/>
          <a:sy n="57" d="100"/>
        </p:scale>
        <p:origin x="2832" y="72"/>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slide" Target="slides/slide53.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notesMaster" Target="notesMasters/notesMaster1.xml"/><Relationship Id="rId61"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8C6B83B-1E50-4C35-94E6-CA515C2C50A7}" type="datetimeFigureOut">
              <a:rPr lang="en-US" smtClean="0"/>
              <a:t>5/15/2019</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C971A5E-5C00-4643-A6F3-7DC7F96803EB}" type="slidenum">
              <a:rPr lang="en-US" smtClean="0"/>
              <a:t>‹#›</a:t>
            </a:fld>
            <a:endParaRPr lang="en-US"/>
          </a:p>
        </p:txBody>
      </p:sp>
    </p:spTree>
    <p:extLst>
      <p:ext uri="{BB962C8B-B14F-4D97-AF65-F5344CB8AC3E}">
        <p14:creationId xmlns:p14="http://schemas.microsoft.com/office/powerpoint/2010/main" val="45053682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C971A5E-5C00-4643-A6F3-7DC7F96803EB}" type="slidenum">
              <a:rPr lang="en-US" smtClean="0"/>
              <a:t>1</a:t>
            </a:fld>
            <a:endParaRPr lang="en-US"/>
          </a:p>
        </p:txBody>
      </p:sp>
    </p:spTree>
    <p:extLst>
      <p:ext uri="{BB962C8B-B14F-4D97-AF65-F5344CB8AC3E}">
        <p14:creationId xmlns:p14="http://schemas.microsoft.com/office/powerpoint/2010/main" val="95917295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C971A5E-5C00-4643-A6F3-7DC7F96803EB}" type="slidenum">
              <a:rPr lang="en-US" smtClean="0"/>
              <a:t>6</a:t>
            </a:fld>
            <a:endParaRPr lang="en-US"/>
          </a:p>
        </p:txBody>
      </p:sp>
    </p:spTree>
    <p:extLst>
      <p:ext uri="{BB962C8B-B14F-4D97-AF65-F5344CB8AC3E}">
        <p14:creationId xmlns:p14="http://schemas.microsoft.com/office/powerpoint/2010/main" val="44843633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9AF1711-C316-4A4E-8B95-32AEDADA22FA}" type="slidenum">
              <a:rPr lang="en-US"/>
              <a:pPr/>
              <a:t>7</a:t>
            </a:fld>
            <a:endParaRPr lang="en-US"/>
          </a:p>
        </p:txBody>
      </p:sp>
      <p:sp>
        <p:nvSpPr>
          <p:cNvPr id="59394" name="Rectangle 2"/>
          <p:cNvSpPr>
            <a:spLocks noGrp="1" noRot="1" noChangeAspect="1" noChangeArrowheads="1" noTextEdit="1"/>
          </p:cNvSpPr>
          <p:nvPr>
            <p:ph type="sldImg"/>
          </p:nvPr>
        </p:nvSpPr>
        <p:spPr>
          <a:ln/>
        </p:spPr>
      </p:sp>
      <p:sp>
        <p:nvSpPr>
          <p:cNvPr id="59395" name="Rectangle 3"/>
          <p:cNvSpPr>
            <a:spLocks noGrp="1" noChangeArrowheads="1"/>
          </p:cNvSpPr>
          <p:nvPr>
            <p:ph type="body" idx="1"/>
          </p:nvPr>
        </p:nvSpPr>
        <p:spPr/>
        <p:txBody>
          <a:bodyPr/>
          <a:lstStyle/>
          <a:p>
            <a:endParaRPr lang="en-US" dirty="0"/>
          </a:p>
        </p:txBody>
      </p:sp>
    </p:spTree>
    <p:extLst>
      <p:ext uri="{BB962C8B-B14F-4D97-AF65-F5344CB8AC3E}">
        <p14:creationId xmlns:p14="http://schemas.microsoft.com/office/powerpoint/2010/main" val="40294833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EDEEDD8-8B56-4DA0-8B8A-053388365E55}" type="slidenum">
              <a:rPr lang="en-US"/>
              <a:pPr/>
              <a:t>10</a:t>
            </a:fld>
            <a:endParaRPr lang="en-US"/>
          </a:p>
        </p:txBody>
      </p:sp>
      <p:sp>
        <p:nvSpPr>
          <p:cNvPr id="81922" name="Rectangle 2"/>
          <p:cNvSpPr>
            <a:spLocks noGrp="1" noRot="1" noChangeAspect="1" noChangeArrowheads="1" noTextEdit="1"/>
          </p:cNvSpPr>
          <p:nvPr>
            <p:ph type="sldImg"/>
          </p:nvPr>
        </p:nvSpPr>
        <p:spPr>
          <a:ln/>
        </p:spPr>
      </p:sp>
      <p:sp>
        <p:nvSpPr>
          <p:cNvPr id="81923" name="Rectangle 3"/>
          <p:cNvSpPr>
            <a:spLocks noGrp="1" noChangeArrowheads="1"/>
          </p:cNvSpPr>
          <p:nvPr>
            <p:ph type="body" idx="1"/>
          </p:nvPr>
        </p:nvSpPr>
        <p:spPr/>
        <p:txBody>
          <a:bodyPr/>
          <a:lstStyle/>
          <a:p>
            <a:endParaRPr lang="en-US" dirty="0"/>
          </a:p>
        </p:txBody>
      </p:sp>
    </p:spTree>
    <p:extLst>
      <p:ext uri="{BB962C8B-B14F-4D97-AF65-F5344CB8AC3E}">
        <p14:creationId xmlns:p14="http://schemas.microsoft.com/office/powerpoint/2010/main" val="302409247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5/15/2019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5/15/2019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5/15/2019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5/15/2019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5/15/2019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5/15/2019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5/15/2019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5/15/2019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5/15/2019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5/15/2019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5/15/2019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5/15/2019</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4.gif"/><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5.gif"/><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pPr>
              <a:lnSpc>
                <a:spcPct val="150000"/>
              </a:lnSpc>
            </a:pPr>
            <a:r>
              <a:rPr lang="en-US" dirty="0">
                <a:latin typeface="Bookman Old Style" pitchFamily="18" charset="0"/>
              </a:rPr>
              <a:t>GENE THERAPY</a:t>
            </a:r>
            <a:br>
              <a:rPr lang="en-US" dirty="0">
                <a:latin typeface="Bookman Old Style" pitchFamily="18" charset="0"/>
              </a:rPr>
            </a:br>
            <a:r>
              <a:rPr lang="en-US" dirty="0">
                <a:latin typeface="Bookman Old Style" pitchFamily="18" charset="0"/>
              </a:rPr>
              <a:t>A new era of medicine</a:t>
            </a:r>
          </a:p>
        </p:txBody>
      </p:sp>
      <p:sp>
        <p:nvSpPr>
          <p:cNvPr id="3" name="Subtitle 2"/>
          <p:cNvSpPr>
            <a:spLocks noGrp="1"/>
          </p:cNvSpPr>
          <p:nvPr>
            <p:ph type="subTitle" idx="1"/>
          </p:nvPr>
        </p:nvSpPr>
        <p:spPr/>
        <p:txBody>
          <a:bodyPr/>
          <a:lstStyle/>
          <a:p>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2"/>
          <p:cNvSpPr>
            <a:spLocks noGrp="1" noChangeArrowheads="1"/>
          </p:cNvSpPr>
          <p:nvPr>
            <p:ph type="title"/>
          </p:nvPr>
        </p:nvSpPr>
        <p:spPr/>
        <p:txBody>
          <a:bodyPr/>
          <a:lstStyle/>
          <a:p>
            <a:r>
              <a:rPr lang="en-US" dirty="0">
                <a:latin typeface="Bookman Old Style" pitchFamily="18" charset="0"/>
              </a:rPr>
              <a:t>The First Case</a:t>
            </a:r>
          </a:p>
        </p:txBody>
      </p:sp>
      <p:sp>
        <p:nvSpPr>
          <p:cNvPr id="56323" name="Rectangle 3"/>
          <p:cNvSpPr>
            <a:spLocks noGrp="1" noChangeArrowheads="1"/>
          </p:cNvSpPr>
          <p:nvPr>
            <p:ph type="body" idx="1"/>
          </p:nvPr>
        </p:nvSpPr>
        <p:spPr/>
        <p:txBody>
          <a:bodyPr>
            <a:normAutofit/>
          </a:bodyPr>
          <a:lstStyle/>
          <a:p>
            <a:pPr algn="just">
              <a:lnSpc>
                <a:spcPct val="150000"/>
              </a:lnSpc>
            </a:pPr>
            <a:r>
              <a:rPr lang="en-US" sz="2000" dirty="0">
                <a:latin typeface="Bookman Old Style" pitchFamily="18" charset="0"/>
              </a:rPr>
              <a:t>The first gene therapy was performed on September 14</a:t>
            </a:r>
            <a:r>
              <a:rPr lang="en-US" sz="2000" baseline="30000" dirty="0">
                <a:latin typeface="Bookman Old Style" pitchFamily="18" charset="0"/>
              </a:rPr>
              <a:t>th</a:t>
            </a:r>
            <a:r>
              <a:rPr lang="en-US" sz="2000" dirty="0">
                <a:latin typeface="Bookman Old Style" pitchFamily="18" charset="0"/>
              </a:rPr>
              <a:t>, 1990</a:t>
            </a:r>
          </a:p>
          <a:p>
            <a:pPr lvl="1" algn="just">
              <a:lnSpc>
                <a:spcPct val="150000"/>
              </a:lnSpc>
            </a:pPr>
            <a:r>
              <a:rPr lang="en-US" sz="2000" dirty="0">
                <a:latin typeface="Bookman Old Style" pitchFamily="18" charset="0"/>
              </a:rPr>
              <a:t>Ashanti </a:t>
            </a:r>
            <a:r>
              <a:rPr lang="en-US" sz="2000" dirty="0" err="1">
                <a:latin typeface="Bookman Old Style" pitchFamily="18" charset="0"/>
              </a:rPr>
              <a:t>DeSilva</a:t>
            </a:r>
            <a:r>
              <a:rPr lang="en-US" sz="2000" dirty="0">
                <a:latin typeface="Bookman Old Style" pitchFamily="18" charset="0"/>
              </a:rPr>
              <a:t> was treated for ADA-SCID</a:t>
            </a:r>
          </a:p>
          <a:p>
            <a:pPr lvl="1" algn="just">
              <a:lnSpc>
                <a:spcPct val="150000"/>
              </a:lnSpc>
            </a:pPr>
            <a:r>
              <a:rPr lang="en-US" sz="2000" dirty="0">
                <a:latin typeface="Bookman Old Style" pitchFamily="18" charset="0"/>
              </a:rPr>
              <a:t>Doctors removed her white blood cells, inserted the missing gene into the WBC, and then put them back into her blood stream.</a:t>
            </a:r>
          </a:p>
          <a:p>
            <a:pPr lvl="1" algn="just">
              <a:lnSpc>
                <a:spcPct val="150000"/>
              </a:lnSpc>
            </a:pPr>
            <a:r>
              <a:rPr lang="en-US" sz="2000" dirty="0">
                <a:latin typeface="Bookman Old Style" pitchFamily="18" charset="0"/>
              </a:rPr>
              <a:t>This strengthened her immune system</a:t>
            </a:r>
          </a:p>
          <a:p>
            <a:pPr lvl="1" algn="just">
              <a:lnSpc>
                <a:spcPct val="150000"/>
              </a:lnSpc>
            </a:pPr>
            <a:r>
              <a:rPr lang="en-US" sz="2000" dirty="0">
                <a:latin typeface="Bookman Old Style" pitchFamily="18" charset="0"/>
              </a:rPr>
              <a:t>Only worked for a few months </a:t>
            </a:r>
            <a:r>
              <a:rPr lang="en-US" sz="2000" dirty="0">
                <a:latin typeface="Bookman Old Style" pitchFamily="18" charset="0"/>
                <a:sym typeface="Wingdings" pitchFamily="2" charset="2"/>
              </a:rPr>
              <a:t></a:t>
            </a:r>
            <a:endParaRPr lang="en-US" sz="2000" dirty="0">
              <a:latin typeface="Bookman Old Style" pitchFamily="18"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477962"/>
          </a:xfrm>
        </p:spPr>
        <p:txBody>
          <a:bodyPr>
            <a:normAutofit fontScale="90000"/>
          </a:bodyPr>
          <a:lstStyle/>
          <a:p>
            <a:br>
              <a:rPr lang="en-US" dirty="0"/>
            </a:br>
            <a:br>
              <a:rPr lang="en-US" dirty="0"/>
            </a:br>
            <a:r>
              <a:rPr lang="en-US" sz="3100" dirty="0">
                <a:latin typeface="Bookman Old Style" pitchFamily="18" charset="0"/>
              </a:rPr>
              <a:t>ADA SCID</a:t>
            </a:r>
            <a:br>
              <a:rPr lang="en-US" sz="3100" dirty="0">
                <a:latin typeface="Bookman Old Style" pitchFamily="18" charset="0"/>
              </a:rPr>
            </a:br>
            <a:r>
              <a:rPr lang="en-US" sz="3100" dirty="0">
                <a:latin typeface="Bookman Old Style" pitchFamily="18" charset="0"/>
              </a:rPr>
              <a:t> Adenosine deaminase deficiency-Severe Combined Immunodeficiency </a:t>
            </a:r>
            <a:br>
              <a:rPr lang="en-US" dirty="0"/>
            </a:br>
            <a:endParaRPr lang="en-US" dirty="0"/>
          </a:p>
        </p:txBody>
      </p:sp>
      <p:sp>
        <p:nvSpPr>
          <p:cNvPr id="3" name="Content Placeholder 2"/>
          <p:cNvSpPr>
            <a:spLocks noGrp="1"/>
          </p:cNvSpPr>
          <p:nvPr>
            <p:ph idx="1"/>
          </p:nvPr>
        </p:nvSpPr>
        <p:spPr>
          <a:xfrm>
            <a:off x="457200" y="1981200"/>
            <a:ext cx="8229600" cy="4144963"/>
          </a:xfrm>
        </p:spPr>
        <p:txBody>
          <a:bodyPr>
            <a:normAutofit lnSpcReduction="10000"/>
          </a:bodyPr>
          <a:lstStyle/>
          <a:p>
            <a:pPr algn="just">
              <a:lnSpc>
                <a:spcPct val="150000"/>
              </a:lnSpc>
            </a:pPr>
            <a:r>
              <a:rPr lang="en-US" sz="2200" b="1" dirty="0">
                <a:latin typeface="Bookman Old Style" pitchFamily="18" charset="0"/>
              </a:rPr>
              <a:t>Adenosine deaminase deficiency</a:t>
            </a:r>
            <a:r>
              <a:rPr lang="en-US" sz="2200" dirty="0">
                <a:latin typeface="Bookman Old Style" pitchFamily="18" charset="0"/>
              </a:rPr>
              <a:t>, also called </a:t>
            </a:r>
            <a:r>
              <a:rPr lang="en-US" sz="2200" b="1" dirty="0">
                <a:latin typeface="Bookman Old Style" pitchFamily="18" charset="0"/>
              </a:rPr>
              <a:t>ADA deficiency</a:t>
            </a:r>
            <a:r>
              <a:rPr lang="en-US" sz="2200" dirty="0">
                <a:latin typeface="Bookman Old Style" pitchFamily="18" charset="0"/>
              </a:rPr>
              <a:t> or </a:t>
            </a:r>
            <a:r>
              <a:rPr lang="en-US" sz="2200" b="1" dirty="0">
                <a:latin typeface="Bookman Old Style" pitchFamily="18" charset="0"/>
              </a:rPr>
              <a:t>ADA-SCID</a:t>
            </a:r>
            <a:r>
              <a:rPr lang="en-US" sz="2200" dirty="0">
                <a:latin typeface="Bookman Old Style" pitchFamily="18" charset="0"/>
              </a:rPr>
              <a:t>, is an autosomal recessive disorder that causes immunodeficiency. </a:t>
            </a:r>
          </a:p>
          <a:p>
            <a:pPr algn="just">
              <a:lnSpc>
                <a:spcPct val="150000"/>
              </a:lnSpc>
            </a:pPr>
            <a:r>
              <a:rPr lang="en-US" sz="2200" dirty="0">
                <a:latin typeface="Bookman Old Style" pitchFamily="18" charset="0"/>
              </a:rPr>
              <a:t>It occurs in fewer than one in 100,000 live births worldwide.</a:t>
            </a:r>
          </a:p>
          <a:p>
            <a:pPr algn="just">
              <a:lnSpc>
                <a:spcPct val="150000"/>
              </a:lnSpc>
            </a:pPr>
            <a:r>
              <a:rPr lang="en-US" sz="2200" dirty="0">
                <a:latin typeface="Bookman Old Style" pitchFamily="18" charset="0"/>
              </a:rPr>
              <a:t>It accounts for about 15% of all cases of severe combined immunodeficiency (SCID). Only 3% of children are born with this gene</a:t>
            </a:r>
          </a:p>
          <a:p>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i="1" dirty="0">
                <a:latin typeface="Bookman Old Style" pitchFamily="18" charset="0"/>
              </a:rPr>
              <a:t>Adenosine deaminase</a:t>
            </a:r>
            <a:endParaRPr lang="en-US" dirty="0">
              <a:latin typeface="Bookman Old Style" pitchFamily="18" charset="0"/>
            </a:endParaRPr>
          </a:p>
        </p:txBody>
      </p:sp>
      <p:sp>
        <p:nvSpPr>
          <p:cNvPr id="3" name="Content Placeholder 2"/>
          <p:cNvSpPr>
            <a:spLocks noGrp="1"/>
          </p:cNvSpPr>
          <p:nvPr>
            <p:ph idx="1"/>
          </p:nvPr>
        </p:nvSpPr>
        <p:spPr/>
        <p:txBody>
          <a:bodyPr>
            <a:normAutofit fontScale="77500" lnSpcReduction="20000"/>
          </a:bodyPr>
          <a:lstStyle/>
          <a:p>
            <a:pPr algn="just">
              <a:lnSpc>
                <a:spcPct val="170000"/>
              </a:lnSpc>
            </a:pPr>
            <a:r>
              <a:rPr lang="en-US" sz="2600" b="1" i="1" dirty="0">
                <a:latin typeface="Bookman Old Style" pitchFamily="18" charset="0"/>
              </a:rPr>
              <a:t>Adenosine deaminase </a:t>
            </a:r>
            <a:r>
              <a:rPr lang="en-US" sz="2600" dirty="0">
                <a:latin typeface="Bookman Old Style" pitchFamily="18" charset="0"/>
              </a:rPr>
              <a:t>is an enzyme involved in Purine metabolism. It is needed for the breakdown of adenosine from food and for the turnover of nucleic acids in tissues.</a:t>
            </a:r>
          </a:p>
          <a:p>
            <a:pPr algn="just">
              <a:lnSpc>
                <a:spcPct val="170000"/>
              </a:lnSpc>
            </a:pPr>
            <a:r>
              <a:rPr lang="en-US" sz="2600" dirty="0">
                <a:latin typeface="Bookman Old Style" pitchFamily="18" charset="0"/>
              </a:rPr>
              <a:t>This enzyme is produced in all cells, but the highest levels of adenosine deaminase occur in immune system cells called lymphocytes. Lymphocytes form the immune system, which defends the body against potentially harmful invaders, such as viruses or bacteria.</a:t>
            </a:r>
          </a:p>
          <a:p>
            <a:pPr>
              <a:buNone/>
            </a:pPr>
            <a:r>
              <a:rPr lang="en-US" dirty="0"/>
              <a:t> </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pPr algn="just">
              <a:lnSpc>
                <a:spcPct val="150000"/>
              </a:lnSpc>
            </a:pPr>
            <a:r>
              <a:rPr lang="en-US" sz="2400" dirty="0">
                <a:latin typeface="Bookman Old Style" pitchFamily="18" charset="0"/>
              </a:rPr>
              <a:t>The function of the adenosine deaminase enzyme is to eliminate a molecule called deoxyadenosine, which is generated when DNA is broken down. Adenosine deaminase converts deoxyadenosine, which is toxic to lymphocytes, to another molecule called deoxy inosine, which is not harmful.</a:t>
            </a:r>
          </a:p>
          <a:p>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ADA GENE</a:t>
            </a:r>
          </a:p>
        </p:txBody>
      </p:sp>
      <p:sp>
        <p:nvSpPr>
          <p:cNvPr id="3" name="Content Placeholder 2"/>
          <p:cNvSpPr>
            <a:spLocks noGrp="1"/>
          </p:cNvSpPr>
          <p:nvPr>
            <p:ph idx="1"/>
          </p:nvPr>
        </p:nvSpPr>
        <p:spPr/>
        <p:txBody>
          <a:bodyPr>
            <a:normAutofit/>
          </a:bodyPr>
          <a:lstStyle/>
          <a:p>
            <a:pPr marL="0" indent="0" algn="just">
              <a:lnSpc>
                <a:spcPct val="150000"/>
              </a:lnSpc>
              <a:buNone/>
            </a:pPr>
            <a:r>
              <a:rPr lang="en-US" sz="2000" dirty="0">
                <a:latin typeface="Bookman Old Style" panose="02050604050505020204" pitchFamily="18" charset="0"/>
              </a:rPr>
              <a:t>The </a:t>
            </a:r>
            <a:r>
              <a:rPr lang="en-US" sz="2000" i="1" dirty="0">
                <a:latin typeface="Bookman Old Style" panose="02050604050505020204" pitchFamily="18" charset="0"/>
              </a:rPr>
              <a:t>ADA</a:t>
            </a:r>
            <a:r>
              <a:rPr lang="en-US" sz="2000" dirty="0">
                <a:latin typeface="Bookman Old Style" panose="02050604050505020204" pitchFamily="18" charset="0"/>
              </a:rPr>
              <a:t> gene is located on the </a:t>
            </a:r>
            <a:r>
              <a:rPr lang="en-US" sz="2000" b="1" dirty="0">
                <a:latin typeface="Bookman Old Style" panose="02050604050505020204" pitchFamily="18" charset="0"/>
              </a:rPr>
              <a:t>long (q) arm</a:t>
            </a:r>
            <a:r>
              <a:rPr lang="en-US" sz="2000" dirty="0">
                <a:latin typeface="Bookman Old Style" panose="02050604050505020204" pitchFamily="18" charset="0"/>
              </a:rPr>
              <a:t> of </a:t>
            </a:r>
            <a:r>
              <a:rPr lang="en-US" sz="2000" b="1" dirty="0">
                <a:latin typeface="Bookman Old Style" panose="02050604050505020204" pitchFamily="18" charset="0"/>
              </a:rPr>
              <a:t>chromosome 20</a:t>
            </a:r>
            <a:r>
              <a:rPr lang="en-US" sz="2000" dirty="0">
                <a:latin typeface="Bookman Old Style" panose="02050604050505020204" pitchFamily="18" charset="0"/>
              </a:rPr>
              <a:t> at position 13.12. More precisely, the </a:t>
            </a:r>
            <a:r>
              <a:rPr lang="en-US" sz="2000" i="1" dirty="0">
                <a:latin typeface="Bookman Old Style" panose="02050604050505020204" pitchFamily="18" charset="0"/>
              </a:rPr>
              <a:t>ADA</a:t>
            </a:r>
            <a:r>
              <a:rPr lang="en-US" sz="2000" dirty="0">
                <a:latin typeface="Bookman Old Style" panose="02050604050505020204" pitchFamily="18" charset="0"/>
              </a:rPr>
              <a:t> gene is located from base pair 44,619,518 to base pair 44,651,734 on chromosome 20. [32, 216 </a:t>
            </a:r>
            <a:r>
              <a:rPr lang="en-US" sz="2000" dirty="0" err="1">
                <a:latin typeface="Bookman Old Style" panose="02050604050505020204" pitchFamily="18" charset="0"/>
              </a:rPr>
              <a:t>bp</a:t>
            </a:r>
            <a:r>
              <a:rPr lang="en-US" sz="2000">
                <a:latin typeface="Bookman Old Style" panose="02050604050505020204" pitchFamily="18" charset="0"/>
              </a:rPr>
              <a:t>].</a:t>
            </a:r>
            <a:endParaRPr lang="en-US" sz="2000" dirty="0">
              <a:latin typeface="Bookman Old Style" panose="02050604050505020204" pitchFamily="18" charset="0"/>
            </a:endParaRPr>
          </a:p>
          <a:p>
            <a:pPr marL="0" indent="0" algn="just">
              <a:lnSpc>
                <a:spcPct val="150000"/>
              </a:lnSpc>
              <a:buNone/>
            </a:pPr>
            <a:r>
              <a:rPr lang="en-US" sz="2000" dirty="0">
                <a:latin typeface="Bookman Old Style" panose="02050604050505020204" pitchFamily="18" charset="0"/>
              </a:rPr>
              <a:t>More than 70 mutations in the </a:t>
            </a:r>
            <a:r>
              <a:rPr lang="en-US" sz="2000" i="1" dirty="0">
                <a:latin typeface="Bookman Old Style" panose="02050604050505020204" pitchFamily="18" charset="0"/>
              </a:rPr>
              <a:t>ADA</a:t>
            </a:r>
            <a:r>
              <a:rPr lang="en-US" sz="2000" dirty="0">
                <a:latin typeface="Bookman Old Style" panose="02050604050505020204" pitchFamily="18" charset="0"/>
              </a:rPr>
              <a:t> gene have been identified. Most of these mutations result in the substitution of one amino acid for another amino acid in the adenosine deaminase enzyme. Other mutations cause the enzyme to be unstable or prevent it from being produced at all.</a:t>
            </a:r>
          </a:p>
        </p:txBody>
      </p:sp>
    </p:spTree>
    <p:extLst>
      <p:ext uri="{BB962C8B-B14F-4D97-AF65-F5344CB8AC3E}">
        <p14:creationId xmlns:p14="http://schemas.microsoft.com/office/powerpoint/2010/main" val="21444326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Bookman Old Style" panose="02050604050505020204" pitchFamily="18" charset="0"/>
              </a:rPr>
              <a:t>GENETICS</a:t>
            </a:r>
          </a:p>
        </p:txBody>
      </p:sp>
      <p:sp>
        <p:nvSpPr>
          <p:cNvPr id="3" name="Content Placeholder 2"/>
          <p:cNvSpPr>
            <a:spLocks noGrp="1"/>
          </p:cNvSpPr>
          <p:nvPr>
            <p:ph idx="1"/>
          </p:nvPr>
        </p:nvSpPr>
        <p:spPr/>
        <p:txBody>
          <a:bodyPr>
            <a:normAutofit fontScale="85000" lnSpcReduction="10000"/>
          </a:bodyPr>
          <a:lstStyle/>
          <a:p>
            <a:pPr algn="just">
              <a:lnSpc>
                <a:spcPct val="150000"/>
              </a:lnSpc>
            </a:pPr>
            <a:r>
              <a:rPr lang="en-US" sz="2600" dirty="0">
                <a:latin typeface="Bookman Old Style" panose="02050604050505020204" pitchFamily="18" charset="0"/>
              </a:rPr>
              <a:t>ADA deficiency is inherited in an autosomal recessive manner.</a:t>
            </a:r>
            <a:r>
              <a:rPr lang="en-US" sz="2600" baseline="30000" dirty="0">
                <a:latin typeface="Bookman Old Style" panose="02050604050505020204" pitchFamily="18" charset="0"/>
              </a:rPr>
              <a:t> </a:t>
            </a:r>
            <a:r>
              <a:rPr lang="en-US" sz="2600" dirty="0">
                <a:latin typeface="Bookman Old Style" panose="02050604050505020204" pitchFamily="18" charset="0"/>
              </a:rPr>
              <a:t>This means the defective gene responsible for the disorder is located on an autosome (chromosome 20 is an autosome), and two copies of the defective gene (one inherited from each parent) are required in order to be born with the disorder. The parents of an individual with an autosomal recessive disorder both carry one copy of the defective gene, but usually do not experience any signs or symptoms of the disorder.</a:t>
            </a:r>
          </a:p>
          <a:p>
            <a:endParaRPr lang="en-US" dirty="0"/>
          </a:p>
        </p:txBody>
      </p:sp>
    </p:spTree>
    <p:extLst>
      <p:ext uri="{BB962C8B-B14F-4D97-AF65-F5344CB8AC3E}">
        <p14:creationId xmlns:p14="http://schemas.microsoft.com/office/powerpoint/2010/main" val="71355059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10000"/>
          </a:bodyPr>
          <a:lstStyle/>
          <a:p>
            <a:pPr algn="just">
              <a:lnSpc>
                <a:spcPct val="150000"/>
              </a:lnSpc>
            </a:pPr>
            <a:r>
              <a:rPr lang="en-US" sz="2400" dirty="0">
                <a:latin typeface="Bookman Old Style" panose="02050604050505020204" pitchFamily="18" charset="0"/>
              </a:rPr>
              <a:t>Although early clinical failures led many to dismiss gene therapy as over-hyped, clinical successes since 2006 have created new optimism in the promise of gene therapy. These include successful treatment of patients with the retinal disease, X-Linked SCID, </a:t>
            </a:r>
            <a:r>
              <a:rPr lang="en-US" sz="2400" dirty="0" err="1">
                <a:latin typeface="Bookman Old Style" panose="02050604050505020204" pitchFamily="18" charset="0"/>
              </a:rPr>
              <a:t>Haemophilia</a:t>
            </a:r>
            <a:r>
              <a:rPr lang="en-US" sz="2400" dirty="0">
                <a:latin typeface="Bookman Old Style" panose="02050604050505020204" pitchFamily="18" charset="0"/>
              </a:rPr>
              <a:t> and Parkinson’s disease. These clinical successes have led to a renewed interest in gene therapy, with several articles in scientific and popular publications calling for continued investment in the field. </a:t>
            </a:r>
          </a:p>
          <a:p>
            <a:endParaRPr lang="en-US" dirty="0"/>
          </a:p>
        </p:txBody>
      </p:sp>
    </p:spTree>
    <p:extLst>
      <p:ext uri="{BB962C8B-B14F-4D97-AF65-F5344CB8AC3E}">
        <p14:creationId xmlns:p14="http://schemas.microsoft.com/office/powerpoint/2010/main" val="5402745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a:latin typeface="Bookman Old Style" panose="02050604050505020204" pitchFamily="18" charset="0"/>
              </a:rPr>
              <a:t>SUCCESS CASE</a:t>
            </a:r>
          </a:p>
        </p:txBody>
      </p:sp>
      <p:sp>
        <p:nvSpPr>
          <p:cNvPr id="3" name="Content Placeholder 2"/>
          <p:cNvSpPr>
            <a:spLocks noGrp="1"/>
          </p:cNvSpPr>
          <p:nvPr>
            <p:ph idx="1"/>
          </p:nvPr>
        </p:nvSpPr>
        <p:spPr>
          <a:xfrm>
            <a:off x="457200" y="1219200"/>
            <a:ext cx="8229600" cy="5410200"/>
          </a:xfrm>
        </p:spPr>
        <p:txBody>
          <a:bodyPr>
            <a:noAutofit/>
          </a:bodyPr>
          <a:lstStyle/>
          <a:p>
            <a:pPr algn="just">
              <a:lnSpc>
                <a:spcPct val="150000"/>
              </a:lnSpc>
            </a:pPr>
            <a:r>
              <a:rPr lang="en-US" sz="2000" dirty="0">
                <a:latin typeface="Bookman Old Style" panose="02050604050505020204" pitchFamily="18" charset="0"/>
              </a:rPr>
              <a:t>In 2012, </a:t>
            </a:r>
            <a:r>
              <a:rPr lang="en-US" sz="2000" b="1" dirty="0">
                <a:latin typeface="Bookman Old Style" panose="02050604050505020204" pitchFamily="18" charset="0"/>
              </a:rPr>
              <a:t>Glybera</a:t>
            </a:r>
            <a:r>
              <a:rPr lang="en-US" sz="2000" dirty="0">
                <a:latin typeface="Bookman Old Style" panose="02050604050505020204" pitchFamily="18" charset="0"/>
              </a:rPr>
              <a:t> (trade name) became the first gene therapy treatment to be approved for clinical use in either Europe and United States after its endorsement by the European Commission. </a:t>
            </a:r>
            <a:r>
              <a:rPr lang="en-US" sz="2000" b="1" dirty="0">
                <a:latin typeface="Bookman Old Style" panose="02050604050505020204" pitchFamily="18" charset="0"/>
              </a:rPr>
              <a:t>Glybera</a:t>
            </a:r>
            <a:r>
              <a:rPr lang="en-US" sz="2000" dirty="0">
                <a:latin typeface="Bookman Old Style" panose="02050604050505020204" pitchFamily="18" charset="0"/>
              </a:rPr>
              <a:t> is a gene therapy treatment that compensates for Lipoprotein Lipase deficiency, which can cause severe Pancreatitis. </a:t>
            </a:r>
          </a:p>
          <a:p>
            <a:pPr algn="just">
              <a:lnSpc>
                <a:spcPct val="150000"/>
              </a:lnSpc>
            </a:pPr>
            <a:r>
              <a:rPr lang="en-US" sz="2000" b="1" dirty="0">
                <a:latin typeface="Bookman Old Style" panose="02050604050505020204" pitchFamily="18" charset="0"/>
              </a:rPr>
              <a:t>Lipoprotein lipase</a:t>
            </a:r>
            <a:r>
              <a:rPr lang="en-US" sz="2000" dirty="0">
                <a:latin typeface="Bookman Old Style" panose="02050604050505020204" pitchFamily="18" charset="0"/>
              </a:rPr>
              <a:t> (</a:t>
            </a:r>
            <a:r>
              <a:rPr lang="en-US" sz="2000" b="1" dirty="0">
                <a:latin typeface="Bookman Old Style" panose="02050604050505020204" pitchFamily="18" charset="0"/>
              </a:rPr>
              <a:t>LPL</a:t>
            </a:r>
            <a:r>
              <a:rPr lang="en-US" sz="2000" dirty="0">
                <a:latin typeface="Bookman Old Style" panose="02050604050505020204" pitchFamily="18" charset="0"/>
              </a:rPr>
              <a:t>) is a member of the Lipase gene family, a water soluble enzyme that hydrolyzes  Triglycerides in Lipoproteins, such as those found in Very Low Density Lipoproteins (VLDL), into two free Fatty acids and Monoacylglycerol molecule. </a:t>
            </a:r>
          </a:p>
        </p:txBody>
      </p:sp>
    </p:spTree>
    <p:extLst>
      <p:ext uri="{BB962C8B-B14F-4D97-AF65-F5344CB8AC3E}">
        <p14:creationId xmlns:p14="http://schemas.microsoft.com/office/powerpoint/2010/main" val="8776914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70000" lnSpcReduction="20000"/>
          </a:bodyPr>
          <a:lstStyle/>
          <a:p>
            <a:pPr algn="just">
              <a:lnSpc>
                <a:spcPct val="170000"/>
              </a:lnSpc>
            </a:pPr>
            <a:r>
              <a:rPr lang="en-US" sz="2900" dirty="0">
                <a:latin typeface="Bookman Old Style" panose="02050604050505020204" pitchFamily="18" charset="0"/>
              </a:rPr>
              <a:t>It is also involved in promoting the cellular uptake of chylomicron remnants, cholesterol-rich lipoproteins, and free fatty acids.</a:t>
            </a:r>
          </a:p>
          <a:p>
            <a:pPr algn="just">
              <a:lnSpc>
                <a:spcPct val="170000"/>
              </a:lnSpc>
            </a:pPr>
            <a:r>
              <a:rPr lang="en-US" sz="2900" dirty="0">
                <a:latin typeface="Bookman Old Style" panose="02050604050505020204" pitchFamily="18" charset="0"/>
              </a:rPr>
              <a:t>LPL is most widely distributed in adipose, heart, and skeletal muscle tissue, as well as in lactating mammary glands.</a:t>
            </a:r>
          </a:p>
          <a:p>
            <a:pPr algn="just">
              <a:lnSpc>
                <a:spcPct val="170000"/>
              </a:lnSpc>
            </a:pPr>
            <a:r>
              <a:rPr lang="en-US" sz="2900" b="1" dirty="0">
                <a:latin typeface="Bookman Old Style" panose="02050604050505020204" pitchFamily="18" charset="0"/>
              </a:rPr>
              <a:t>Glybera </a:t>
            </a:r>
            <a:r>
              <a:rPr lang="en-US" sz="2900" dirty="0">
                <a:latin typeface="Bookman Old Style" panose="02050604050505020204" pitchFamily="18" charset="0"/>
              </a:rPr>
              <a:t>is to cost around $1.6 million for treatment which will make it the most expensive medicine in the world. </a:t>
            </a:r>
          </a:p>
          <a:p>
            <a:pPr algn="just">
              <a:lnSpc>
                <a:spcPct val="150000"/>
              </a:lnSpc>
            </a:pPr>
            <a:endParaRPr lang="en-US" dirty="0">
              <a:latin typeface="Bookman Old Style" panose="02050604050505020204" pitchFamily="18" charset="0"/>
            </a:endParaRPr>
          </a:p>
          <a:p>
            <a:endParaRPr lang="en-US" dirty="0"/>
          </a:p>
        </p:txBody>
      </p:sp>
    </p:spTree>
    <p:extLst>
      <p:ext uri="{BB962C8B-B14F-4D97-AF65-F5344CB8AC3E}">
        <p14:creationId xmlns:p14="http://schemas.microsoft.com/office/powerpoint/2010/main" val="363954123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latin typeface="Bookman Old Style" panose="02050604050505020204" pitchFamily="18" charset="0"/>
              </a:rPr>
              <a:t>TYPES OF GENE THERAPY</a:t>
            </a:r>
            <a:br>
              <a:rPr lang="en-US" dirty="0">
                <a:latin typeface="Bookman Old Style" panose="02050604050505020204" pitchFamily="18" charset="0"/>
              </a:rPr>
            </a:br>
            <a:endParaRPr lang="en-US" dirty="0">
              <a:latin typeface="Bookman Old Style" panose="02050604050505020204" pitchFamily="18" charset="0"/>
            </a:endParaRPr>
          </a:p>
        </p:txBody>
      </p:sp>
      <p:sp>
        <p:nvSpPr>
          <p:cNvPr id="3" name="Content Placeholder 2"/>
          <p:cNvSpPr>
            <a:spLocks noGrp="1"/>
          </p:cNvSpPr>
          <p:nvPr>
            <p:ph idx="1"/>
          </p:nvPr>
        </p:nvSpPr>
        <p:spPr/>
        <p:txBody>
          <a:bodyPr>
            <a:normAutofit/>
          </a:bodyPr>
          <a:lstStyle/>
          <a:p>
            <a:pPr marL="0" indent="0" algn="just">
              <a:lnSpc>
                <a:spcPct val="150000"/>
              </a:lnSpc>
              <a:buNone/>
            </a:pPr>
            <a:r>
              <a:rPr lang="en-US" sz="2000" dirty="0">
                <a:latin typeface="Bookman Old Style" panose="02050604050505020204" pitchFamily="18" charset="0"/>
              </a:rPr>
              <a:t>Gene therapy may be classified into the two following types, only one of which has been used in humans:</a:t>
            </a:r>
          </a:p>
          <a:p>
            <a:pPr algn="just">
              <a:lnSpc>
                <a:spcPct val="150000"/>
              </a:lnSpc>
            </a:pPr>
            <a:r>
              <a:rPr lang="en-US" sz="2000" b="1" dirty="0">
                <a:latin typeface="Bookman Old Style" panose="02050604050505020204" pitchFamily="18" charset="0"/>
              </a:rPr>
              <a:t>Somatic gene therapy</a:t>
            </a:r>
          </a:p>
          <a:p>
            <a:pPr marL="0" indent="0" algn="just">
              <a:lnSpc>
                <a:spcPct val="150000"/>
              </a:lnSpc>
              <a:buNone/>
            </a:pPr>
            <a:r>
              <a:rPr lang="en-US" sz="2000" dirty="0">
                <a:latin typeface="Bookman Old Style" panose="02050604050505020204" pitchFamily="18" charset="0"/>
              </a:rPr>
              <a:t>As the name suggests, in somatic gene therapy, the therapeutic genes are transferred into the somatic cells (non sex-cells), or body, of a patient. Any modifications and effects will be restricted to the individual patient only, and will not be inherited by the patient's offspring or later generations.</a:t>
            </a:r>
          </a:p>
        </p:txBody>
      </p:sp>
    </p:spTree>
    <p:extLst>
      <p:ext uri="{BB962C8B-B14F-4D97-AF65-F5344CB8AC3E}">
        <p14:creationId xmlns:p14="http://schemas.microsoft.com/office/powerpoint/2010/main" val="22517377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Bookman Old Style" pitchFamily="18" charset="0"/>
              </a:rPr>
              <a:t>Therapy</a:t>
            </a:r>
          </a:p>
        </p:txBody>
      </p:sp>
      <p:sp>
        <p:nvSpPr>
          <p:cNvPr id="3" name="Content Placeholder 2"/>
          <p:cNvSpPr>
            <a:spLocks noGrp="1"/>
          </p:cNvSpPr>
          <p:nvPr>
            <p:ph idx="1"/>
          </p:nvPr>
        </p:nvSpPr>
        <p:spPr/>
        <p:txBody>
          <a:bodyPr>
            <a:normAutofit fontScale="92500"/>
          </a:bodyPr>
          <a:lstStyle/>
          <a:p>
            <a:pPr algn="just">
              <a:lnSpc>
                <a:spcPct val="150000"/>
              </a:lnSpc>
            </a:pPr>
            <a:r>
              <a:rPr lang="en-US" sz="2200" b="1" dirty="0">
                <a:latin typeface="Bookman Old Style" pitchFamily="18" charset="0"/>
              </a:rPr>
              <a:t>Therapy </a:t>
            </a:r>
            <a:r>
              <a:rPr lang="en-US" sz="2200" dirty="0">
                <a:latin typeface="Bookman Old Style" pitchFamily="18" charset="0"/>
              </a:rPr>
              <a:t>is the attempted remediation of a health problem, usually following a diagnosis.  In the </a:t>
            </a:r>
            <a:r>
              <a:rPr lang="en-US" sz="2200" b="1" dirty="0">
                <a:latin typeface="Bookman Old Style" pitchFamily="18" charset="0"/>
              </a:rPr>
              <a:t>medical field</a:t>
            </a:r>
            <a:r>
              <a:rPr lang="en-US" sz="2200" dirty="0">
                <a:latin typeface="Bookman Old Style" pitchFamily="18" charset="0"/>
              </a:rPr>
              <a:t>, it is usually </a:t>
            </a:r>
            <a:r>
              <a:rPr lang="en-US" sz="2200" b="1" dirty="0">
                <a:latin typeface="Bookman Old Style" pitchFamily="18" charset="0"/>
              </a:rPr>
              <a:t>synonymous</a:t>
            </a:r>
            <a:r>
              <a:rPr lang="en-US" sz="2200" dirty="0">
                <a:latin typeface="Bookman Old Style" pitchFamily="18" charset="0"/>
              </a:rPr>
              <a:t> with </a:t>
            </a:r>
            <a:r>
              <a:rPr lang="en-US" sz="2200" b="1" dirty="0">
                <a:latin typeface="Bookman Old Style" pitchFamily="18" charset="0"/>
              </a:rPr>
              <a:t>treatment</a:t>
            </a:r>
            <a:r>
              <a:rPr lang="en-US" sz="2200" dirty="0">
                <a:latin typeface="Bookman Old Style" pitchFamily="18" charset="0"/>
              </a:rPr>
              <a:t>. Among </a:t>
            </a:r>
            <a:r>
              <a:rPr lang="en-US" sz="2200" b="1" dirty="0">
                <a:latin typeface="Bookman Old Style" pitchFamily="18" charset="0"/>
              </a:rPr>
              <a:t>psychologists</a:t>
            </a:r>
            <a:r>
              <a:rPr lang="en-US" sz="2200" dirty="0">
                <a:latin typeface="Bookman Old Style" pitchFamily="18" charset="0"/>
              </a:rPr>
              <a:t> and other mental health professionals, including psychiatrists, psychiatric nurse practitioners, and clinical social workers, the term </a:t>
            </a:r>
            <a:r>
              <a:rPr lang="en-US" sz="2200" b="1" dirty="0">
                <a:latin typeface="Bookman Old Style" pitchFamily="18" charset="0"/>
              </a:rPr>
              <a:t>may refer </a:t>
            </a:r>
            <a:r>
              <a:rPr lang="en-US" sz="2200" dirty="0">
                <a:latin typeface="Bookman Old Style" pitchFamily="18" charset="0"/>
              </a:rPr>
              <a:t>specifically to </a:t>
            </a:r>
            <a:r>
              <a:rPr lang="en-US" sz="2200" b="1" dirty="0">
                <a:latin typeface="Bookman Old Style" pitchFamily="18" charset="0"/>
              </a:rPr>
              <a:t>psychotherapy</a:t>
            </a:r>
            <a:r>
              <a:rPr lang="en-US" sz="2200" dirty="0">
                <a:latin typeface="Bookman Old Style" pitchFamily="18" charset="0"/>
              </a:rPr>
              <a:t> or </a:t>
            </a:r>
            <a:r>
              <a:rPr lang="en-US" sz="2200" b="1" dirty="0">
                <a:latin typeface="Bookman Old Style" pitchFamily="18" charset="0"/>
              </a:rPr>
              <a:t>talking therapy</a:t>
            </a:r>
            <a:r>
              <a:rPr lang="en-US" sz="2200" dirty="0">
                <a:latin typeface="Bookman Old Style" pitchFamily="18" charset="0"/>
              </a:rPr>
              <a:t>. The English word </a:t>
            </a:r>
            <a:r>
              <a:rPr lang="en-US" sz="2200" i="1" dirty="0">
                <a:latin typeface="Bookman Old Style" pitchFamily="18" charset="0"/>
              </a:rPr>
              <a:t>therapy</a:t>
            </a:r>
            <a:r>
              <a:rPr lang="en-US" sz="2200" dirty="0">
                <a:latin typeface="Bookman Old Style" pitchFamily="18" charset="0"/>
              </a:rPr>
              <a:t> comes via Latin </a:t>
            </a:r>
            <a:r>
              <a:rPr lang="en-US" sz="2200" i="1" dirty="0" err="1">
                <a:latin typeface="Bookman Old Style" pitchFamily="18" charset="0"/>
              </a:rPr>
              <a:t>therapīa</a:t>
            </a:r>
            <a:r>
              <a:rPr lang="en-US" sz="2200" i="1" dirty="0">
                <a:latin typeface="Bookman Old Style" pitchFamily="18" charset="0"/>
              </a:rPr>
              <a:t> </a:t>
            </a:r>
            <a:r>
              <a:rPr lang="en-US" sz="2200" dirty="0">
                <a:latin typeface="Bookman Old Style" pitchFamily="18" charset="0"/>
              </a:rPr>
              <a:t>and </a:t>
            </a:r>
            <a:r>
              <a:rPr lang="en-US" sz="2200" b="1" dirty="0">
                <a:latin typeface="Bookman Old Style" pitchFamily="18" charset="0"/>
              </a:rPr>
              <a:t>literally means "curing" or "healing"</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457200" y="1600200"/>
            <a:ext cx="8229600" cy="4953000"/>
          </a:xfrm>
        </p:spPr>
        <p:txBody>
          <a:bodyPr>
            <a:normAutofit fontScale="40000" lnSpcReduction="20000"/>
          </a:bodyPr>
          <a:lstStyle/>
          <a:p>
            <a:pPr algn="just">
              <a:lnSpc>
                <a:spcPct val="170000"/>
              </a:lnSpc>
            </a:pPr>
            <a:r>
              <a:rPr lang="en-US" sz="4500" dirty="0">
                <a:latin typeface="Bookman Old Style" panose="02050604050505020204" pitchFamily="18" charset="0"/>
              </a:rPr>
              <a:t>Several somatic cell gene transfer experiments are currently in clinical trials with varied success. Over 600 clinical trials utilizing somatic cell therapy are underway in the United States. Most of these trials focus on treating severe genetic disorders, including </a:t>
            </a:r>
            <a:r>
              <a:rPr lang="en-US" sz="4500" dirty="0" err="1">
                <a:latin typeface="Bookman Old Style" panose="02050604050505020204" pitchFamily="18" charset="0"/>
              </a:rPr>
              <a:t>immunodeficiencies</a:t>
            </a:r>
            <a:r>
              <a:rPr lang="en-US" sz="4500" dirty="0">
                <a:latin typeface="Bookman Old Style" panose="02050604050505020204" pitchFamily="18" charset="0"/>
              </a:rPr>
              <a:t>, </a:t>
            </a:r>
            <a:r>
              <a:rPr lang="en-US" sz="4500" dirty="0" err="1">
                <a:latin typeface="Bookman Old Style" panose="02050604050505020204" pitchFamily="18" charset="0"/>
              </a:rPr>
              <a:t>haemophilia</a:t>
            </a:r>
            <a:r>
              <a:rPr lang="en-US" sz="4500" dirty="0">
                <a:latin typeface="Bookman Old Style" panose="02050604050505020204" pitchFamily="18" charset="0"/>
              </a:rPr>
              <a:t> and cystic fibrosis. These disorders are good candidates for somatic cell therapy because they are caused by single gene defects. While somatic cell therapy is promising for treatment, a complete correction of a genetic disorder or the replacement of multiple genes in somatic cells is not yet possible. Only a few of the many clinical tries are in the advanced stages. </a:t>
            </a:r>
          </a:p>
          <a:p>
            <a:endParaRPr lang="en-US" dirty="0"/>
          </a:p>
        </p:txBody>
      </p:sp>
    </p:spTree>
    <p:extLst>
      <p:ext uri="{BB962C8B-B14F-4D97-AF65-F5344CB8AC3E}">
        <p14:creationId xmlns:p14="http://schemas.microsoft.com/office/powerpoint/2010/main" val="372408093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pPr marL="0" indent="0" algn="just">
              <a:lnSpc>
                <a:spcPct val="150000"/>
              </a:lnSpc>
              <a:buNone/>
            </a:pPr>
            <a:r>
              <a:rPr lang="en-US" sz="2000" b="1" dirty="0">
                <a:latin typeface="Bookman Old Style" panose="02050604050505020204" pitchFamily="18" charset="0"/>
              </a:rPr>
              <a:t>Germline gene therapy</a:t>
            </a:r>
          </a:p>
          <a:p>
            <a:pPr algn="just">
              <a:lnSpc>
                <a:spcPct val="150000"/>
              </a:lnSpc>
            </a:pPr>
            <a:r>
              <a:rPr lang="en-US" sz="2000" dirty="0">
                <a:latin typeface="Bookman Old Style" panose="02050604050505020204" pitchFamily="18" charset="0"/>
              </a:rPr>
              <a:t>In germ line gene therapy, germ cells (sperm or eggs) are modified by the introduction of functional genes, which are </a:t>
            </a:r>
            <a:r>
              <a:rPr lang="en-US" sz="2000" b="1" dirty="0">
                <a:latin typeface="Bookman Old Style" panose="02050604050505020204" pitchFamily="18" charset="0"/>
              </a:rPr>
              <a:t>integrated into their genomes</a:t>
            </a:r>
            <a:r>
              <a:rPr lang="en-US" sz="2000" dirty="0">
                <a:latin typeface="Bookman Old Style" panose="02050604050505020204" pitchFamily="18" charset="0"/>
              </a:rPr>
              <a:t>. Germ cells will combine to form a zygote which will divide to produce all the other cells in an organism and therefore if a germ cell is genetically modified then all the cells in the organism will contain the modified gene. This would allow the therapy to be heritable and passed on to later generations. </a:t>
            </a:r>
          </a:p>
        </p:txBody>
      </p:sp>
    </p:spTree>
    <p:extLst>
      <p:ext uri="{BB962C8B-B14F-4D97-AF65-F5344CB8AC3E}">
        <p14:creationId xmlns:p14="http://schemas.microsoft.com/office/powerpoint/2010/main" val="425231317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62500" lnSpcReduction="20000"/>
          </a:bodyPr>
          <a:lstStyle/>
          <a:p>
            <a:pPr marL="0" indent="0" algn="just">
              <a:lnSpc>
                <a:spcPct val="160000"/>
              </a:lnSpc>
              <a:buNone/>
            </a:pPr>
            <a:r>
              <a:rPr lang="en-US" sz="3000" dirty="0">
                <a:latin typeface="Bookman Old Style" panose="02050604050505020204" pitchFamily="18" charset="0"/>
              </a:rPr>
              <a:t>Although this should, in theory, be highly effective in counteracting genetic disorders and hereditary diseases, some jurisdictions, including Australia, Canada, Germany, Israel, Switzerland, and the Netherlands </a:t>
            </a:r>
            <a:r>
              <a:rPr lang="en-US" sz="3000" b="1" dirty="0">
                <a:latin typeface="Bookman Old Style" panose="02050604050505020204" pitchFamily="18" charset="0"/>
              </a:rPr>
              <a:t>prohibit this for application in human beings, at least for the present, for technical and ethical reasons, including insufficient knowledge about possible risks to future generations and higher risk than somatic gene therapy</a:t>
            </a:r>
            <a:r>
              <a:rPr lang="en-US" sz="3000" dirty="0">
                <a:latin typeface="Bookman Old Style" panose="02050604050505020204" pitchFamily="18" charset="0"/>
              </a:rPr>
              <a:t>. The USA has no federal legislation specifically addressing human germ-line or somatic genetic modification (beyond the usual FDA testing regulations for therapies in general).</a:t>
            </a:r>
          </a:p>
          <a:p>
            <a:endParaRPr lang="en-US" dirty="0"/>
          </a:p>
        </p:txBody>
      </p:sp>
    </p:spTree>
    <p:extLst>
      <p:ext uri="{BB962C8B-B14F-4D97-AF65-F5344CB8AC3E}">
        <p14:creationId xmlns:p14="http://schemas.microsoft.com/office/powerpoint/2010/main" val="35826500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latin typeface="Bookman Old Style" panose="02050604050505020204" pitchFamily="18" charset="0"/>
              </a:rPr>
              <a:t>ANOTHER CLASSIFICATION </a:t>
            </a:r>
          </a:p>
        </p:txBody>
      </p:sp>
      <p:pic>
        <p:nvPicPr>
          <p:cNvPr id="5" name="Content Placeholder 4" descr="http://upload.wikimedia.org/wikibooks/en/f/f3/ExVivoGeneTherapy.jpg"/>
          <p:cNvPicPr>
            <a:picLocks noGrp="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838200" y="1295400"/>
            <a:ext cx="7467599" cy="5257800"/>
          </a:xfrm>
          <a:prstGeom prst="rect">
            <a:avLst/>
          </a:prstGeom>
          <a:noFill/>
          <a:ln>
            <a:noFill/>
          </a:ln>
        </p:spPr>
      </p:pic>
    </p:spTree>
    <p:extLst>
      <p:ext uri="{BB962C8B-B14F-4D97-AF65-F5344CB8AC3E}">
        <p14:creationId xmlns:p14="http://schemas.microsoft.com/office/powerpoint/2010/main" val="279166023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pic>
        <p:nvPicPr>
          <p:cNvPr id="4" name="Picture 3" descr="http://upload.wikimedia.org/wikibooks/en/5/59/In_vivo_gene_therapy.jpg"/>
          <p:cNvPicPr/>
          <p:nvPr/>
        </p:nvPicPr>
        <p:blipFill>
          <a:blip r:embed="rId2">
            <a:extLst>
              <a:ext uri="{28A0092B-C50C-407E-A947-70E740481C1C}">
                <a14:useLocalDpi xmlns:a14="http://schemas.microsoft.com/office/drawing/2010/main" val="0"/>
              </a:ext>
            </a:extLst>
          </a:blip>
          <a:srcRect/>
          <a:stretch>
            <a:fillRect/>
          </a:stretch>
        </p:blipFill>
        <p:spPr bwMode="auto">
          <a:xfrm>
            <a:off x="914400" y="1219199"/>
            <a:ext cx="7010400" cy="5089525"/>
          </a:xfrm>
          <a:prstGeom prst="rect">
            <a:avLst/>
          </a:prstGeom>
          <a:noFill/>
          <a:ln>
            <a:noFill/>
          </a:ln>
        </p:spPr>
      </p:pic>
    </p:spTree>
    <p:extLst>
      <p:ext uri="{BB962C8B-B14F-4D97-AF65-F5344CB8AC3E}">
        <p14:creationId xmlns:p14="http://schemas.microsoft.com/office/powerpoint/2010/main" val="50884637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528851"/>
            <a:ext cx="8229600" cy="1143000"/>
          </a:xfrm>
        </p:spPr>
        <p:txBody>
          <a:bodyPr>
            <a:normAutofit fontScale="90000"/>
          </a:bodyPr>
          <a:lstStyle/>
          <a:p>
            <a:r>
              <a:rPr lang="en-US" dirty="0">
                <a:latin typeface="Bookman Old Style" panose="02050604050505020204" pitchFamily="18" charset="0"/>
              </a:rPr>
              <a:t>VECTORS IN GENE THERAPY </a:t>
            </a:r>
          </a:p>
        </p:txBody>
      </p:sp>
      <p:sp>
        <p:nvSpPr>
          <p:cNvPr id="3" name="Content Placeholder 2"/>
          <p:cNvSpPr>
            <a:spLocks noGrp="1"/>
          </p:cNvSpPr>
          <p:nvPr>
            <p:ph idx="1"/>
          </p:nvPr>
        </p:nvSpPr>
        <p:spPr>
          <a:xfrm>
            <a:off x="457200" y="1600200"/>
            <a:ext cx="8229600" cy="4800600"/>
          </a:xfrm>
        </p:spPr>
        <p:txBody>
          <a:bodyPr>
            <a:normAutofit fontScale="62500" lnSpcReduction="20000"/>
          </a:bodyPr>
          <a:lstStyle/>
          <a:p>
            <a:pPr marL="0" indent="0" algn="just">
              <a:lnSpc>
                <a:spcPct val="170000"/>
              </a:lnSpc>
              <a:buNone/>
            </a:pPr>
            <a:r>
              <a:rPr lang="en-US" sz="2900" dirty="0">
                <a:latin typeface="Bookman Old Style" panose="02050604050505020204" pitchFamily="18" charset="0"/>
              </a:rPr>
              <a:t>Following early advances in genetic engineering of bacteria, cells, and small animals, scientists started considering how this technique could be applied to medicine; could human chromosomes be modified to treat disease? Two main approaches have been considered - adding a gene to replace a gene that wasn't working properly, or disrupting genes that were not working properly.</a:t>
            </a:r>
            <a:r>
              <a:rPr lang="en-US" sz="2900" baseline="30000" dirty="0">
                <a:latin typeface="Bookman Old Style" panose="02050604050505020204" pitchFamily="18" charset="0"/>
              </a:rPr>
              <a:t> </a:t>
            </a:r>
            <a:r>
              <a:rPr lang="en-US" sz="2900" dirty="0">
                <a:latin typeface="Bookman Old Style" panose="02050604050505020204" pitchFamily="18" charset="0"/>
              </a:rPr>
              <a:t>Scientists focused on diseases caused by single-gene defects, such as Hemophilia and Sickle Cell Anemia. As of 2019, gene therapy is still generally an experimental technique, although in 2012, Glybera became the first gene therapy treatment to be approved for clinical use in Europe as a treatment for a disease caused by a defect in a single gene, Lipoprotein Lipase. </a:t>
            </a:r>
          </a:p>
          <a:p>
            <a:endParaRPr lang="en-US" dirty="0"/>
          </a:p>
        </p:txBody>
      </p:sp>
    </p:spTree>
    <p:extLst>
      <p:ext uri="{BB962C8B-B14F-4D97-AF65-F5344CB8AC3E}">
        <p14:creationId xmlns:p14="http://schemas.microsoft.com/office/powerpoint/2010/main" val="266190947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a:bodyPr>
          <a:lstStyle/>
          <a:p>
            <a:pPr algn="just">
              <a:lnSpc>
                <a:spcPct val="160000"/>
              </a:lnSpc>
            </a:pPr>
            <a:r>
              <a:rPr lang="en-US" sz="2000" dirty="0">
                <a:latin typeface="Bookman Old Style" panose="02050604050505020204" pitchFamily="18" charset="0"/>
              </a:rPr>
              <a:t>In gene therapy, DNA must be administered to the patient, get to the cells that need repair, enter the cell, and express a protein.</a:t>
            </a:r>
            <a:r>
              <a:rPr lang="en-US" sz="2000" baseline="30000" dirty="0">
                <a:latin typeface="Bookman Old Style" panose="02050604050505020204" pitchFamily="18" charset="0"/>
              </a:rPr>
              <a:t> </a:t>
            </a:r>
            <a:r>
              <a:rPr lang="en-US" sz="2000" dirty="0">
                <a:latin typeface="Bookman Old Style" panose="02050604050505020204" pitchFamily="18" charset="0"/>
              </a:rPr>
              <a:t>Generally the DNA is incorporated into an </a:t>
            </a:r>
            <a:r>
              <a:rPr lang="en-US" sz="2000" b="1" dirty="0">
                <a:latin typeface="Bookman Old Style" panose="02050604050505020204" pitchFamily="18" charset="0"/>
              </a:rPr>
              <a:t>engineered</a:t>
            </a:r>
            <a:r>
              <a:rPr lang="en-US" sz="2000" dirty="0">
                <a:latin typeface="Bookman Old Style" panose="02050604050505020204" pitchFamily="18" charset="0"/>
              </a:rPr>
              <a:t> </a:t>
            </a:r>
            <a:r>
              <a:rPr lang="en-US" sz="2000" b="1" dirty="0">
                <a:latin typeface="Bookman Old Style" panose="02050604050505020204" pitchFamily="18" charset="0"/>
              </a:rPr>
              <a:t>Virus</a:t>
            </a:r>
            <a:r>
              <a:rPr lang="en-US" sz="2000" dirty="0">
                <a:latin typeface="Bookman Old Style" panose="02050604050505020204" pitchFamily="18" charset="0"/>
              </a:rPr>
              <a:t> that serves as a </a:t>
            </a:r>
            <a:r>
              <a:rPr lang="en-US" sz="2000" b="1" dirty="0">
                <a:latin typeface="Bookman Old Style" panose="02050604050505020204" pitchFamily="18" charset="0"/>
              </a:rPr>
              <a:t>Vector</a:t>
            </a:r>
            <a:r>
              <a:rPr lang="en-US" sz="2000" dirty="0">
                <a:latin typeface="Bookman Old Style" panose="02050604050505020204" pitchFamily="18" charset="0"/>
              </a:rPr>
              <a:t>, to get the DNA through the bloodstream, into cells, and incorporated into a chromosome. However, so-called </a:t>
            </a:r>
            <a:r>
              <a:rPr lang="en-US" sz="2000" b="1" dirty="0">
                <a:latin typeface="Bookman Old Style" panose="02050604050505020204" pitchFamily="18" charset="0"/>
              </a:rPr>
              <a:t>Naked</a:t>
            </a:r>
            <a:r>
              <a:rPr lang="en-US" sz="2000" dirty="0">
                <a:latin typeface="Bookman Old Style" panose="02050604050505020204" pitchFamily="18" charset="0"/>
              </a:rPr>
              <a:t> </a:t>
            </a:r>
            <a:r>
              <a:rPr lang="en-US" sz="2000" b="1" dirty="0">
                <a:latin typeface="Bookman Old Style" panose="02050604050505020204" pitchFamily="18" charset="0"/>
              </a:rPr>
              <a:t>DNA</a:t>
            </a:r>
            <a:r>
              <a:rPr lang="en-US" sz="2000" dirty="0">
                <a:latin typeface="Bookman Old Style" panose="02050604050505020204" pitchFamily="18" charset="0"/>
              </a:rPr>
              <a:t> approaches have also been explored.</a:t>
            </a:r>
          </a:p>
          <a:p>
            <a:pPr algn="just">
              <a:lnSpc>
                <a:spcPct val="160000"/>
              </a:lnSpc>
            </a:pPr>
            <a:r>
              <a:rPr lang="en-US" sz="2000" dirty="0">
                <a:latin typeface="Bookman Old Style" panose="02050604050505020204" pitchFamily="18" charset="0"/>
              </a:rPr>
              <a:t>Generally, efforts have focused on administering a gene that causes a protein to be expressed, that the patient directly needs. </a:t>
            </a:r>
          </a:p>
        </p:txBody>
      </p:sp>
    </p:spTree>
    <p:extLst>
      <p:ext uri="{BB962C8B-B14F-4D97-AF65-F5344CB8AC3E}">
        <p14:creationId xmlns:p14="http://schemas.microsoft.com/office/powerpoint/2010/main" val="46232729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10000"/>
          </a:bodyPr>
          <a:lstStyle/>
          <a:p>
            <a:pPr algn="just">
              <a:lnSpc>
                <a:spcPct val="150000"/>
              </a:lnSpc>
            </a:pPr>
            <a:r>
              <a:rPr lang="en-US" sz="2400" dirty="0">
                <a:latin typeface="Bookman Old Style" panose="02050604050505020204" pitchFamily="18" charset="0"/>
              </a:rPr>
              <a:t>However, with development of our understanding of the function of </a:t>
            </a:r>
            <a:r>
              <a:rPr lang="en-US" sz="2400" b="1" dirty="0">
                <a:latin typeface="Bookman Old Style" panose="02050604050505020204" pitchFamily="18" charset="0"/>
              </a:rPr>
              <a:t>nucleases</a:t>
            </a:r>
            <a:r>
              <a:rPr lang="en-US" sz="2400" dirty="0">
                <a:latin typeface="Bookman Old Style" panose="02050604050505020204" pitchFamily="18" charset="0"/>
              </a:rPr>
              <a:t>, such as </a:t>
            </a:r>
            <a:r>
              <a:rPr lang="en-US" sz="2400" b="1" dirty="0">
                <a:latin typeface="Bookman Old Style" panose="02050604050505020204" pitchFamily="18" charset="0"/>
              </a:rPr>
              <a:t>Zinc Finger Nucleases</a:t>
            </a:r>
            <a:r>
              <a:rPr lang="en-US" sz="2400" dirty="0">
                <a:latin typeface="Bookman Old Style" panose="02050604050505020204" pitchFamily="18" charset="0"/>
              </a:rPr>
              <a:t> in humans, efforts have begun to incorporate genes encoding nucleases into chromosomes; the expressed nucleases then "</a:t>
            </a:r>
            <a:r>
              <a:rPr lang="en-US" sz="2400" b="1" dirty="0">
                <a:latin typeface="Bookman Old Style" panose="02050604050505020204" pitchFamily="18" charset="0"/>
              </a:rPr>
              <a:t>edit</a:t>
            </a:r>
            <a:r>
              <a:rPr lang="en-US" sz="2400" dirty="0">
                <a:latin typeface="Bookman Old Style" panose="02050604050505020204" pitchFamily="18" charset="0"/>
              </a:rPr>
              <a:t>" the chromosome, disrupting genes causing disease. As of 2014 these approaches have been limited to taking cells from patients, delivering the nuclease gene to the cells, and then administering the transformed cells to patients.</a:t>
            </a:r>
          </a:p>
          <a:p>
            <a:endParaRPr lang="en-US" dirty="0"/>
          </a:p>
        </p:txBody>
      </p:sp>
    </p:spTree>
    <p:extLst>
      <p:ext uri="{BB962C8B-B14F-4D97-AF65-F5344CB8AC3E}">
        <p14:creationId xmlns:p14="http://schemas.microsoft.com/office/powerpoint/2010/main" val="91499985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pPr algn="just">
              <a:lnSpc>
                <a:spcPct val="150000"/>
              </a:lnSpc>
            </a:pPr>
            <a:r>
              <a:rPr lang="en-US" sz="2000" dirty="0">
                <a:latin typeface="Bookman Old Style" panose="02050604050505020204" pitchFamily="18" charset="0"/>
              </a:rPr>
              <a:t>There are other technologies in which nucleic acids are being developed as drugs, such as </a:t>
            </a:r>
            <a:r>
              <a:rPr lang="en-US" sz="2000" b="1" dirty="0">
                <a:latin typeface="Bookman Old Style" panose="02050604050505020204" pitchFamily="18" charset="0"/>
              </a:rPr>
              <a:t>Antisense</a:t>
            </a:r>
            <a:r>
              <a:rPr lang="en-US" sz="2000" dirty="0">
                <a:latin typeface="Bookman Old Style" panose="02050604050505020204" pitchFamily="18" charset="0"/>
              </a:rPr>
              <a:t> </a:t>
            </a:r>
            <a:r>
              <a:rPr lang="en-US" sz="2000" b="1" dirty="0">
                <a:latin typeface="Bookman Old Style" panose="02050604050505020204" pitchFamily="18" charset="0"/>
              </a:rPr>
              <a:t>RNA</a:t>
            </a:r>
            <a:r>
              <a:rPr lang="en-US" sz="2000" dirty="0">
                <a:latin typeface="Bookman Old Style" panose="02050604050505020204" pitchFamily="18" charset="0"/>
              </a:rPr>
              <a:t>, </a:t>
            </a:r>
            <a:r>
              <a:rPr lang="en-US" sz="2000" b="1" dirty="0">
                <a:latin typeface="Bookman Old Style" panose="02050604050505020204" pitchFamily="18" charset="0"/>
              </a:rPr>
              <a:t>Small</a:t>
            </a:r>
            <a:r>
              <a:rPr lang="en-US" sz="2000" dirty="0">
                <a:latin typeface="Bookman Old Style" panose="02050604050505020204" pitchFamily="18" charset="0"/>
              </a:rPr>
              <a:t> </a:t>
            </a:r>
            <a:r>
              <a:rPr lang="en-US" sz="2000" b="1" dirty="0">
                <a:latin typeface="Bookman Old Style" panose="02050604050505020204" pitchFamily="18" charset="0"/>
              </a:rPr>
              <a:t>interfering</a:t>
            </a:r>
            <a:r>
              <a:rPr lang="en-US" sz="2000" dirty="0">
                <a:latin typeface="Bookman Old Style" panose="02050604050505020204" pitchFamily="18" charset="0"/>
              </a:rPr>
              <a:t> </a:t>
            </a:r>
            <a:r>
              <a:rPr lang="en-US" sz="2000" b="1" dirty="0">
                <a:latin typeface="Bookman Old Style" panose="02050604050505020204" pitchFamily="18" charset="0"/>
              </a:rPr>
              <a:t>RNA</a:t>
            </a:r>
            <a:r>
              <a:rPr lang="en-US" sz="2000" dirty="0">
                <a:latin typeface="Bookman Old Style" panose="02050604050505020204" pitchFamily="18" charset="0"/>
              </a:rPr>
              <a:t> and others. To the extent that these technologies do not seek to alter the chromosome, but instead are intended to directly interact with other biomolecules such as </a:t>
            </a:r>
            <a:r>
              <a:rPr lang="en-US" sz="2000" b="1" dirty="0">
                <a:latin typeface="Bookman Old Style" panose="02050604050505020204" pitchFamily="18" charset="0"/>
              </a:rPr>
              <a:t>RNA</a:t>
            </a:r>
            <a:r>
              <a:rPr lang="en-US" sz="2000" dirty="0">
                <a:latin typeface="Bookman Old Style" panose="02050604050505020204" pitchFamily="18" charset="0"/>
              </a:rPr>
              <a:t>, they are generally not considered "</a:t>
            </a:r>
            <a:r>
              <a:rPr lang="en-US" sz="2000" b="1" dirty="0">
                <a:latin typeface="Bookman Old Style" panose="02050604050505020204" pitchFamily="18" charset="0"/>
              </a:rPr>
              <a:t>gene</a:t>
            </a:r>
            <a:r>
              <a:rPr lang="en-US" sz="2000" dirty="0">
                <a:latin typeface="Bookman Old Style" panose="02050604050505020204" pitchFamily="18" charset="0"/>
              </a:rPr>
              <a:t> </a:t>
            </a:r>
            <a:r>
              <a:rPr lang="en-US" sz="2000" b="1" dirty="0">
                <a:latin typeface="Bookman Old Style" panose="02050604050505020204" pitchFamily="18" charset="0"/>
              </a:rPr>
              <a:t>therapy</a:t>
            </a:r>
            <a:r>
              <a:rPr lang="en-US" sz="2000" dirty="0">
                <a:latin typeface="Bookman Old Style" panose="02050604050505020204" pitchFamily="18" charset="0"/>
              </a:rPr>
              <a:t>" per se</a:t>
            </a:r>
          </a:p>
        </p:txBody>
      </p:sp>
    </p:spTree>
    <p:extLst>
      <p:ext uri="{BB962C8B-B14F-4D97-AF65-F5344CB8AC3E}">
        <p14:creationId xmlns:p14="http://schemas.microsoft.com/office/powerpoint/2010/main" val="283567590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Bookman Old Style" panose="02050604050505020204" pitchFamily="18" charset="0"/>
              </a:rPr>
              <a:t>VIRUSES</a:t>
            </a:r>
            <a:r>
              <a:rPr lang="en-US" dirty="0"/>
              <a:t> </a:t>
            </a:r>
          </a:p>
        </p:txBody>
      </p:sp>
      <p:sp>
        <p:nvSpPr>
          <p:cNvPr id="3" name="Content Placeholder 2"/>
          <p:cNvSpPr>
            <a:spLocks noGrp="1"/>
          </p:cNvSpPr>
          <p:nvPr>
            <p:ph idx="1"/>
          </p:nvPr>
        </p:nvSpPr>
        <p:spPr>
          <a:xfrm>
            <a:off x="457200" y="1417638"/>
            <a:ext cx="8229600" cy="4708525"/>
          </a:xfrm>
        </p:spPr>
        <p:txBody>
          <a:bodyPr>
            <a:normAutofit/>
          </a:bodyPr>
          <a:lstStyle/>
          <a:p>
            <a:pPr marL="0" indent="0" algn="just">
              <a:lnSpc>
                <a:spcPct val="150000"/>
              </a:lnSpc>
              <a:buNone/>
            </a:pPr>
            <a:r>
              <a:rPr lang="en-US" sz="2200" dirty="0">
                <a:latin typeface="Bookman Old Style" panose="02050604050505020204" pitchFamily="18" charset="0"/>
              </a:rPr>
              <a:t>All viruses bind to their hosts and introduce their genetic material into the host cell as part of their replication cycle. This genetic material contains basic 'instructions' of how to produce more copies of these viruses, hacking the body's normal production machinery to serve the needs of the virus. The host cell will carry out these instructions and produce additional copies of the virus, leading to more and more cells becoming infected. </a:t>
            </a:r>
            <a:endParaRPr lang="en-US" dirty="0"/>
          </a:p>
        </p:txBody>
      </p:sp>
    </p:spTree>
    <p:extLst>
      <p:ext uri="{BB962C8B-B14F-4D97-AF65-F5344CB8AC3E}">
        <p14:creationId xmlns:p14="http://schemas.microsoft.com/office/powerpoint/2010/main" val="385264147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Bookman Old Style" pitchFamily="18" charset="0"/>
              </a:rPr>
              <a:t>Forms of therapy</a:t>
            </a:r>
          </a:p>
        </p:txBody>
      </p:sp>
      <p:sp>
        <p:nvSpPr>
          <p:cNvPr id="3" name="Content Placeholder 2"/>
          <p:cNvSpPr>
            <a:spLocks noGrp="1"/>
          </p:cNvSpPr>
          <p:nvPr>
            <p:ph idx="1"/>
          </p:nvPr>
        </p:nvSpPr>
        <p:spPr>
          <a:xfrm>
            <a:off x="457200" y="1600200"/>
            <a:ext cx="8229600" cy="4876800"/>
          </a:xfrm>
        </p:spPr>
        <p:txBody>
          <a:bodyPr>
            <a:normAutofit fontScale="47500" lnSpcReduction="20000"/>
          </a:bodyPr>
          <a:lstStyle/>
          <a:p>
            <a:pPr marL="514350" indent="-514350" algn="just">
              <a:lnSpc>
                <a:spcPct val="170000"/>
              </a:lnSpc>
              <a:buAutoNum type="arabicPeriod"/>
            </a:pPr>
            <a:r>
              <a:rPr lang="en-US" sz="5100" b="1" dirty="0">
                <a:latin typeface="Bookman Old Style" pitchFamily="18" charset="0"/>
              </a:rPr>
              <a:t>Plant Based Therapy</a:t>
            </a:r>
          </a:p>
          <a:p>
            <a:pPr marL="514350" indent="-514350" algn="just">
              <a:lnSpc>
                <a:spcPct val="220000"/>
              </a:lnSpc>
              <a:buNone/>
            </a:pPr>
            <a:r>
              <a:rPr lang="en-US" sz="4200" dirty="0">
                <a:latin typeface="Bookman Old Style" pitchFamily="18" charset="0"/>
              </a:rPr>
              <a:t>Doctrine of Signature’ which assumes that the appearance of</a:t>
            </a:r>
          </a:p>
          <a:p>
            <a:pPr marL="514350" indent="-514350" algn="just">
              <a:lnSpc>
                <a:spcPct val="220000"/>
              </a:lnSpc>
              <a:buNone/>
            </a:pPr>
            <a:r>
              <a:rPr lang="en-US" sz="4200" dirty="0">
                <a:latin typeface="Bookman Old Style" pitchFamily="18" charset="0"/>
              </a:rPr>
              <a:t>the plant gives a clue to its medicinal value. For example, Red</a:t>
            </a:r>
          </a:p>
          <a:p>
            <a:pPr marL="514350" indent="-514350" algn="just">
              <a:lnSpc>
                <a:spcPct val="220000"/>
              </a:lnSpc>
              <a:buNone/>
            </a:pPr>
            <a:r>
              <a:rPr lang="en-US" sz="4200" dirty="0">
                <a:latin typeface="Bookman Old Style" pitchFamily="18" charset="0"/>
              </a:rPr>
              <a:t>juice and sap are used for blood and menstrual associated</a:t>
            </a:r>
          </a:p>
          <a:p>
            <a:pPr marL="514350" indent="-514350" algn="just">
              <a:lnSpc>
                <a:spcPct val="220000"/>
              </a:lnSpc>
              <a:buNone/>
            </a:pPr>
            <a:r>
              <a:rPr lang="en-US" sz="4200" dirty="0">
                <a:latin typeface="Bookman Old Style" pitchFamily="18" charset="0"/>
              </a:rPr>
              <a:t>complications; yellow flowers for jaundice and bile and certain </a:t>
            </a:r>
          </a:p>
          <a:p>
            <a:pPr marL="514350" indent="-514350" algn="just">
              <a:lnSpc>
                <a:spcPct val="220000"/>
              </a:lnSpc>
              <a:buNone/>
            </a:pPr>
            <a:r>
              <a:rPr lang="en-US" sz="4200" dirty="0">
                <a:latin typeface="Bookman Old Style" pitchFamily="18" charset="0"/>
              </a:rPr>
              <a:t>roots, with human shape for female form of fertility. </a:t>
            </a:r>
          </a:p>
          <a:p>
            <a:pPr algn="just">
              <a:lnSpc>
                <a:spcPct val="170000"/>
              </a:lnSpc>
            </a:pPr>
            <a:endParaRPr lang="en-US" dirty="0">
              <a:latin typeface="Bookman Old Style" pitchFamily="18" charset="0"/>
            </a:endParaRP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Bookman Old Style" panose="02050604050505020204" pitchFamily="18" charset="0"/>
              </a:rPr>
              <a:t>Retroviruses</a:t>
            </a:r>
            <a:endParaRPr lang="en-US" dirty="0"/>
          </a:p>
        </p:txBody>
      </p:sp>
      <p:sp>
        <p:nvSpPr>
          <p:cNvPr id="3" name="Content Placeholder 2"/>
          <p:cNvSpPr>
            <a:spLocks noGrp="1"/>
          </p:cNvSpPr>
          <p:nvPr>
            <p:ph idx="1"/>
          </p:nvPr>
        </p:nvSpPr>
        <p:spPr>
          <a:xfrm>
            <a:off x="457200" y="1600200"/>
            <a:ext cx="8229600" cy="4876800"/>
          </a:xfrm>
        </p:spPr>
        <p:txBody>
          <a:bodyPr>
            <a:normAutofit lnSpcReduction="10000"/>
          </a:bodyPr>
          <a:lstStyle/>
          <a:p>
            <a:pPr marL="0" indent="0" algn="just">
              <a:lnSpc>
                <a:spcPct val="150000"/>
              </a:lnSpc>
              <a:buNone/>
            </a:pPr>
            <a:r>
              <a:rPr lang="en-US" sz="2000" dirty="0">
                <a:latin typeface="Bookman Old Style" panose="02050604050505020204" pitchFamily="18" charset="0"/>
              </a:rPr>
              <a:t>The genetic material in retroviruses is in the form of RNA molecules, while the genetic material of their hosts is in the form of DNA. When a retrovirus infects a host cell, it will introduce its RNA together with some enzymes, namely reverse transcriptase and integrase, into the cell. This RNA molecule from the retrovirus produce a DNA copy from its RNA molecule before it can be integrated into the genetic material of the host cell; a process called </a:t>
            </a:r>
            <a:r>
              <a:rPr lang="en-US" sz="2000" b="1" dirty="0">
                <a:latin typeface="Bookman Old Style" panose="02050604050505020204" pitchFamily="18" charset="0"/>
              </a:rPr>
              <a:t>reverse transcription </a:t>
            </a:r>
            <a:r>
              <a:rPr lang="en-US" sz="2000" dirty="0">
                <a:latin typeface="Bookman Old Style" panose="02050604050505020204" pitchFamily="18" charset="0"/>
              </a:rPr>
              <a:t>carried out by </a:t>
            </a:r>
            <a:r>
              <a:rPr lang="en-US" sz="2000" b="1" dirty="0">
                <a:latin typeface="Bookman Old Style" panose="02050604050505020204" pitchFamily="18" charset="0"/>
              </a:rPr>
              <a:t>reverse transcriptase</a:t>
            </a:r>
            <a:r>
              <a:rPr lang="en-US" sz="2000" dirty="0">
                <a:latin typeface="Bookman Old Style" panose="02050604050505020204" pitchFamily="18" charset="0"/>
              </a:rPr>
              <a:t>. After this DNA copy is produced and is free in the nucleus of the host cell, it is incorporated into the genome of the host cell by </a:t>
            </a:r>
            <a:r>
              <a:rPr lang="en-US" sz="2000" b="1" dirty="0">
                <a:latin typeface="Bookman Old Style" panose="02050604050505020204" pitchFamily="18" charset="0"/>
              </a:rPr>
              <a:t>integrase</a:t>
            </a:r>
            <a:r>
              <a:rPr lang="en-US" sz="2000" dirty="0">
                <a:latin typeface="Bookman Old Style" panose="02050604050505020204" pitchFamily="18" charset="0"/>
              </a:rPr>
              <a:t> enzyme. </a:t>
            </a:r>
          </a:p>
        </p:txBody>
      </p:sp>
    </p:spTree>
    <p:extLst>
      <p:ext uri="{BB962C8B-B14F-4D97-AF65-F5344CB8AC3E}">
        <p14:creationId xmlns:p14="http://schemas.microsoft.com/office/powerpoint/2010/main" val="27441981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Bookman Old Style" panose="02050604050505020204" pitchFamily="18" charset="0"/>
              </a:rPr>
              <a:t>Retroviruses</a:t>
            </a:r>
          </a:p>
        </p:txBody>
      </p:sp>
      <p:pic>
        <p:nvPicPr>
          <p:cNvPr id="4" name="Content Placeholder 3" descr="http://www.nature.com/nrc/journal/v2/n6/images/nrc823-f2.gif"/>
          <p:cNvPicPr>
            <a:picLocks noGrp="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685800" y="1417638"/>
            <a:ext cx="7391400" cy="4830761"/>
          </a:xfrm>
          <a:prstGeom prst="rect">
            <a:avLst/>
          </a:prstGeom>
          <a:noFill/>
          <a:ln>
            <a:noFill/>
          </a:ln>
        </p:spPr>
      </p:pic>
    </p:spTree>
    <p:extLst>
      <p:ext uri="{BB962C8B-B14F-4D97-AF65-F5344CB8AC3E}">
        <p14:creationId xmlns:p14="http://schemas.microsoft.com/office/powerpoint/2010/main" val="263792161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Content Placeholder 3" descr="http://autocww.colorado.edu/~flc/E64ContentFiles/VirusesMoneransAndProtists/RetrovirusGeneTherapy.gif"/>
          <p:cNvPicPr>
            <a:picLocks noGrp="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685800" y="1524000"/>
            <a:ext cx="7467600" cy="4495800"/>
          </a:xfrm>
          <a:prstGeom prst="rect">
            <a:avLst/>
          </a:prstGeom>
          <a:noFill/>
          <a:ln>
            <a:noFill/>
          </a:ln>
        </p:spPr>
      </p:pic>
    </p:spTree>
    <p:extLst>
      <p:ext uri="{BB962C8B-B14F-4D97-AF65-F5344CB8AC3E}">
        <p14:creationId xmlns:p14="http://schemas.microsoft.com/office/powerpoint/2010/main" val="263233151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latin typeface="Bookman Old Style" panose="02050604050505020204" pitchFamily="18" charset="0"/>
              </a:rPr>
              <a:t>Advantages and Disadvantages</a:t>
            </a:r>
          </a:p>
        </p:txBody>
      </p:sp>
      <p:sp>
        <p:nvSpPr>
          <p:cNvPr id="3" name="Content Placeholder 2"/>
          <p:cNvSpPr>
            <a:spLocks noGrp="1"/>
          </p:cNvSpPr>
          <p:nvPr>
            <p:ph idx="1"/>
          </p:nvPr>
        </p:nvSpPr>
        <p:spPr>
          <a:xfrm>
            <a:off x="457200" y="1219200"/>
            <a:ext cx="8229600" cy="5181600"/>
          </a:xfrm>
        </p:spPr>
        <p:txBody>
          <a:bodyPr>
            <a:normAutofit fontScale="47500" lnSpcReduction="20000"/>
          </a:bodyPr>
          <a:lstStyle/>
          <a:p>
            <a:pPr marL="0" indent="0" algn="just">
              <a:lnSpc>
                <a:spcPct val="170000"/>
              </a:lnSpc>
              <a:buNone/>
            </a:pPr>
            <a:r>
              <a:rPr lang="en-US" sz="3600" dirty="0">
                <a:latin typeface="Bookman Old Style" panose="02050604050505020204" pitchFamily="18" charset="0"/>
              </a:rPr>
              <a:t>Now that the genetic material of the virus including the desired gene has been inserted, it can be said that the host cell has been modified to contain new genes. If this host cell divides later, its descendants will all contain the new genes. One of the problems of gene therapy using retroviruses is that the </a:t>
            </a:r>
            <a:r>
              <a:rPr lang="en-US" sz="3600" b="1" dirty="0">
                <a:latin typeface="Bookman Old Style" panose="02050604050505020204" pitchFamily="18" charset="0"/>
              </a:rPr>
              <a:t>integrase enzyme can insert the genetic material of the virus into any arbitrary position </a:t>
            </a:r>
            <a:r>
              <a:rPr lang="en-US" sz="3600" dirty="0">
                <a:latin typeface="Bookman Old Style" panose="02050604050505020204" pitchFamily="18" charset="0"/>
              </a:rPr>
              <a:t>in the genome of the host. If genetic material happens to be inserted in the middle of one of the original genes of the host cell, this gene will be disrupted; a phenomenon called </a:t>
            </a:r>
            <a:r>
              <a:rPr lang="en-US" sz="3600" b="1" dirty="0">
                <a:latin typeface="Bookman Old Style" panose="02050604050505020204" pitchFamily="18" charset="0"/>
              </a:rPr>
              <a:t>insertional</a:t>
            </a:r>
            <a:r>
              <a:rPr lang="en-US" sz="3600" dirty="0">
                <a:latin typeface="Bookman Old Style" panose="02050604050505020204" pitchFamily="18" charset="0"/>
              </a:rPr>
              <a:t> </a:t>
            </a:r>
            <a:r>
              <a:rPr lang="en-US" sz="3600" b="1" dirty="0">
                <a:latin typeface="Bookman Old Style" panose="02050604050505020204" pitchFamily="18" charset="0"/>
              </a:rPr>
              <a:t>mutagenesis</a:t>
            </a:r>
            <a:r>
              <a:rPr lang="en-US" sz="3600" dirty="0">
                <a:latin typeface="Bookman Old Style" panose="02050604050505020204" pitchFamily="18" charset="0"/>
              </a:rPr>
              <a:t>. If the gene happens to be one regulating cell division, uncontrolled cell division (i.e., Cancer) can occur. This problem has recently begun to be addressed by utilizing Zinc Finger nucleases to direct the site of integration to specific chromosomal sites.</a:t>
            </a:r>
          </a:p>
          <a:p>
            <a:endParaRPr lang="en-US" dirty="0"/>
          </a:p>
        </p:txBody>
      </p:sp>
    </p:spTree>
    <p:extLst>
      <p:ext uri="{BB962C8B-B14F-4D97-AF65-F5344CB8AC3E}">
        <p14:creationId xmlns:p14="http://schemas.microsoft.com/office/powerpoint/2010/main" val="3866440877"/>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47500" lnSpcReduction="20000"/>
          </a:bodyPr>
          <a:lstStyle/>
          <a:p>
            <a:pPr marL="0" indent="0" algn="just">
              <a:lnSpc>
                <a:spcPct val="170000"/>
              </a:lnSpc>
              <a:buNone/>
            </a:pPr>
            <a:r>
              <a:rPr lang="en-US" sz="3600" dirty="0">
                <a:latin typeface="Bookman Old Style" panose="02050604050505020204" pitchFamily="18" charset="0"/>
              </a:rPr>
              <a:t>Gene therapy trials using retroviral vectors to treat X-linked SCID represent one of the most successful application of gene therapy. More than twenty patients have been treated in France and Britain, with a high rate of immune system reconstitution observed. Similar trials were restricted in the USA when Leukemia was reported in patients treated in the French X-SCID gene therapy trial. To date, four children in the French trial and one in the British trial have developed leukemia as a result of insertional mutagenesis by the retroviral vector. All but one of these children responded well to conventional anti-leukemia treatment. Gene therapy trials to treat ADA-SCID continue with relative success in the USA, Britain, Ireland, Italy and Japan.</a:t>
            </a:r>
          </a:p>
          <a:p>
            <a:endParaRPr lang="en-US" dirty="0"/>
          </a:p>
        </p:txBody>
      </p:sp>
    </p:spTree>
    <p:extLst>
      <p:ext uri="{BB962C8B-B14F-4D97-AF65-F5344CB8AC3E}">
        <p14:creationId xmlns:p14="http://schemas.microsoft.com/office/powerpoint/2010/main" val="1611549117"/>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b="1" dirty="0">
                <a:latin typeface="Bookman Old Style" panose="02050604050505020204" pitchFamily="18" charset="0"/>
              </a:rPr>
              <a:t>ADENOVIRUSES</a:t>
            </a:r>
            <a:endParaRPr lang="en-US" sz="4000" dirty="0">
              <a:latin typeface="Bookman Old Style" panose="02050604050505020204" pitchFamily="18" charset="0"/>
            </a:endParaRPr>
          </a:p>
        </p:txBody>
      </p:sp>
      <p:sp>
        <p:nvSpPr>
          <p:cNvPr id="3" name="Content Placeholder 2"/>
          <p:cNvSpPr>
            <a:spLocks noGrp="1"/>
          </p:cNvSpPr>
          <p:nvPr>
            <p:ph idx="1"/>
          </p:nvPr>
        </p:nvSpPr>
        <p:spPr>
          <a:xfrm>
            <a:off x="457200" y="1417638"/>
            <a:ext cx="8229600" cy="5440362"/>
          </a:xfrm>
        </p:spPr>
        <p:txBody>
          <a:bodyPr>
            <a:noAutofit/>
          </a:bodyPr>
          <a:lstStyle/>
          <a:p>
            <a:pPr marL="0" indent="0" algn="just">
              <a:lnSpc>
                <a:spcPct val="150000"/>
              </a:lnSpc>
              <a:buNone/>
            </a:pPr>
            <a:r>
              <a:rPr lang="en-US" sz="1800" dirty="0">
                <a:latin typeface="Bookman Old Style" panose="02050604050505020204" pitchFamily="18" charset="0"/>
              </a:rPr>
              <a:t>Adenoviruses carry their genetic material in the form of double-stranded DNA. They cause respiratory, intestinal, and eye infections in humans (especially the common cold). When these viruses infect a host cell, they introduce their DNA molecule into the host. The genetic material of the adenoviruses is not incorporated (transient) into the host cell's genetic material. The DNA molecule is left free in the nucleus of the host cell, and the instructions in this extra DNA molecule are transcribed just like any other gene. The only difference is that these extra genes are not replicated when the cell is about to undergo cell division so the descendants of that cell will not have the extra gene. As a result, treatment with the adenovirus will require re-administration in a growing cell population. </a:t>
            </a:r>
          </a:p>
        </p:txBody>
      </p:sp>
    </p:spTree>
    <p:extLst>
      <p:ext uri="{BB962C8B-B14F-4D97-AF65-F5344CB8AC3E}">
        <p14:creationId xmlns:p14="http://schemas.microsoft.com/office/powerpoint/2010/main" val="739510201"/>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20000"/>
          </a:bodyPr>
          <a:lstStyle/>
          <a:p>
            <a:pPr marL="0" indent="0" algn="just">
              <a:lnSpc>
                <a:spcPct val="150000"/>
              </a:lnSpc>
              <a:buNone/>
            </a:pPr>
            <a:r>
              <a:rPr lang="en-US" sz="2400" dirty="0">
                <a:latin typeface="Bookman Old Style" panose="02050604050505020204" pitchFamily="18" charset="0"/>
              </a:rPr>
              <a:t>The absence of integration into the host cell's genome should prevent the type of cancer seen in the SCID trials. </a:t>
            </a:r>
          </a:p>
          <a:p>
            <a:pPr marL="0" indent="0" algn="just">
              <a:lnSpc>
                <a:spcPct val="150000"/>
              </a:lnSpc>
              <a:buNone/>
            </a:pPr>
            <a:r>
              <a:rPr lang="en-US" sz="2400" dirty="0">
                <a:latin typeface="Bookman Old Style" panose="02050604050505020204" pitchFamily="18" charset="0"/>
              </a:rPr>
              <a:t>This vector system has been promoted for treating cancer and indeed the first gene therapy product to be licensed to treat cancer, </a:t>
            </a:r>
            <a:r>
              <a:rPr lang="en-US" sz="2400" b="1" dirty="0" err="1">
                <a:latin typeface="Bookman Old Style" panose="02050604050505020204" pitchFamily="18" charset="0"/>
              </a:rPr>
              <a:t>Gendicine</a:t>
            </a:r>
            <a:r>
              <a:rPr lang="en-US" sz="2400" dirty="0">
                <a:latin typeface="Bookman Old Style" panose="02050604050505020204" pitchFamily="18" charset="0"/>
              </a:rPr>
              <a:t>, </a:t>
            </a:r>
            <a:r>
              <a:rPr lang="en-US" sz="2400" b="1" dirty="0">
                <a:latin typeface="Bookman Old Style" panose="02050604050505020204" pitchFamily="18" charset="0"/>
              </a:rPr>
              <a:t>adenoviral p53-based</a:t>
            </a:r>
            <a:r>
              <a:rPr lang="en-US" sz="2400" dirty="0">
                <a:latin typeface="Bookman Old Style" panose="02050604050505020204" pitchFamily="18" charset="0"/>
              </a:rPr>
              <a:t> gene therapy was approved by the Chinese food and drug regulators in 2003 for treatment of head and neck cancer. </a:t>
            </a:r>
            <a:r>
              <a:rPr lang="en-US" sz="2400" b="1" dirty="0" err="1">
                <a:latin typeface="Bookman Old Style" panose="02050604050505020204" pitchFamily="18" charset="0"/>
              </a:rPr>
              <a:t>Advexin</a:t>
            </a:r>
            <a:r>
              <a:rPr lang="en-US" sz="2400" dirty="0">
                <a:latin typeface="Bookman Old Style" panose="02050604050505020204" pitchFamily="18" charset="0"/>
              </a:rPr>
              <a:t>, a similar gene therapy approach from </a:t>
            </a:r>
            <a:r>
              <a:rPr lang="en-US" sz="2400" dirty="0" err="1">
                <a:latin typeface="Bookman Old Style" panose="02050604050505020204" pitchFamily="18" charset="0"/>
              </a:rPr>
              <a:t>Introgen</a:t>
            </a:r>
            <a:r>
              <a:rPr lang="en-US" sz="2400" dirty="0">
                <a:latin typeface="Bookman Old Style" panose="02050604050505020204" pitchFamily="18" charset="0"/>
              </a:rPr>
              <a:t>, was turned down by the US Food and Drug Administration  (FDA) in 2008.</a:t>
            </a:r>
          </a:p>
          <a:p>
            <a:endParaRPr lang="en-US" dirty="0"/>
          </a:p>
        </p:txBody>
      </p:sp>
    </p:spTree>
    <p:extLst>
      <p:ext uri="{BB962C8B-B14F-4D97-AF65-F5344CB8AC3E}">
        <p14:creationId xmlns:p14="http://schemas.microsoft.com/office/powerpoint/2010/main" val="2943915012"/>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0500" y="304800"/>
            <a:ext cx="8458200" cy="1524000"/>
          </a:xfrm>
        </p:spPr>
        <p:txBody>
          <a:bodyPr>
            <a:normAutofit fontScale="90000"/>
          </a:bodyPr>
          <a:lstStyle/>
          <a:p>
            <a:pPr algn="just">
              <a:lnSpc>
                <a:spcPct val="150000"/>
              </a:lnSpc>
            </a:pPr>
            <a:r>
              <a:rPr lang="en-US" sz="2200" b="1" dirty="0">
                <a:latin typeface="Bookman Old Style" panose="02050604050505020204" pitchFamily="18" charset="0"/>
              </a:rPr>
              <a:t>Adenoviruses</a:t>
            </a:r>
            <a:br>
              <a:rPr lang="en-US" sz="2200" dirty="0">
                <a:latin typeface="Bookman Old Style" panose="02050604050505020204" pitchFamily="18" charset="0"/>
              </a:rPr>
            </a:br>
            <a:r>
              <a:rPr lang="en-US" sz="2000" dirty="0">
                <a:latin typeface="Bookman Old Style" panose="02050604050505020204" pitchFamily="18" charset="0"/>
              </a:rPr>
              <a:t>A new gene is inserted into a cell using an adenovirus. If the treatment is successful, the new gene will make a functional protein</a:t>
            </a:r>
            <a:r>
              <a:rPr lang="en-US" sz="2000" dirty="0"/>
              <a:t>. </a:t>
            </a:r>
          </a:p>
        </p:txBody>
      </p:sp>
      <p:pic>
        <p:nvPicPr>
          <p:cNvPr id="4" name="Content Placeholder 3" descr="http://upload.wikimedia.org/wikipedia/commons/thumb/3/3d/Gene_therapy.jpg/300px-Gene_therapy.jpg"/>
          <p:cNvPicPr>
            <a:picLocks noGrp="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457200" y="2133600"/>
            <a:ext cx="8001000" cy="3962400"/>
          </a:xfrm>
          <a:prstGeom prst="rect">
            <a:avLst/>
          </a:prstGeom>
          <a:noFill/>
          <a:ln>
            <a:noFill/>
          </a:ln>
        </p:spPr>
      </p:pic>
    </p:spTree>
    <p:extLst>
      <p:ext uri="{BB962C8B-B14F-4D97-AF65-F5344CB8AC3E}">
        <p14:creationId xmlns:p14="http://schemas.microsoft.com/office/powerpoint/2010/main" val="1704635363"/>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br>
              <a:rPr lang="en-US" sz="3100" b="1" dirty="0">
                <a:latin typeface="Bookman Old Style" panose="02050604050505020204" pitchFamily="18" charset="0"/>
              </a:rPr>
            </a:br>
            <a:r>
              <a:rPr lang="en-US" sz="3100" b="1" dirty="0">
                <a:latin typeface="Bookman Old Style" panose="02050604050505020204" pitchFamily="18" charset="0"/>
              </a:rPr>
              <a:t>ENVELOPE PROTEIN PSEUDOTYPING OF VIRAL VECTORS</a:t>
            </a:r>
            <a:br>
              <a:rPr lang="en-US" b="1" dirty="0"/>
            </a:br>
            <a:endParaRPr lang="en-US" dirty="0"/>
          </a:p>
        </p:txBody>
      </p:sp>
      <p:sp>
        <p:nvSpPr>
          <p:cNvPr id="3" name="Content Placeholder 2"/>
          <p:cNvSpPr>
            <a:spLocks noGrp="1"/>
          </p:cNvSpPr>
          <p:nvPr>
            <p:ph idx="1"/>
          </p:nvPr>
        </p:nvSpPr>
        <p:spPr/>
        <p:txBody>
          <a:bodyPr>
            <a:normAutofit lnSpcReduction="10000"/>
          </a:bodyPr>
          <a:lstStyle/>
          <a:p>
            <a:pPr marL="0" indent="0" algn="just">
              <a:lnSpc>
                <a:spcPct val="150000"/>
              </a:lnSpc>
              <a:buNone/>
            </a:pPr>
            <a:r>
              <a:rPr lang="en-US" sz="2000" dirty="0">
                <a:latin typeface="Bookman Old Style" panose="02050604050505020204" pitchFamily="18" charset="0"/>
              </a:rPr>
              <a:t>The viral vectors described above have natural host cell populations that they infect most efficiently. </a:t>
            </a:r>
            <a:r>
              <a:rPr lang="en-US" sz="2000" b="1" dirty="0">
                <a:latin typeface="Bookman Old Style" panose="02050604050505020204" pitchFamily="18" charset="0"/>
              </a:rPr>
              <a:t>Retroviruses have limited natural host cell ranges</a:t>
            </a:r>
            <a:r>
              <a:rPr lang="en-US" sz="2000" dirty="0">
                <a:latin typeface="Bookman Old Style" panose="02050604050505020204" pitchFamily="18" charset="0"/>
              </a:rPr>
              <a:t>, and although </a:t>
            </a:r>
            <a:r>
              <a:rPr lang="en-US" sz="2000" b="1" dirty="0">
                <a:latin typeface="Bookman Old Style" panose="02050604050505020204" pitchFamily="18" charset="0"/>
              </a:rPr>
              <a:t>adenovirus are able to infect a relatively broader range of cells efficiently</a:t>
            </a:r>
            <a:r>
              <a:rPr lang="en-US" sz="2000" dirty="0">
                <a:latin typeface="Bookman Old Style" panose="02050604050505020204" pitchFamily="18" charset="0"/>
              </a:rPr>
              <a:t>, some cell types are refractory to infection by these viruses as well. Attachment to and entry into a susceptible cell is mediated by the protein envelope on the surface of a virus. The envelope protein on each of these viruses bind to cell surface molecules such as </a:t>
            </a:r>
            <a:r>
              <a:rPr lang="en-US" sz="2000" b="1" dirty="0">
                <a:latin typeface="Bookman Old Style" panose="02050604050505020204" pitchFamily="18" charset="0"/>
              </a:rPr>
              <a:t>heparin sulfate</a:t>
            </a:r>
            <a:r>
              <a:rPr lang="en-US" sz="2000" dirty="0">
                <a:latin typeface="Bookman Old Style" panose="02050604050505020204" pitchFamily="18" charset="0"/>
              </a:rPr>
              <a:t>, which localizes them upon the surface of the potential host and hence entry in the host cell.</a:t>
            </a:r>
          </a:p>
        </p:txBody>
      </p:sp>
    </p:spTree>
    <p:extLst>
      <p:ext uri="{BB962C8B-B14F-4D97-AF65-F5344CB8AC3E}">
        <p14:creationId xmlns:p14="http://schemas.microsoft.com/office/powerpoint/2010/main" val="4150580878"/>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10000"/>
          </a:bodyPr>
          <a:lstStyle/>
          <a:p>
            <a:pPr marL="0" indent="0" algn="just">
              <a:lnSpc>
                <a:spcPct val="160000"/>
              </a:lnSpc>
              <a:buNone/>
            </a:pPr>
            <a:r>
              <a:rPr lang="en-US" sz="2000" dirty="0">
                <a:latin typeface="Bookman Old Style" panose="02050604050505020204" pitchFamily="18" charset="0"/>
              </a:rPr>
              <a:t>Entry into potential host cells requires a favorable interaction between a protein on the surface of the virus and a protein on the surface of the cell. For the purposes of gene therapy, one might either want to limit or expand the range of cells susceptible to transduction by a gene therapy vector. To this end, many vectors have been developed in which the endogenous viral envelope proteins have been replaced by either envelope proteins from other viruses, or by chimeric proteins. Viruses in which the envelope proteins have been replaced as described are referred to as </a:t>
            </a:r>
            <a:r>
              <a:rPr lang="en-US" sz="2000" b="1" dirty="0" err="1">
                <a:latin typeface="Bookman Old Style" panose="02050604050505020204" pitchFamily="18" charset="0"/>
              </a:rPr>
              <a:t>Pseudotyped</a:t>
            </a:r>
            <a:r>
              <a:rPr lang="en-US" sz="2000" dirty="0">
                <a:latin typeface="Bookman Old Style" panose="02050604050505020204" pitchFamily="18" charset="0"/>
              </a:rPr>
              <a:t> </a:t>
            </a:r>
            <a:r>
              <a:rPr lang="en-US" sz="2000" b="1" dirty="0">
                <a:latin typeface="Bookman Old Style" panose="02050604050505020204" pitchFamily="18" charset="0"/>
              </a:rPr>
              <a:t>viruses</a:t>
            </a:r>
            <a:r>
              <a:rPr lang="en-US" sz="2000" dirty="0">
                <a:latin typeface="Bookman Old Style" panose="02050604050505020204" pitchFamily="18" charset="0"/>
              </a:rPr>
              <a:t>. </a:t>
            </a:r>
          </a:p>
        </p:txBody>
      </p:sp>
    </p:spTree>
    <p:extLst>
      <p:ext uri="{BB962C8B-B14F-4D97-AF65-F5344CB8AC3E}">
        <p14:creationId xmlns:p14="http://schemas.microsoft.com/office/powerpoint/2010/main" val="388488482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pPr marL="0" indent="0" algn="just">
              <a:lnSpc>
                <a:spcPct val="150000"/>
              </a:lnSpc>
              <a:buNone/>
            </a:pPr>
            <a:r>
              <a:rPr lang="en-US" sz="2000" dirty="0">
                <a:latin typeface="Bookman Old Style" pitchFamily="18" charset="0"/>
              </a:rPr>
              <a:t>Examples include</a:t>
            </a:r>
          </a:p>
          <a:p>
            <a:pPr algn="just">
              <a:lnSpc>
                <a:spcPct val="150000"/>
              </a:lnSpc>
              <a:buNone/>
            </a:pPr>
            <a:r>
              <a:rPr lang="en-US" sz="2000" dirty="0">
                <a:latin typeface="Bookman Old Style" pitchFamily="18" charset="0"/>
              </a:rPr>
              <a:t>1. Gum of </a:t>
            </a:r>
            <a:r>
              <a:rPr lang="en-US" sz="2000" b="1" i="1" dirty="0">
                <a:latin typeface="Bookman Old Style" pitchFamily="18" charset="0"/>
              </a:rPr>
              <a:t>Acacia </a:t>
            </a:r>
            <a:r>
              <a:rPr lang="en-US" sz="2000" b="1" i="1" dirty="0" err="1">
                <a:latin typeface="Bookman Old Style" pitchFamily="18" charset="0"/>
              </a:rPr>
              <a:t>nilotica</a:t>
            </a:r>
            <a:r>
              <a:rPr lang="en-US" sz="2000" b="1" i="1" dirty="0">
                <a:latin typeface="Bookman Old Style" pitchFamily="18" charset="0"/>
              </a:rPr>
              <a:t> </a:t>
            </a:r>
            <a:r>
              <a:rPr lang="en-US" sz="2000" i="1" dirty="0">
                <a:latin typeface="Bookman Old Style" pitchFamily="18" charset="0"/>
              </a:rPr>
              <a:t>(</a:t>
            </a:r>
            <a:r>
              <a:rPr lang="en-US" sz="2000" i="1" dirty="0" err="1">
                <a:latin typeface="Bookman Old Style" pitchFamily="18" charset="0"/>
              </a:rPr>
              <a:t>Kikar</a:t>
            </a:r>
            <a:r>
              <a:rPr lang="en-US" sz="2000" i="1" dirty="0">
                <a:latin typeface="Bookman Old Style" pitchFamily="18" charset="0"/>
              </a:rPr>
              <a:t>) </a:t>
            </a:r>
            <a:r>
              <a:rPr lang="en-US" sz="2000" dirty="0">
                <a:latin typeface="Bookman Old Style" pitchFamily="18" charset="0"/>
              </a:rPr>
              <a:t>is used for the</a:t>
            </a:r>
            <a:r>
              <a:rPr lang="en-US" sz="2000" i="1" dirty="0">
                <a:latin typeface="Bookman Old Style" pitchFamily="18" charset="0"/>
              </a:rPr>
              <a:t> </a:t>
            </a:r>
            <a:r>
              <a:rPr lang="en-US" sz="2000" dirty="0">
                <a:latin typeface="Bookman Old Style" pitchFamily="18" charset="0"/>
              </a:rPr>
              <a:t>treatment of </a:t>
            </a:r>
            <a:r>
              <a:rPr lang="en-US" sz="2000" b="1" dirty="0">
                <a:latin typeface="Bookman Old Style" pitchFamily="18" charset="0"/>
              </a:rPr>
              <a:t>diarrhea</a:t>
            </a:r>
          </a:p>
          <a:p>
            <a:pPr algn="just">
              <a:lnSpc>
                <a:spcPct val="150000"/>
              </a:lnSpc>
              <a:buNone/>
            </a:pPr>
            <a:r>
              <a:rPr lang="en-US" sz="2000" dirty="0">
                <a:latin typeface="Bookman Old Style" pitchFamily="18" charset="0"/>
              </a:rPr>
              <a:t>2. One teaspoonful of gum of </a:t>
            </a:r>
            <a:r>
              <a:rPr lang="en-US" sz="2000" b="1" i="1" dirty="0">
                <a:latin typeface="Bookman Old Style" pitchFamily="18" charset="0"/>
              </a:rPr>
              <a:t>Acacia </a:t>
            </a:r>
            <a:r>
              <a:rPr lang="en-US" sz="2000" b="1" i="1" dirty="0" err="1">
                <a:latin typeface="Bookman Old Style" pitchFamily="18" charset="0"/>
              </a:rPr>
              <a:t>modesta</a:t>
            </a:r>
            <a:r>
              <a:rPr lang="en-US" sz="2000" b="1" i="1" dirty="0">
                <a:latin typeface="Bookman Old Style" pitchFamily="18" charset="0"/>
              </a:rPr>
              <a:t> (</a:t>
            </a:r>
            <a:r>
              <a:rPr lang="en-US" sz="2000" b="1" i="1" dirty="0" err="1">
                <a:latin typeface="Bookman Old Style" pitchFamily="18" charset="0"/>
              </a:rPr>
              <a:t>Palosa</a:t>
            </a:r>
            <a:r>
              <a:rPr lang="en-US" sz="2000" b="1" i="1" dirty="0">
                <a:latin typeface="Bookman Old Style" pitchFamily="18" charset="0"/>
              </a:rPr>
              <a:t>)</a:t>
            </a:r>
            <a:r>
              <a:rPr lang="en-US" sz="2000" dirty="0">
                <a:latin typeface="Bookman Old Style" pitchFamily="18" charset="0"/>
              </a:rPr>
              <a:t>, dissolved in a glass of water, called </a:t>
            </a:r>
            <a:r>
              <a:rPr lang="en-US" sz="2000" b="1" dirty="0" err="1">
                <a:latin typeface="Bookman Old Style" pitchFamily="18" charset="0"/>
              </a:rPr>
              <a:t>Zhuble</a:t>
            </a:r>
            <a:r>
              <a:rPr lang="en-US" sz="2000" b="1" dirty="0">
                <a:latin typeface="Bookman Old Style" pitchFamily="18" charset="0"/>
              </a:rPr>
              <a:t> </a:t>
            </a:r>
            <a:r>
              <a:rPr lang="en-US" sz="2000" b="1" dirty="0" err="1">
                <a:latin typeface="Bookman Old Style" pitchFamily="18" charset="0"/>
              </a:rPr>
              <a:t>sharbat</a:t>
            </a:r>
            <a:r>
              <a:rPr lang="en-US" sz="2000" dirty="0">
                <a:latin typeface="Bookman Old Style" pitchFamily="18" charset="0"/>
              </a:rPr>
              <a:t>, is used as a </a:t>
            </a:r>
            <a:r>
              <a:rPr lang="en-US" sz="2000" b="1" dirty="0">
                <a:latin typeface="Bookman Old Style" pitchFamily="18" charset="0"/>
              </a:rPr>
              <a:t>health tonic</a:t>
            </a:r>
            <a:r>
              <a:rPr lang="en-US" sz="2000" dirty="0">
                <a:latin typeface="Bookman Old Style" pitchFamily="18" charset="0"/>
              </a:rPr>
              <a:t>.</a:t>
            </a:r>
          </a:p>
          <a:p>
            <a:pPr algn="just">
              <a:lnSpc>
                <a:spcPct val="150000"/>
              </a:lnSpc>
            </a:pPr>
            <a:r>
              <a:rPr lang="en-US" sz="2000" dirty="0">
                <a:latin typeface="Bookman Old Style" pitchFamily="18" charset="0"/>
              </a:rPr>
              <a:t>3. The dried bark of </a:t>
            </a:r>
            <a:r>
              <a:rPr lang="en-US" sz="2000" b="1" i="1" dirty="0" err="1">
                <a:latin typeface="Bookman Old Style" pitchFamily="18" charset="0"/>
              </a:rPr>
              <a:t>Rhamnus</a:t>
            </a:r>
            <a:r>
              <a:rPr lang="en-US" sz="2000" i="1" dirty="0">
                <a:latin typeface="Bookman Old Style" pitchFamily="18" charset="0"/>
              </a:rPr>
              <a:t> </a:t>
            </a:r>
            <a:r>
              <a:rPr lang="en-US" sz="2000" b="1" i="1" dirty="0" err="1">
                <a:latin typeface="Bookman Old Style" pitchFamily="18" charset="0"/>
              </a:rPr>
              <a:t>frangula</a:t>
            </a:r>
            <a:r>
              <a:rPr lang="en-US" sz="2000" i="1" dirty="0">
                <a:latin typeface="Bookman Old Style" pitchFamily="18" charset="0"/>
              </a:rPr>
              <a:t> </a:t>
            </a:r>
            <a:r>
              <a:rPr lang="en-US" sz="2000" dirty="0">
                <a:latin typeface="Bookman Old Style" pitchFamily="18" charset="0"/>
              </a:rPr>
              <a:t>and dried ripe berries of </a:t>
            </a:r>
            <a:r>
              <a:rPr lang="en-US" sz="2000" b="1" i="1" dirty="0" err="1">
                <a:latin typeface="Bookman Old Style" pitchFamily="18" charset="0"/>
              </a:rPr>
              <a:t>Rhamnus</a:t>
            </a:r>
            <a:r>
              <a:rPr lang="en-US" sz="2000" i="1" dirty="0">
                <a:latin typeface="Bookman Old Style" pitchFamily="18" charset="0"/>
              </a:rPr>
              <a:t> </a:t>
            </a:r>
            <a:r>
              <a:rPr lang="en-US" sz="2000" b="1" i="1" dirty="0" err="1">
                <a:latin typeface="Bookman Old Style" pitchFamily="18" charset="0"/>
              </a:rPr>
              <a:t>catharticus</a:t>
            </a:r>
            <a:r>
              <a:rPr lang="en-US" sz="2000" i="1" dirty="0">
                <a:latin typeface="Bookman Old Style" pitchFamily="18" charset="0"/>
              </a:rPr>
              <a:t> </a:t>
            </a:r>
            <a:r>
              <a:rPr lang="en-US" sz="2000" dirty="0">
                <a:latin typeface="Bookman Old Style" pitchFamily="18" charset="0"/>
              </a:rPr>
              <a:t>are also used for </a:t>
            </a:r>
            <a:r>
              <a:rPr lang="en-US" sz="2000" b="1" dirty="0">
                <a:latin typeface="Bookman Old Style" pitchFamily="18" charset="0"/>
              </a:rPr>
              <a:t>constipation</a:t>
            </a: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20000"/>
          </a:bodyPr>
          <a:lstStyle/>
          <a:p>
            <a:pPr marL="0" indent="0" algn="just">
              <a:lnSpc>
                <a:spcPct val="150000"/>
              </a:lnSpc>
              <a:buNone/>
            </a:pPr>
            <a:r>
              <a:rPr lang="en-US" sz="2000" dirty="0">
                <a:latin typeface="Bookman Old Style" panose="02050604050505020204" pitchFamily="18" charset="0"/>
              </a:rPr>
              <a:t>The most popular retroviral vector for use in gene therapy trials has been the </a:t>
            </a:r>
            <a:r>
              <a:rPr lang="en-US" sz="2000" b="1" dirty="0" err="1">
                <a:latin typeface="Bookman Old Style" panose="02050604050505020204" pitchFamily="18" charset="0"/>
              </a:rPr>
              <a:t>Lenti</a:t>
            </a:r>
            <a:r>
              <a:rPr lang="en-US" sz="2000" b="1" dirty="0">
                <a:latin typeface="Bookman Old Style" panose="02050604050505020204" pitchFamily="18" charset="0"/>
              </a:rPr>
              <a:t> Virus Simian Immunodeficiency </a:t>
            </a:r>
            <a:r>
              <a:rPr lang="en-US" sz="2000" dirty="0">
                <a:latin typeface="Bookman Old Style" panose="02050604050505020204" pitchFamily="18" charset="0"/>
              </a:rPr>
              <a:t>coated with the envelope proteins, </a:t>
            </a:r>
            <a:r>
              <a:rPr lang="en-US" sz="2000" b="1" dirty="0">
                <a:latin typeface="Bookman Old Style" panose="02050604050505020204" pitchFamily="18" charset="0"/>
              </a:rPr>
              <a:t>G Protein</a:t>
            </a:r>
            <a:r>
              <a:rPr lang="en-US" sz="2000" dirty="0">
                <a:latin typeface="Bookman Old Style" panose="02050604050505020204" pitchFamily="18" charset="0"/>
              </a:rPr>
              <a:t>, from </a:t>
            </a:r>
            <a:r>
              <a:rPr lang="en-US" sz="2000" b="1" dirty="0">
                <a:latin typeface="Bookman Old Style" panose="02050604050505020204" pitchFamily="18" charset="0"/>
              </a:rPr>
              <a:t>Vesicular stomatitis Virus</a:t>
            </a:r>
            <a:r>
              <a:rPr lang="en-US" sz="2000" dirty="0">
                <a:latin typeface="Bookman Old Style" panose="02050604050505020204" pitchFamily="18" charset="0"/>
              </a:rPr>
              <a:t>. This vector is referred to as </a:t>
            </a:r>
            <a:r>
              <a:rPr lang="en-US" sz="2000" b="1" dirty="0">
                <a:latin typeface="Bookman Old Style" panose="02050604050505020204" pitchFamily="18" charset="0"/>
              </a:rPr>
              <a:t>VSV G </a:t>
            </a:r>
            <a:r>
              <a:rPr lang="en-US" sz="2000" b="1" dirty="0" err="1">
                <a:latin typeface="Bookman Old Style" panose="02050604050505020204" pitchFamily="18" charset="0"/>
              </a:rPr>
              <a:t>Pseudotyped</a:t>
            </a:r>
            <a:r>
              <a:rPr lang="en-US" sz="2000" b="1" dirty="0">
                <a:latin typeface="Bookman Old Style" panose="02050604050505020204" pitchFamily="18" charset="0"/>
              </a:rPr>
              <a:t> Lentivirus</a:t>
            </a:r>
            <a:r>
              <a:rPr lang="en-US" sz="2000" dirty="0">
                <a:latin typeface="Bookman Old Style" panose="02050604050505020204" pitchFamily="18" charset="0"/>
              </a:rPr>
              <a:t>, and infects an almost universal set of cells. This tropism is characteristic of the VSV G-protein with which this vector is coated. Many attempts have been made to limit the tropism of viral vectors to one or a few host cell populations. This advance would allow for the systemic administration of a relatively small amount of vector. These vectors show great promise for the development of “</a:t>
            </a:r>
            <a:r>
              <a:rPr lang="en-US" sz="2000" b="1" dirty="0">
                <a:latin typeface="Bookman Old Style" panose="02050604050505020204" pitchFamily="18" charset="0"/>
              </a:rPr>
              <a:t>Magic bullet</a:t>
            </a:r>
            <a:r>
              <a:rPr lang="en-US" sz="2000" dirty="0">
                <a:latin typeface="Bookman Old Style" panose="02050604050505020204" pitchFamily="18" charset="0"/>
              </a:rPr>
              <a:t>" gene therapies.</a:t>
            </a:r>
          </a:p>
        </p:txBody>
      </p:sp>
    </p:spTree>
    <p:extLst>
      <p:ext uri="{BB962C8B-B14F-4D97-AF65-F5344CB8AC3E}">
        <p14:creationId xmlns:p14="http://schemas.microsoft.com/office/powerpoint/2010/main" val="7433991"/>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a:latin typeface="Bookman Old Style" panose="02050604050505020204" pitchFamily="18" charset="0"/>
              </a:rPr>
              <a:t>Herpes Simplex Virus</a:t>
            </a:r>
            <a:endParaRPr lang="en-US" dirty="0">
              <a:latin typeface="Bookman Old Style" panose="02050604050505020204" pitchFamily="18" charset="0"/>
            </a:endParaRPr>
          </a:p>
        </p:txBody>
      </p:sp>
      <p:sp>
        <p:nvSpPr>
          <p:cNvPr id="3" name="Content Placeholder 2"/>
          <p:cNvSpPr>
            <a:spLocks noGrp="1"/>
          </p:cNvSpPr>
          <p:nvPr>
            <p:ph idx="1"/>
          </p:nvPr>
        </p:nvSpPr>
        <p:spPr/>
        <p:txBody>
          <a:bodyPr>
            <a:normAutofit/>
          </a:bodyPr>
          <a:lstStyle/>
          <a:p>
            <a:pPr marL="0" indent="0" algn="just">
              <a:lnSpc>
                <a:spcPct val="150000"/>
              </a:lnSpc>
              <a:buNone/>
            </a:pPr>
            <a:r>
              <a:rPr lang="en-US" sz="2000" dirty="0">
                <a:latin typeface="Bookman Old Style" panose="02050604050505020204" pitchFamily="18" charset="0"/>
              </a:rPr>
              <a:t>The Herpes Simplex Virus is a human neurotropic virus which is mostly examined for gene transfer in the nervous system. The wild type HSV-1 virus is able to infect neurons and evade the host immune response, but may still become reactivated and produce a lytic cycle of viral replication. Therefore it is typical to use mutant strains of HSV-1 that are deficient in their ability to replicate. Caution for rare cases of encephalitis must be taken and this provides some rationale to using HSV-2 as a </a:t>
            </a:r>
            <a:r>
              <a:rPr lang="en-US" sz="2000">
                <a:latin typeface="Bookman Old Style" panose="02050604050505020204" pitchFamily="18" charset="0"/>
              </a:rPr>
              <a:t>viral vector.</a:t>
            </a:r>
            <a:endParaRPr lang="en-US" sz="2000" dirty="0">
              <a:latin typeface="Bookman Old Style" panose="02050604050505020204" pitchFamily="18" charset="0"/>
            </a:endParaRPr>
          </a:p>
        </p:txBody>
      </p:sp>
    </p:spTree>
    <p:extLst>
      <p:ext uri="{BB962C8B-B14F-4D97-AF65-F5344CB8AC3E}">
        <p14:creationId xmlns:p14="http://schemas.microsoft.com/office/powerpoint/2010/main" val="809788509"/>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a:latin typeface="Bookman Old Style" panose="02050604050505020204" pitchFamily="18" charset="0"/>
              </a:rPr>
              <a:t>NON-VIRAL METHODS</a:t>
            </a:r>
          </a:p>
        </p:txBody>
      </p:sp>
      <p:sp>
        <p:nvSpPr>
          <p:cNvPr id="3" name="Content Placeholder 2"/>
          <p:cNvSpPr>
            <a:spLocks noGrp="1"/>
          </p:cNvSpPr>
          <p:nvPr>
            <p:ph idx="1"/>
          </p:nvPr>
        </p:nvSpPr>
        <p:spPr/>
        <p:txBody>
          <a:bodyPr>
            <a:normAutofit/>
          </a:bodyPr>
          <a:lstStyle/>
          <a:p>
            <a:pPr marL="0" indent="0" algn="just">
              <a:lnSpc>
                <a:spcPct val="150000"/>
              </a:lnSpc>
              <a:buNone/>
            </a:pPr>
            <a:r>
              <a:rPr lang="en-US" sz="2000" dirty="0">
                <a:latin typeface="Bookman Old Style" panose="02050604050505020204" pitchFamily="18" charset="0"/>
              </a:rPr>
              <a:t>Non-viral methods present certain </a:t>
            </a:r>
            <a:r>
              <a:rPr lang="en-US" sz="2000" b="1" dirty="0">
                <a:latin typeface="Bookman Old Style" panose="02050604050505020204" pitchFamily="18" charset="0"/>
              </a:rPr>
              <a:t>advantages</a:t>
            </a:r>
            <a:r>
              <a:rPr lang="en-US" sz="2000" dirty="0">
                <a:latin typeface="Bookman Old Style" panose="02050604050505020204" pitchFamily="18" charset="0"/>
              </a:rPr>
              <a:t> over viral methods, with simple </a:t>
            </a:r>
            <a:r>
              <a:rPr lang="en-US" sz="2000" b="1" dirty="0">
                <a:latin typeface="Bookman Old Style" panose="02050604050505020204" pitchFamily="18" charset="0"/>
              </a:rPr>
              <a:t>large scale production </a:t>
            </a:r>
            <a:r>
              <a:rPr lang="en-US" sz="2000" dirty="0">
                <a:latin typeface="Bookman Old Style" panose="02050604050505020204" pitchFamily="18" charset="0"/>
              </a:rPr>
              <a:t>and </a:t>
            </a:r>
            <a:r>
              <a:rPr lang="en-US" sz="2000" b="1" dirty="0">
                <a:latin typeface="Bookman Old Style" panose="02050604050505020204" pitchFamily="18" charset="0"/>
              </a:rPr>
              <a:t>low host immunogenicity</a:t>
            </a:r>
            <a:r>
              <a:rPr lang="en-US" sz="2000" dirty="0">
                <a:latin typeface="Bookman Old Style" panose="02050604050505020204" pitchFamily="18" charset="0"/>
              </a:rPr>
              <a:t> being just two. Previously, low levels of transfection and expression of the gene held non-viral methods at a disadvantage; however, recent advances in vector technology have yielded molecules and techniques with transfection efficiencies similar to those of viruses. </a:t>
            </a:r>
          </a:p>
        </p:txBody>
      </p:sp>
    </p:spTree>
    <p:extLst>
      <p:ext uri="{BB962C8B-B14F-4D97-AF65-F5344CB8AC3E}">
        <p14:creationId xmlns:p14="http://schemas.microsoft.com/office/powerpoint/2010/main" val="1439731860"/>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72531"/>
            <a:ext cx="8229600" cy="1143000"/>
          </a:xfrm>
        </p:spPr>
        <p:txBody>
          <a:bodyPr>
            <a:normAutofit/>
          </a:bodyPr>
          <a:lstStyle/>
          <a:p>
            <a:r>
              <a:rPr lang="en-US" sz="4000" dirty="0">
                <a:latin typeface="Bookman Old Style" panose="02050604050505020204" pitchFamily="18" charset="0"/>
              </a:rPr>
              <a:t>1. INJECTION OF NAKED DNA</a:t>
            </a:r>
          </a:p>
        </p:txBody>
      </p:sp>
      <p:sp>
        <p:nvSpPr>
          <p:cNvPr id="3" name="Content Placeholder 2"/>
          <p:cNvSpPr>
            <a:spLocks noGrp="1"/>
          </p:cNvSpPr>
          <p:nvPr>
            <p:ph idx="1"/>
          </p:nvPr>
        </p:nvSpPr>
        <p:spPr/>
        <p:txBody>
          <a:bodyPr>
            <a:normAutofit fontScale="70000" lnSpcReduction="20000"/>
          </a:bodyPr>
          <a:lstStyle/>
          <a:p>
            <a:pPr marL="0" indent="0" algn="just">
              <a:lnSpc>
                <a:spcPct val="170000"/>
              </a:lnSpc>
              <a:buNone/>
            </a:pPr>
            <a:r>
              <a:rPr lang="en-US" dirty="0">
                <a:latin typeface="Bookman Old Style" panose="02050604050505020204" pitchFamily="18" charset="0"/>
              </a:rPr>
              <a:t>This is the simplest method of non-viral transfection. Clinical trials carried out of intramuscular injection of a naked DNA have occurred with some success; however, the expression has been very low in comparison to other methods of transfection. In addition to trials with plasmids, there have been trials with naked PCR product, which have had similar or greater success. Cellular uptake of naked DNA is generally inefficient. </a:t>
            </a:r>
          </a:p>
        </p:txBody>
      </p:sp>
    </p:spTree>
    <p:extLst>
      <p:ext uri="{BB962C8B-B14F-4D97-AF65-F5344CB8AC3E}">
        <p14:creationId xmlns:p14="http://schemas.microsoft.com/office/powerpoint/2010/main" val="368429006"/>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pPr marL="0" indent="0" algn="just">
              <a:lnSpc>
                <a:spcPct val="160000"/>
              </a:lnSpc>
              <a:buNone/>
            </a:pPr>
            <a:r>
              <a:rPr lang="en-US" sz="2600" dirty="0">
                <a:latin typeface="Bookman Old Style" panose="02050604050505020204" pitchFamily="18" charset="0"/>
              </a:rPr>
              <a:t>Research efforts focusing on improving the efficiency of naked DNA uptake have yielded several novel methods, such as</a:t>
            </a:r>
          </a:p>
          <a:p>
            <a:pPr marL="514350" indent="-514350" algn="just">
              <a:lnSpc>
                <a:spcPct val="160000"/>
              </a:lnSpc>
              <a:buAutoNum type="alphaLcPeriod"/>
            </a:pPr>
            <a:r>
              <a:rPr lang="en-US" sz="2600" dirty="0">
                <a:latin typeface="Bookman Old Style" panose="02050604050505020204" pitchFamily="18" charset="0"/>
              </a:rPr>
              <a:t>Electroporation</a:t>
            </a:r>
          </a:p>
          <a:p>
            <a:pPr marL="514350" indent="-514350" algn="just">
              <a:lnSpc>
                <a:spcPct val="160000"/>
              </a:lnSpc>
              <a:buAutoNum type="alphaLcPeriod"/>
            </a:pPr>
            <a:r>
              <a:rPr lang="en-US" sz="2600" dirty="0">
                <a:latin typeface="Bookman Old Style" panose="02050604050505020204" pitchFamily="18" charset="0"/>
              </a:rPr>
              <a:t>Sonoporation</a:t>
            </a:r>
          </a:p>
          <a:p>
            <a:pPr marL="514350" indent="-514350" algn="just">
              <a:lnSpc>
                <a:spcPct val="160000"/>
              </a:lnSpc>
              <a:buAutoNum type="alphaLcPeriod"/>
            </a:pPr>
            <a:r>
              <a:rPr lang="en-US" sz="2600" dirty="0">
                <a:latin typeface="Bookman Old Style" panose="02050604050505020204" pitchFamily="18" charset="0"/>
              </a:rPr>
              <a:t>Gene Gun, which shoots DNA coated gold particles into the cell using high pressure gas</a:t>
            </a:r>
          </a:p>
          <a:p>
            <a:endParaRPr lang="en-US" dirty="0"/>
          </a:p>
        </p:txBody>
      </p:sp>
    </p:spTree>
    <p:extLst>
      <p:ext uri="{BB962C8B-B14F-4D97-AF65-F5344CB8AC3E}">
        <p14:creationId xmlns:p14="http://schemas.microsoft.com/office/powerpoint/2010/main" val="2203432087"/>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a:latin typeface="Bookman Old Style" panose="02050604050505020204" pitchFamily="18" charset="0"/>
              </a:rPr>
              <a:t>Electroporation</a:t>
            </a:r>
          </a:p>
        </p:txBody>
      </p:sp>
      <p:sp>
        <p:nvSpPr>
          <p:cNvPr id="3" name="Content Placeholder 2"/>
          <p:cNvSpPr>
            <a:spLocks noGrp="1"/>
          </p:cNvSpPr>
          <p:nvPr>
            <p:ph idx="1"/>
          </p:nvPr>
        </p:nvSpPr>
        <p:spPr>
          <a:xfrm>
            <a:off x="457200" y="1417638"/>
            <a:ext cx="8229600" cy="4983162"/>
          </a:xfrm>
        </p:spPr>
        <p:txBody>
          <a:bodyPr>
            <a:normAutofit fontScale="62500" lnSpcReduction="20000"/>
          </a:bodyPr>
          <a:lstStyle/>
          <a:p>
            <a:pPr marL="0" indent="0" algn="just">
              <a:lnSpc>
                <a:spcPct val="170000"/>
              </a:lnSpc>
              <a:buNone/>
            </a:pPr>
            <a:r>
              <a:rPr lang="en-US" sz="3600" b="1" dirty="0">
                <a:latin typeface="Bookman Old Style" panose="02050604050505020204" pitchFamily="18" charset="0"/>
              </a:rPr>
              <a:t>Electroporation</a:t>
            </a:r>
            <a:r>
              <a:rPr lang="en-US" sz="3600" dirty="0">
                <a:latin typeface="Bookman Old Style" panose="02050604050505020204" pitchFamily="18" charset="0"/>
              </a:rPr>
              <a:t> is a method that uses </a:t>
            </a:r>
            <a:r>
              <a:rPr lang="en-US" sz="3600" b="1" dirty="0">
                <a:latin typeface="Bookman Old Style" panose="02050604050505020204" pitchFamily="18" charset="0"/>
              </a:rPr>
              <a:t>short pulses of high voltage </a:t>
            </a:r>
            <a:r>
              <a:rPr lang="en-US" sz="3600" dirty="0">
                <a:latin typeface="Bookman Old Style" panose="02050604050505020204" pitchFamily="18" charset="0"/>
              </a:rPr>
              <a:t>to carry DNA across the cell membrane. This shock is thought to cause temporary formation of pores in the cell membrane, allowing DNA molecules to pass through. Electroporation is generally efficient and works across a broad range of cell types. However, a high rate of cell death following electroporation has limited its use, including clinical applications.</a:t>
            </a:r>
          </a:p>
          <a:p>
            <a:endParaRPr lang="en-US" dirty="0"/>
          </a:p>
        </p:txBody>
      </p:sp>
    </p:spTree>
    <p:extLst>
      <p:ext uri="{BB962C8B-B14F-4D97-AF65-F5344CB8AC3E}">
        <p14:creationId xmlns:p14="http://schemas.microsoft.com/office/powerpoint/2010/main" val="1067691239"/>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a:latin typeface="Bookman Old Style" panose="02050604050505020204" pitchFamily="18" charset="0"/>
              </a:rPr>
              <a:t>GENE GUN</a:t>
            </a:r>
          </a:p>
        </p:txBody>
      </p:sp>
      <p:sp>
        <p:nvSpPr>
          <p:cNvPr id="3" name="Content Placeholder 2"/>
          <p:cNvSpPr>
            <a:spLocks noGrp="1"/>
          </p:cNvSpPr>
          <p:nvPr>
            <p:ph idx="1"/>
          </p:nvPr>
        </p:nvSpPr>
        <p:spPr/>
        <p:txBody>
          <a:bodyPr/>
          <a:lstStyle/>
          <a:p>
            <a:pPr marL="0" indent="0" algn="just">
              <a:lnSpc>
                <a:spcPct val="150000"/>
              </a:lnSpc>
              <a:buNone/>
            </a:pPr>
            <a:r>
              <a:rPr lang="en-US" sz="2000" dirty="0">
                <a:latin typeface="Bookman Old Style" panose="02050604050505020204" pitchFamily="18" charset="0"/>
              </a:rPr>
              <a:t>The use of </a:t>
            </a:r>
            <a:r>
              <a:rPr lang="en-US" sz="2000" b="1" dirty="0">
                <a:latin typeface="Bookman Old Style" panose="02050604050505020204" pitchFamily="18" charset="0"/>
              </a:rPr>
              <a:t>particle bombardment</a:t>
            </a:r>
            <a:r>
              <a:rPr lang="en-US" sz="2000" dirty="0">
                <a:latin typeface="Bookman Old Style" panose="02050604050505020204" pitchFamily="18" charset="0"/>
              </a:rPr>
              <a:t>, or the </a:t>
            </a:r>
            <a:r>
              <a:rPr lang="en-US" sz="2000" b="1" dirty="0">
                <a:latin typeface="Bookman Old Style" panose="02050604050505020204" pitchFamily="18" charset="0"/>
              </a:rPr>
              <a:t>Gene Gun </a:t>
            </a:r>
            <a:r>
              <a:rPr lang="en-US" sz="2000" dirty="0">
                <a:latin typeface="Bookman Old Style" panose="02050604050505020204" pitchFamily="18" charset="0"/>
              </a:rPr>
              <a:t>is another physical method of DNA transfection. In this technique, DNA is coated onto gold particles and loaded into a device which generates a force to achieve penetration of the DNA into the cells, leaving the gold behind on a "stopping" disk.</a:t>
            </a:r>
          </a:p>
          <a:p>
            <a:pPr marL="0" indent="0">
              <a:buNone/>
            </a:pPr>
            <a:endParaRPr lang="en-US" dirty="0"/>
          </a:p>
        </p:txBody>
      </p:sp>
    </p:spTree>
    <p:extLst>
      <p:ext uri="{BB962C8B-B14F-4D97-AF65-F5344CB8AC3E}">
        <p14:creationId xmlns:p14="http://schemas.microsoft.com/office/powerpoint/2010/main" val="740360158"/>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a:latin typeface="Bookman Old Style" panose="02050604050505020204" pitchFamily="18" charset="0"/>
              </a:rPr>
              <a:t>Sonoporation</a:t>
            </a:r>
          </a:p>
        </p:txBody>
      </p:sp>
      <p:sp>
        <p:nvSpPr>
          <p:cNvPr id="3" name="Content Placeholder 2"/>
          <p:cNvSpPr>
            <a:spLocks noGrp="1"/>
          </p:cNvSpPr>
          <p:nvPr>
            <p:ph idx="1"/>
          </p:nvPr>
        </p:nvSpPr>
        <p:spPr>
          <a:xfrm>
            <a:off x="457200" y="1600201"/>
            <a:ext cx="8229600" cy="3886200"/>
          </a:xfrm>
        </p:spPr>
        <p:txBody>
          <a:bodyPr/>
          <a:lstStyle/>
          <a:p>
            <a:pPr marL="0" indent="0" algn="just">
              <a:lnSpc>
                <a:spcPct val="150000"/>
              </a:lnSpc>
              <a:buNone/>
            </a:pPr>
            <a:r>
              <a:rPr lang="en-US" sz="2000" dirty="0">
                <a:latin typeface="Bookman Old Style" panose="02050604050505020204" pitchFamily="18" charset="0"/>
              </a:rPr>
              <a:t>This method uses ultrasonic frequencies to deliver DNA into cells. The process of acoustic cavitation is thought to disrupt the cell membrane and allow DNA to move into cells.</a:t>
            </a:r>
          </a:p>
        </p:txBody>
      </p:sp>
    </p:spTree>
    <p:extLst>
      <p:ext uri="{BB962C8B-B14F-4D97-AF65-F5344CB8AC3E}">
        <p14:creationId xmlns:p14="http://schemas.microsoft.com/office/powerpoint/2010/main" val="1273483834"/>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50EF78-B5ED-4FEA-924E-89FB73B7C03D}"/>
              </a:ext>
            </a:extLst>
          </p:cNvPr>
          <p:cNvSpPr>
            <a:spLocks noGrp="1"/>
          </p:cNvSpPr>
          <p:nvPr>
            <p:ph type="title"/>
          </p:nvPr>
        </p:nvSpPr>
        <p:spPr/>
        <p:txBody>
          <a:bodyPr>
            <a:normAutofit/>
          </a:bodyPr>
          <a:lstStyle/>
          <a:p>
            <a:r>
              <a:rPr lang="en-US" sz="2800" b="1" dirty="0">
                <a:latin typeface="Bookman Old Style" panose="02050604050505020204" pitchFamily="18" charset="0"/>
              </a:rPr>
              <a:t>Limitations of Gene therapy </a:t>
            </a:r>
          </a:p>
        </p:txBody>
      </p:sp>
      <p:sp>
        <p:nvSpPr>
          <p:cNvPr id="3" name="Content Placeholder 2">
            <a:extLst>
              <a:ext uri="{FF2B5EF4-FFF2-40B4-BE49-F238E27FC236}">
                <a16:creationId xmlns:a16="http://schemas.microsoft.com/office/drawing/2014/main" id="{BE3E6EC2-CAB7-4AA2-A908-564DD38777CF}"/>
              </a:ext>
            </a:extLst>
          </p:cNvPr>
          <p:cNvSpPr>
            <a:spLocks noGrp="1"/>
          </p:cNvSpPr>
          <p:nvPr>
            <p:ph idx="1"/>
          </p:nvPr>
        </p:nvSpPr>
        <p:spPr>
          <a:xfrm>
            <a:off x="457200" y="1391847"/>
            <a:ext cx="8229600" cy="5008953"/>
          </a:xfrm>
        </p:spPr>
        <p:txBody>
          <a:bodyPr>
            <a:noAutofit/>
          </a:bodyPr>
          <a:lstStyle/>
          <a:p>
            <a:pPr algn="just">
              <a:lnSpc>
                <a:spcPct val="150000"/>
              </a:lnSpc>
            </a:pPr>
            <a:r>
              <a:rPr lang="en-US" sz="2000" dirty="0">
                <a:latin typeface="Bookman Old Style" panose="02050604050505020204" pitchFamily="18" charset="0"/>
              </a:rPr>
              <a:t>For some disorders, gene therapy will work only if we can deliver a normal gene to a large number of cells—say several million—in a tissue. They have to the correct cells, in the correct tissue. Once the gene reaches its destination, it must be activated, or turned on, to make the protein it encodes. And once it's turned on, it must remain on; cells have a habit of shutting down genes that are too active or exhibiting other unusual behaviors.</a:t>
            </a:r>
          </a:p>
          <a:p>
            <a:pPr marL="0" indent="0">
              <a:buNone/>
            </a:pPr>
            <a:br>
              <a:rPr lang="en-US" sz="2000" dirty="0">
                <a:latin typeface="Bookman Old Style" panose="02050604050505020204" pitchFamily="18" charset="0"/>
              </a:rPr>
            </a:br>
            <a:endParaRPr lang="en-US" sz="2000" dirty="0">
              <a:latin typeface="Bookman Old Style" panose="02050604050505020204" pitchFamily="18" charset="0"/>
            </a:endParaRPr>
          </a:p>
        </p:txBody>
      </p:sp>
    </p:spTree>
    <p:extLst>
      <p:ext uri="{BB962C8B-B14F-4D97-AF65-F5344CB8AC3E}">
        <p14:creationId xmlns:p14="http://schemas.microsoft.com/office/powerpoint/2010/main" val="3773453049"/>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743CD3-0D06-42CE-BDD5-20ACCAED7D37}"/>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034E817E-E82D-41A8-BFB1-D52D7C70E2D9}"/>
              </a:ext>
            </a:extLst>
          </p:cNvPr>
          <p:cNvSpPr>
            <a:spLocks noGrp="1"/>
          </p:cNvSpPr>
          <p:nvPr>
            <p:ph idx="1"/>
          </p:nvPr>
        </p:nvSpPr>
        <p:spPr/>
        <p:txBody>
          <a:bodyPr>
            <a:normAutofit lnSpcReduction="10000"/>
          </a:bodyPr>
          <a:lstStyle/>
          <a:p>
            <a:pPr algn="just">
              <a:lnSpc>
                <a:spcPct val="150000"/>
              </a:lnSpc>
            </a:pPr>
            <a:r>
              <a:rPr lang="en-US" sz="2200" dirty="0">
                <a:latin typeface="Bookman Old Style" panose="02050604050505020204" pitchFamily="18" charset="0"/>
              </a:rPr>
              <a:t>Delivering a gene to the wrong tissue would be inefficient, and it could cause health problems for the patient. For example, improper targeting could incorporate the therapeutic gene into a patient's germline, or reproductive cells, which ultimately produce sperm and eggs. Should this happen, the patient would pass the introduced gene to his or her children. The consequences would vary, depending on the gene.</a:t>
            </a:r>
          </a:p>
          <a:p>
            <a:endParaRPr lang="en-US" dirty="0"/>
          </a:p>
        </p:txBody>
      </p:sp>
    </p:spTree>
    <p:extLst>
      <p:ext uri="{BB962C8B-B14F-4D97-AF65-F5344CB8AC3E}">
        <p14:creationId xmlns:p14="http://schemas.microsoft.com/office/powerpoint/2010/main" val="211185153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latin typeface="Bookman Old Style" pitchFamily="18" charset="0"/>
              </a:rPr>
              <a:t>2. ANTIBIOTICS</a:t>
            </a:r>
            <a:br>
              <a:rPr lang="en-US" b="1" dirty="0">
                <a:latin typeface="Bookman Old Style" pitchFamily="18" charset="0"/>
              </a:rPr>
            </a:br>
            <a:endParaRPr lang="en-US" dirty="0"/>
          </a:p>
        </p:txBody>
      </p:sp>
      <p:sp>
        <p:nvSpPr>
          <p:cNvPr id="3" name="Content Placeholder 2"/>
          <p:cNvSpPr>
            <a:spLocks noGrp="1"/>
          </p:cNvSpPr>
          <p:nvPr>
            <p:ph idx="1"/>
          </p:nvPr>
        </p:nvSpPr>
        <p:spPr>
          <a:xfrm>
            <a:off x="228600" y="1219200"/>
            <a:ext cx="8686800" cy="4724400"/>
          </a:xfrm>
        </p:spPr>
        <p:txBody>
          <a:bodyPr>
            <a:noAutofit/>
          </a:bodyPr>
          <a:lstStyle/>
          <a:p>
            <a:pPr algn="just">
              <a:lnSpc>
                <a:spcPct val="150000"/>
              </a:lnSpc>
            </a:pPr>
            <a:r>
              <a:rPr lang="en-US" sz="2000" dirty="0">
                <a:latin typeface="Bookman Old Style" pitchFamily="18" charset="0"/>
              </a:rPr>
              <a:t>Agents that are used against life</a:t>
            </a:r>
          </a:p>
          <a:p>
            <a:pPr marL="0" indent="0" algn="just">
              <a:lnSpc>
                <a:spcPct val="150000"/>
              </a:lnSpc>
              <a:buNone/>
            </a:pPr>
            <a:r>
              <a:rPr lang="en-US" sz="2000" dirty="0">
                <a:latin typeface="Bookman Old Style" pitchFamily="18" charset="0"/>
              </a:rPr>
              <a:t>Examples</a:t>
            </a:r>
          </a:p>
          <a:p>
            <a:pPr algn="just">
              <a:lnSpc>
                <a:spcPct val="150000"/>
              </a:lnSpc>
              <a:buNone/>
            </a:pPr>
            <a:r>
              <a:rPr lang="en-US" sz="2000" dirty="0">
                <a:latin typeface="Bookman Old Style" pitchFamily="18" charset="0"/>
              </a:rPr>
              <a:t>Antibacterial antibiotics are commonly classified based on their </a:t>
            </a:r>
          </a:p>
          <a:p>
            <a:pPr algn="just">
              <a:lnSpc>
                <a:spcPct val="150000"/>
              </a:lnSpc>
              <a:buNone/>
            </a:pPr>
            <a:r>
              <a:rPr lang="en-US" sz="2000" dirty="0">
                <a:solidFill>
                  <a:srgbClr val="FF0000"/>
                </a:solidFill>
                <a:latin typeface="Bookman Old Style" pitchFamily="18" charset="0"/>
              </a:rPr>
              <a:t>mechanism of action</a:t>
            </a:r>
            <a:r>
              <a:rPr lang="en-US" sz="2000" dirty="0">
                <a:latin typeface="Bookman Old Style" pitchFamily="18" charset="0"/>
              </a:rPr>
              <a:t>, chemical structure, or </a:t>
            </a:r>
            <a:r>
              <a:rPr lang="en-US" sz="2000" dirty="0">
                <a:solidFill>
                  <a:srgbClr val="FF0000"/>
                </a:solidFill>
                <a:latin typeface="Bookman Old Style" pitchFamily="18" charset="0"/>
              </a:rPr>
              <a:t>spectrum of activity</a:t>
            </a:r>
            <a:r>
              <a:rPr lang="en-US" sz="2000" dirty="0">
                <a:latin typeface="Bookman Old Style" pitchFamily="18" charset="0"/>
              </a:rPr>
              <a:t>. </a:t>
            </a:r>
          </a:p>
          <a:p>
            <a:pPr algn="just">
              <a:lnSpc>
                <a:spcPct val="150000"/>
              </a:lnSpc>
              <a:buNone/>
            </a:pPr>
            <a:r>
              <a:rPr lang="en-US" sz="2000" dirty="0">
                <a:latin typeface="Bookman Old Style" pitchFamily="18" charset="0"/>
              </a:rPr>
              <a:t>Most target bacterial functions or growth processes. Some target the</a:t>
            </a:r>
          </a:p>
          <a:p>
            <a:pPr algn="just">
              <a:lnSpc>
                <a:spcPct val="150000"/>
              </a:lnSpc>
              <a:buNone/>
            </a:pPr>
            <a:r>
              <a:rPr lang="en-US" sz="2000" dirty="0">
                <a:solidFill>
                  <a:srgbClr val="FF0000"/>
                </a:solidFill>
                <a:latin typeface="Bookman Old Style" pitchFamily="18" charset="0"/>
              </a:rPr>
              <a:t>bacterial cell wall </a:t>
            </a:r>
            <a:r>
              <a:rPr lang="en-US" sz="2000" dirty="0">
                <a:latin typeface="Bookman Old Style" pitchFamily="18" charset="0"/>
              </a:rPr>
              <a:t>(Penicillins and Cephalosporins) or the </a:t>
            </a:r>
            <a:r>
              <a:rPr lang="en-US" sz="2000" dirty="0">
                <a:solidFill>
                  <a:srgbClr val="FF0000"/>
                </a:solidFill>
                <a:latin typeface="Bookman Old Style" pitchFamily="18" charset="0"/>
              </a:rPr>
              <a:t>cell</a:t>
            </a:r>
          </a:p>
          <a:p>
            <a:pPr algn="just">
              <a:lnSpc>
                <a:spcPct val="150000"/>
              </a:lnSpc>
              <a:buNone/>
            </a:pPr>
            <a:r>
              <a:rPr lang="en-US" sz="2000" dirty="0">
                <a:solidFill>
                  <a:srgbClr val="FF0000"/>
                </a:solidFill>
                <a:latin typeface="Bookman Old Style" pitchFamily="18" charset="0"/>
              </a:rPr>
              <a:t>membrane</a:t>
            </a:r>
            <a:r>
              <a:rPr lang="en-US" sz="2000" dirty="0">
                <a:latin typeface="Bookman Old Style" pitchFamily="18" charset="0"/>
              </a:rPr>
              <a:t> ( </a:t>
            </a:r>
            <a:r>
              <a:rPr lang="en-US" sz="2000" dirty="0" err="1">
                <a:latin typeface="Bookman Old Style" pitchFamily="18" charset="0"/>
              </a:rPr>
              <a:t>Polymyxins</a:t>
            </a:r>
            <a:r>
              <a:rPr lang="en-US" sz="2000" dirty="0">
                <a:latin typeface="Bookman Old Style" pitchFamily="18" charset="0"/>
              </a:rPr>
              <a:t>), or interfere with essential bacterial</a:t>
            </a:r>
          </a:p>
          <a:p>
            <a:pPr algn="just">
              <a:lnSpc>
                <a:spcPct val="150000"/>
              </a:lnSpc>
              <a:buNone/>
            </a:pPr>
            <a:r>
              <a:rPr lang="en-US" sz="2000" dirty="0">
                <a:latin typeface="Bookman Old Style" pitchFamily="18" charset="0"/>
              </a:rPr>
              <a:t>enzymes (</a:t>
            </a:r>
            <a:r>
              <a:rPr lang="en-US" sz="2000" dirty="0" err="1">
                <a:latin typeface="Bookman Old Style" pitchFamily="18" charset="0"/>
              </a:rPr>
              <a:t>Rifamycins</a:t>
            </a:r>
            <a:r>
              <a:rPr lang="en-US" sz="2000" dirty="0">
                <a:latin typeface="Bookman Old Style" pitchFamily="18" charset="0"/>
              </a:rPr>
              <a:t> inhibits bacterial </a:t>
            </a:r>
            <a:r>
              <a:rPr lang="en-US" sz="2000" dirty="0">
                <a:solidFill>
                  <a:srgbClr val="FF0000"/>
                </a:solidFill>
                <a:latin typeface="Bookman Old Style" pitchFamily="18" charset="0"/>
              </a:rPr>
              <a:t>RNA polymerase</a:t>
            </a:r>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059069-91EE-4DE9-A4F4-26C83824A9D3}"/>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70367794-A49E-48C1-90B5-88FA33BAED2F}"/>
              </a:ext>
            </a:extLst>
          </p:cNvPr>
          <p:cNvSpPr>
            <a:spLocks noGrp="1"/>
          </p:cNvSpPr>
          <p:nvPr>
            <p:ph idx="1"/>
          </p:nvPr>
        </p:nvSpPr>
        <p:spPr>
          <a:xfrm>
            <a:off x="457200" y="1600200"/>
            <a:ext cx="8229600" cy="4953000"/>
          </a:xfrm>
        </p:spPr>
        <p:txBody>
          <a:bodyPr>
            <a:normAutofit fontScale="55000" lnSpcReduction="20000"/>
          </a:bodyPr>
          <a:lstStyle/>
          <a:p>
            <a:pPr algn="just">
              <a:lnSpc>
                <a:spcPct val="170000"/>
              </a:lnSpc>
            </a:pPr>
            <a:r>
              <a:rPr lang="en-US" sz="3300" dirty="0">
                <a:latin typeface="Bookman Old Style" panose="02050604050505020204" pitchFamily="18" charset="0"/>
              </a:rPr>
              <a:t>Our immune systems are very good at fighting off intruders such as bacteria and viruses. Gene-delivery vectors must be able to avoid the body's natural surveillance system. An unwelcome immune response could cause serious illness or even death.</a:t>
            </a:r>
          </a:p>
          <a:p>
            <a:pPr algn="just">
              <a:lnSpc>
                <a:spcPct val="170000"/>
              </a:lnSpc>
            </a:pPr>
            <a:r>
              <a:rPr lang="en-US" sz="3300" dirty="0">
                <a:latin typeface="Bookman Old Style" panose="02050604050505020204" pitchFamily="18" charset="0"/>
              </a:rPr>
              <a:t>The story of Jesse </a:t>
            </a:r>
            <a:r>
              <a:rPr lang="en-US" sz="3300" dirty="0" err="1">
                <a:latin typeface="Bookman Old Style" panose="02050604050505020204" pitchFamily="18" charset="0"/>
              </a:rPr>
              <a:t>Gelsinger</a:t>
            </a:r>
            <a:r>
              <a:rPr lang="en-US" sz="3300" dirty="0">
                <a:latin typeface="Bookman Old Style" panose="02050604050505020204" pitchFamily="18" charset="0"/>
              </a:rPr>
              <a:t> illustrates this challenge. </a:t>
            </a:r>
            <a:r>
              <a:rPr lang="en-US" sz="3300" dirty="0" err="1">
                <a:latin typeface="Bookman Old Style" panose="02050604050505020204" pitchFamily="18" charset="0"/>
              </a:rPr>
              <a:t>Gelsinger</a:t>
            </a:r>
            <a:r>
              <a:rPr lang="en-US" sz="3300" dirty="0">
                <a:latin typeface="Bookman Old Style" panose="02050604050505020204" pitchFamily="18" charset="0"/>
              </a:rPr>
              <a:t>, who had a rare liver disorder, participated in a 1999 gene therapy trial. He died of complications from an inflammatory response shortly after receiving a dose of experimental adenovirus vector. His death halted all gene therapy trials in the United States for a time, sparking a much-needed discussion on how best to regulate experimental trials and report health problems in volunteer patients.</a:t>
            </a:r>
          </a:p>
          <a:p>
            <a:endParaRPr lang="en-US" dirty="0"/>
          </a:p>
        </p:txBody>
      </p:sp>
    </p:spTree>
    <p:extLst>
      <p:ext uri="{BB962C8B-B14F-4D97-AF65-F5344CB8AC3E}">
        <p14:creationId xmlns:p14="http://schemas.microsoft.com/office/powerpoint/2010/main" val="3992740084"/>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4D0CFB-5572-4722-AC07-0A9E9C769C0A}"/>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E1B86353-ADA0-47FE-81CC-EC788654DA74}"/>
              </a:ext>
            </a:extLst>
          </p:cNvPr>
          <p:cNvSpPr>
            <a:spLocks noGrp="1"/>
          </p:cNvSpPr>
          <p:nvPr>
            <p:ph idx="1"/>
          </p:nvPr>
        </p:nvSpPr>
        <p:spPr/>
        <p:txBody>
          <a:bodyPr>
            <a:normAutofit/>
          </a:bodyPr>
          <a:lstStyle/>
          <a:p>
            <a:pPr algn="just">
              <a:lnSpc>
                <a:spcPct val="150000"/>
              </a:lnSpc>
            </a:pPr>
            <a:r>
              <a:rPr lang="en-US" sz="2000" dirty="0">
                <a:latin typeface="Bookman Old Style" panose="02050604050505020204" pitchFamily="18" charset="0"/>
              </a:rPr>
              <a:t>One way researchers avoid triggering an immune response is by delivering viruses to cells outside of the patient's body. Another is to give patients drugs to temporarily suppress the immune system during treatment. Researchers use the lowest dose of virus that is effective, and whenever possible, they use vectors that are less likely to trigger an immune response.</a:t>
            </a:r>
          </a:p>
          <a:p>
            <a:endParaRPr lang="en-US" dirty="0"/>
          </a:p>
        </p:txBody>
      </p:sp>
    </p:spTree>
    <p:extLst>
      <p:ext uri="{BB962C8B-B14F-4D97-AF65-F5344CB8AC3E}">
        <p14:creationId xmlns:p14="http://schemas.microsoft.com/office/powerpoint/2010/main" val="3113665163"/>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C7D714-F06B-4F9D-8B2B-F74C5A7C3D47}"/>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C1074108-F587-420D-9D85-468890519F02}"/>
              </a:ext>
            </a:extLst>
          </p:cNvPr>
          <p:cNvSpPr>
            <a:spLocks noGrp="1"/>
          </p:cNvSpPr>
          <p:nvPr>
            <p:ph idx="1"/>
          </p:nvPr>
        </p:nvSpPr>
        <p:spPr>
          <a:xfrm>
            <a:off x="457200" y="1600200"/>
            <a:ext cx="8229600" cy="4876800"/>
          </a:xfrm>
        </p:spPr>
        <p:txBody>
          <a:bodyPr>
            <a:normAutofit fontScale="62500" lnSpcReduction="20000"/>
          </a:bodyPr>
          <a:lstStyle/>
          <a:p>
            <a:pPr algn="just">
              <a:lnSpc>
                <a:spcPct val="170000"/>
              </a:lnSpc>
            </a:pPr>
            <a:r>
              <a:rPr lang="en-US" sz="2900" dirty="0">
                <a:latin typeface="Bookman Old Style" panose="02050604050505020204" pitchFamily="18" charset="0"/>
              </a:rPr>
              <a:t>A good gene therapy is one that will last. Ideally, an introduced gene will continue working for the rest of the patient's life. For this to happen, the introduced gene must become a permanent part of the target cell's genome, usually by integrating, or "stitching" itself, into the cell's own DNA. But what happens if the gene stitches itself into an inappropriate location, disrupting another gene?</a:t>
            </a:r>
          </a:p>
          <a:p>
            <a:pPr algn="just">
              <a:lnSpc>
                <a:spcPct val="170000"/>
              </a:lnSpc>
            </a:pPr>
            <a:r>
              <a:rPr lang="en-US" sz="2900" dirty="0">
                <a:latin typeface="Bookman Old Style" panose="02050604050505020204" pitchFamily="18" charset="0"/>
              </a:rPr>
              <a:t>Some newer vectors have features that target DNA integration to specific "safe" places in the genome where it won't cause problems. And genes introduced to cells outside of the patient can be tested to see where they integrated, before they are returned to the patient.</a:t>
            </a:r>
          </a:p>
          <a:p>
            <a:endParaRPr lang="en-US" dirty="0"/>
          </a:p>
        </p:txBody>
      </p:sp>
    </p:spTree>
    <p:extLst>
      <p:ext uri="{BB962C8B-B14F-4D97-AF65-F5344CB8AC3E}">
        <p14:creationId xmlns:p14="http://schemas.microsoft.com/office/powerpoint/2010/main" val="1300587810"/>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F56530-5DD0-45A3-9374-87C314F61346}"/>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3D844CDE-E933-4498-B5FE-F2EC3E3D8C4C}"/>
              </a:ext>
            </a:extLst>
          </p:cNvPr>
          <p:cNvSpPr>
            <a:spLocks noGrp="1"/>
          </p:cNvSpPr>
          <p:nvPr>
            <p:ph idx="1"/>
          </p:nvPr>
        </p:nvSpPr>
        <p:spPr>
          <a:xfrm>
            <a:off x="457200" y="1600200"/>
            <a:ext cx="8229600" cy="4953000"/>
          </a:xfrm>
        </p:spPr>
        <p:txBody>
          <a:bodyPr>
            <a:normAutofit fontScale="62500" lnSpcReduction="20000"/>
          </a:bodyPr>
          <a:lstStyle/>
          <a:p>
            <a:pPr algn="just">
              <a:lnSpc>
                <a:spcPct val="170000"/>
              </a:lnSpc>
            </a:pPr>
            <a:r>
              <a:rPr lang="en-US" sz="2900" dirty="0">
                <a:latin typeface="Bookman Old Style" panose="02050604050505020204" pitchFamily="18" charset="0"/>
              </a:rPr>
              <a:t>Many genetic disorders that can potentially be treated with gene therapy are extremely rare, some affecting just one person out of a million for example Lipoprotein lipase deficiency affects about 1 per million people worldwide. Gene therapy could be life-saving for these patients, but the high cost of developing a treatment makes it an unappealing prospect for pharmaceutical companies.</a:t>
            </a:r>
          </a:p>
          <a:p>
            <a:pPr algn="just">
              <a:lnSpc>
                <a:spcPct val="170000"/>
              </a:lnSpc>
            </a:pPr>
            <a:r>
              <a:rPr lang="en-US" sz="2900" dirty="0">
                <a:latin typeface="Bookman Old Style" panose="02050604050505020204" pitchFamily="18" charset="0"/>
              </a:rPr>
              <a:t>Developing a new therapy—including taking it through the clinical trials necessary for government approval— is very expensive. With a limited number of patients to recover those expenses from, developers may never earn money from treating such rare genetic disorders. And some patients may never be able to afford them.</a:t>
            </a:r>
          </a:p>
          <a:p>
            <a:endParaRPr lang="en-US" dirty="0"/>
          </a:p>
        </p:txBody>
      </p:sp>
    </p:spTree>
    <p:extLst>
      <p:ext uri="{BB962C8B-B14F-4D97-AF65-F5344CB8AC3E}">
        <p14:creationId xmlns:p14="http://schemas.microsoft.com/office/powerpoint/2010/main" val="3673799498"/>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8607EC-57A8-49B1-AFA6-55092DD0C0BD}"/>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341A8A6A-CDE5-4F00-965B-991549CBECBB}"/>
              </a:ext>
            </a:extLst>
          </p:cNvPr>
          <p:cNvSpPr>
            <a:spLocks noGrp="1"/>
          </p:cNvSpPr>
          <p:nvPr>
            <p:ph idx="1"/>
          </p:nvPr>
        </p:nvSpPr>
        <p:spPr>
          <a:xfrm>
            <a:off x="457200" y="1600200"/>
            <a:ext cx="8229600" cy="5105400"/>
          </a:xfrm>
        </p:spPr>
        <p:txBody>
          <a:bodyPr>
            <a:normAutofit fontScale="62500" lnSpcReduction="20000"/>
          </a:bodyPr>
          <a:lstStyle/>
          <a:p>
            <a:pPr algn="just">
              <a:lnSpc>
                <a:spcPct val="170000"/>
              </a:lnSpc>
            </a:pPr>
            <a:r>
              <a:rPr lang="en-US" sz="2900" dirty="0">
                <a:latin typeface="Bookman Old Style" panose="02050604050505020204" pitchFamily="18" charset="0"/>
              </a:rPr>
              <a:t>Some diseases that can be treated with gene therapy, such as cancer, are much more common. However, many promising gene therapy approaches are individualized to each patient. For example, a patient's own cells may be taken out, modified with a therapeutic gene, and returned to the patient. This individualized approach may prove to be very effective, but it's also costly. It comes at a much higher price than drugs that can be manufactured in bulk, which can quickly recover the cost of their development.</a:t>
            </a:r>
          </a:p>
          <a:p>
            <a:pPr algn="just">
              <a:lnSpc>
                <a:spcPct val="170000"/>
              </a:lnSpc>
            </a:pPr>
            <a:r>
              <a:rPr lang="en-US" sz="2900" dirty="0">
                <a:latin typeface="Bookman Old Style" panose="02050604050505020204" pitchFamily="18" charset="0"/>
              </a:rPr>
              <a:t>If drug companies find a gene therapy treatment too unprofitable, who will develop it? Is it right to make expensive therapies available only to the wealthy? How can we bring gene therapy to everyone who needs it?</a:t>
            </a:r>
          </a:p>
          <a:p>
            <a:endParaRPr lang="en-US" dirty="0"/>
          </a:p>
        </p:txBody>
      </p:sp>
    </p:spTree>
    <p:extLst>
      <p:ext uri="{BB962C8B-B14F-4D97-AF65-F5344CB8AC3E}">
        <p14:creationId xmlns:p14="http://schemas.microsoft.com/office/powerpoint/2010/main" val="1013223723"/>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4F4641-CF9A-4A8D-9C2E-68521D1CCBAE}"/>
              </a:ext>
            </a:extLst>
          </p:cNvPr>
          <p:cNvSpPr>
            <a:spLocks noGrp="1"/>
          </p:cNvSpPr>
          <p:nvPr>
            <p:ph type="title"/>
          </p:nvPr>
        </p:nvSpPr>
        <p:spPr/>
        <p:txBody>
          <a:bodyPr/>
          <a:lstStyle/>
          <a:p>
            <a:r>
              <a:rPr lang="en-US" dirty="0">
                <a:latin typeface="Bookman Old Style" panose="02050604050505020204" pitchFamily="18" charset="0"/>
              </a:rPr>
              <a:t>Gene Therapy in 2018</a:t>
            </a:r>
          </a:p>
        </p:txBody>
      </p:sp>
      <p:sp>
        <p:nvSpPr>
          <p:cNvPr id="3" name="Content Placeholder 2">
            <a:extLst>
              <a:ext uri="{FF2B5EF4-FFF2-40B4-BE49-F238E27FC236}">
                <a16:creationId xmlns:a16="http://schemas.microsoft.com/office/drawing/2014/main" id="{2968C94E-C018-4F24-BBF3-271F0B0CFD81}"/>
              </a:ext>
            </a:extLst>
          </p:cNvPr>
          <p:cNvSpPr>
            <a:spLocks noGrp="1"/>
          </p:cNvSpPr>
          <p:nvPr>
            <p:ph idx="1"/>
          </p:nvPr>
        </p:nvSpPr>
        <p:spPr/>
        <p:txBody>
          <a:bodyPr/>
          <a:lstStyle/>
          <a:p>
            <a:pPr algn="ctr"/>
            <a:r>
              <a:rPr lang="en-US" dirty="0">
                <a:latin typeface="Bookman Old Style" panose="02050604050505020204" pitchFamily="18" charset="0"/>
              </a:rPr>
              <a:t>CAR-T cells</a:t>
            </a:r>
          </a:p>
          <a:p>
            <a:pPr algn="ctr"/>
            <a:r>
              <a:rPr lang="en-US" dirty="0">
                <a:latin typeface="Bookman Old Style" panose="02050604050505020204" pitchFamily="18" charset="0"/>
              </a:rPr>
              <a:t>Chimeric Antigen Receptor T cells </a:t>
            </a:r>
          </a:p>
        </p:txBody>
      </p:sp>
    </p:spTree>
    <p:extLst>
      <p:ext uri="{BB962C8B-B14F-4D97-AF65-F5344CB8AC3E}">
        <p14:creationId xmlns:p14="http://schemas.microsoft.com/office/powerpoint/2010/main" val="145590341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pPr algn="just">
              <a:lnSpc>
                <a:spcPct val="150000"/>
              </a:lnSpc>
            </a:pPr>
            <a:r>
              <a:rPr lang="en-US" sz="2000" b="1" dirty="0" err="1">
                <a:latin typeface="Bookman Old Style" pitchFamily="18" charset="0"/>
              </a:rPr>
              <a:t>Miconazole</a:t>
            </a:r>
            <a:r>
              <a:rPr lang="en-US" sz="2000" dirty="0">
                <a:latin typeface="Bookman Old Style" pitchFamily="18" charset="0"/>
              </a:rPr>
              <a:t> is an antifungal agent, developed by Janssen </a:t>
            </a:r>
            <a:r>
              <a:rPr lang="en-US" sz="2000" dirty="0" err="1">
                <a:latin typeface="Bookman Old Style" pitchFamily="18" charset="0"/>
              </a:rPr>
              <a:t>Pharmaceutica</a:t>
            </a:r>
            <a:r>
              <a:rPr lang="en-US" sz="2000" dirty="0">
                <a:latin typeface="Bookman Old Style" pitchFamily="18" charset="0"/>
              </a:rPr>
              <a:t> Belgium , commonly applied topically to the skin or mucous membrane to cure fungal infections. It works by inhibiting the synthesis of </a:t>
            </a:r>
            <a:r>
              <a:rPr lang="en-US" sz="2000" b="1" dirty="0" err="1">
                <a:latin typeface="Bookman Old Style" pitchFamily="18" charset="0"/>
              </a:rPr>
              <a:t>Ergosterol</a:t>
            </a:r>
            <a:r>
              <a:rPr lang="en-US" sz="2000" dirty="0">
                <a:latin typeface="Bookman Old Style" pitchFamily="18" charset="0"/>
              </a:rPr>
              <a:t>, a critical component of fungal cell membranes</a:t>
            </a:r>
          </a:p>
          <a:p>
            <a:pPr algn="just">
              <a:lnSpc>
                <a:spcPct val="150000"/>
              </a:lnSpc>
            </a:pPr>
            <a:r>
              <a:rPr lang="en-US" sz="2000" b="1" dirty="0">
                <a:latin typeface="Bookman Old Style" pitchFamily="18" charset="0"/>
              </a:rPr>
              <a:t>Chloroquine</a:t>
            </a:r>
            <a:r>
              <a:rPr lang="en-US" sz="2000" dirty="0">
                <a:latin typeface="Bookman Old Style" pitchFamily="18" charset="0"/>
              </a:rPr>
              <a:t> is an anti-malarial drug</a:t>
            </a:r>
          </a:p>
          <a:p>
            <a:endParaRPr lang="en-US" dirty="0">
              <a:latin typeface="Bookman Old Style" pitchFamily="18" charset="0"/>
            </a:endParaRPr>
          </a:p>
          <a:p>
            <a:endParaRPr lang="en-US" dirty="0">
              <a:latin typeface="Bookman Old Style" pitchFamily="18"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2"/>
          <p:cNvSpPr>
            <a:spLocks noGrp="1" noChangeArrowheads="1"/>
          </p:cNvSpPr>
          <p:nvPr>
            <p:ph type="title"/>
          </p:nvPr>
        </p:nvSpPr>
        <p:spPr/>
        <p:txBody>
          <a:bodyPr/>
          <a:lstStyle/>
          <a:p>
            <a:r>
              <a:rPr lang="en-US" dirty="0">
                <a:latin typeface="Bookman Old Style" pitchFamily="18" charset="0"/>
              </a:rPr>
              <a:t>Gene Therapy </a:t>
            </a:r>
          </a:p>
        </p:txBody>
      </p:sp>
      <p:sp>
        <p:nvSpPr>
          <p:cNvPr id="57347" name="Rectangle 3"/>
          <p:cNvSpPr>
            <a:spLocks noGrp="1" noChangeArrowheads="1"/>
          </p:cNvSpPr>
          <p:nvPr>
            <p:ph type="body" idx="1"/>
          </p:nvPr>
        </p:nvSpPr>
        <p:spPr>
          <a:xfrm>
            <a:off x="457200" y="1295400"/>
            <a:ext cx="8229600" cy="4830763"/>
          </a:xfrm>
        </p:spPr>
        <p:txBody>
          <a:bodyPr>
            <a:normAutofit fontScale="92500" lnSpcReduction="10000"/>
          </a:bodyPr>
          <a:lstStyle/>
          <a:p>
            <a:pPr algn="just">
              <a:lnSpc>
                <a:spcPct val="150000"/>
              </a:lnSpc>
            </a:pPr>
            <a:r>
              <a:rPr lang="en-US" sz="2200" b="1" dirty="0">
                <a:latin typeface="Bookman Old Style" pitchFamily="18" charset="0"/>
              </a:rPr>
              <a:t>Genes </a:t>
            </a:r>
            <a:r>
              <a:rPr lang="en-US" sz="2200" dirty="0">
                <a:latin typeface="Bookman Old Style" pitchFamily="18" charset="0"/>
              </a:rPr>
              <a:t>are carried on a chromosome and the basic unit of heredity</a:t>
            </a:r>
          </a:p>
          <a:p>
            <a:pPr algn="just">
              <a:lnSpc>
                <a:spcPct val="150000"/>
              </a:lnSpc>
            </a:pPr>
            <a:r>
              <a:rPr lang="en-US" sz="2200" dirty="0">
                <a:latin typeface="Bookman Old Style" pitchFamily="18" charset="0"/>
              </a:rPr>
              <a:t>Encode how to make a protein</a:t>
            </a:r>
          </a:p>
          <a:p>
            <a:pPr lvl="1" algn="just">
              <a:lnSpc>
                <a:spcPct val="150000"/>
              </a:lnSpc>
            </a:pPr>
            <a:r>
              <a:rPr lang="en-US" sz="2200" dirty="0">
                <a:latin typeface="Bookman Old Style" pitchFamily="18" charset="0"/>
              </a:rPr>
              <a:t>DNA</a:t>
            </a:r>
            <a:r>
              <a:rPr lang="en-US" sz="2200" dirty="0">
                <a:latin typeface="Bookman Old Style" pitchFamily="18" charset="0"/>
                <a:sym typeface="Wingdings" pitchFamily="2" charset="2"/>
              </a:rPr>
              <a:t>RNA proteins</a:t>
            </a:r>
            <a:endParaRPr lang="en-US" sz="2200" dirty="0">
              <a:latin typeface="Bookman Old Style" pitchFamily="18" charset="0"/>
            </a:endParaRPr>
          </a:p>
          <a:p>
            <a:pPr algn="just">
              <a:lnSpc>
                <a:spcPct val="150000"/>
              </a:lnSpc>
            </a:pPr>
            <a:r>
              <a:rPr lang="en-US" sz="2200" dirty="0">
                <a:latin typeface="Bookman Old Style" pitchFamily="18" charset="0"/>
                <a:sym typeface="Wingdings" pitchFamily="2" charset="2"/>
              </a:rPr>
              <a:t>Proteins carry out most of life’s function.</a:t>
            </a:r>
          </a:p>
          <a:p>
            <a:pPr algn="just">
              <a:lnSpc>
                <a:spcPct val="150000"/>
              </a:lnSpc>
            </a:pPr>
            <a:r>
              <a:rPr lang="en-US" sz="2200" dirty="0">
                <a:latin typeface="Bookman Old Style" pitchFamily="18" charset="0"/>
                <a:sym typeface="Wingdings" pitchFamily="2" charset="2"/>
              </a:rPr>
              <a:t>When there is a mutation in the gene, then it will change the codon, which will change which amino acid is called for, which will change the conformation of the protein, which will change the function of the protein. Genetic disorders result from mutations in the genome.</a:t>
            </a:r>
            <a:endParaRPr lang="en-US" sz="2200" dirty="0">
              <a:latin typeface="Bookman Old Style" pitchFamily="18" charset="0"/>
            </a:endParaRPr>
          </a:p>
          <a:p>
            <a:pPr>
              <a:lnSpc>
                <a:spcPct val="80000"/>
              </a:lnSpc>
            </a:pPr>
            <a:endParaRPr lang="en-US" sz="1800" dirty="0"/>
          </a:p>
        </p:txBody>
      </p:sp>
      <p:sp>
        <p:nvSpPr>
          <p:cNvPr id="2" name="Arc 1"/>
          <p:cNvSpPr/>
          <p:nvPr/>
        </p:nvSpPr>
        <p:spPr>
          <a:xfrm>
            <a:off x="-1143000" y="2667000"/>
            <a:ext cx="5029200" cy="152400"/>
          </a:xfrm>
          <a:prstGeom prst="arc">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3" name="Down Arrow 2"/>
          <p:cNvSpPr/>
          <p:nvPr/>
        </p:nvSpPr>
        <p:spPr>
          <a:xfrm>
            <a:off x="1371600" y="2667000"/>
            <a:ext cx="45719" cy="1524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457200" y="1600200"/>
            <a:ext cx="8229600" cy="4800600"/>
          </a:xfrm>
        </p:spPr>
        <p:txBody>
          <a:bodyPr>
            <a:normAutofit fontScale="55000" lnSpcReduction="20000"/>
          </a:bodyPr>
          <a:lstStyle/>
          <a:p>
            <a:pPr algn="just">
              <a:lnSpc>
                <a:spcPct val="170000"/>
              </a:lnSpc>
            </a:pPr>
            <a:r>
              <a:rPr lang="en-US" sz="2900" b="1" dirty="0">
                <a:latin typeface="Bookman Old Style" panose="02050604050505020204" pitchFamily="18" charset="0"/>
              </a:rPr>
              <a:t>Gene therapy</a:t>
            </a:r>
            <a:r>
              <a:rPr lang="en-US" sz="2900" dirty="0">
                <a:latin typeface="Bookman Old Style" panose="02050604050505020204" pitchFamily="18" charset="0"/>
              </a:rPr>
              <a:t> is the use of DNA as a drug to treat disease by delivering therapeutic DNA into a patient's cells. The most common form of gene therapy involves:</a:t>
            </a:r>
          </a:p>
          <a:p>
            <a:pPr algn="just">
              <a:lnSpc>
                <a:spcPct val="170000"/>
              </a:lnSpc>
            </a:pPr>
            <a:r>
              <a:rPr lang="en-US" sz="2900" dirty="0">
                <a:latin typeface="Bookman Old Style" panose="02050604050505020204" pitchFamily="18" charset="0"/>
              </a:rPr>
              <a:t>using DNA that encodes a functional, therapeutic gene to replace a mutated gene. </a:t>
            </a:r>
          </a:p>
          <a:p>
            <a:pPr algn="just">
              <a:lnSpc>
                <a:spcPct val="170000"/>
              </a:lnSpc>
            </a:pPr>
            <a:r>
              <a:rPr lang="en-US" sz="2900" dirty="0">
                <a:latin typeface="Bookman Old Style" panose="02050604050505020204" pitchFamily="18" charset="0"/>
              </a:rPr>
              <a:t>using DNA that encodes a therapeutic protein drug (rather than a natural human gene) to provide treatment. </a:t>
            </a:r>
          </a:p>
          <a:p>
            <a:pPr algn="just">
              <a:lnSpc>
                <a:spcPct val="170000"/>
              </a:lnSpc>
            </a:pPr>
            <a:r>
              <a:rPr lang="en-US" sz="2900" dirty="0">
                <a:latin typeface="Bookman Old Style" panose="02050604050505020204" pitchFamily="18" charset="0"/>
              </a:rPr>
              <a:t>In gene therapy, DNA that encodes a therapeutic protein is packaged within a “</a:t>
            </a:r>
            <a:r>
              <a:rPr lang="en-US" sz="2900" b="1" dirty="0">
                <a:latin typeface="Bookman Old Style" panose="02050604050505020204" pitchFamily="18" charset="0"/>
              </a:rPr>
              <a:t>Vector</a:t>
            </a:r>
            <a:r>
              <a:rPr lang="en-US" sz="2900" dirty="0">
                <a:latin typeface="Bookman Old Style" panose="02050604050505020204" pitchFamily="18" charset="0"/>
              </a:rPr>
              <a:t>", which is used to get the DNA inside cells within the body. Once inside, the DNA becomes expressed by the cell machinery, resulting in the production of therapeutic protein, which in turn treats the patient's disease.</a:t>
            </a:r>
          </a:p>
          <a:p>
            <a:endParaRPr lang="en-US" dirty="0"/>
          </a:p>
        </p:txBody>
      </p:sp>
    </p:spTree>
    <p:extLst>
      <p:ext uri="{BB962C8B-B14F-4D97-AF65-F5344CB8AC3E}">
        <p14:creationId xmlns:p14="http://schemas.microsoft.com/office/powerpoint/2010/main" val="402870186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dirty="0">
                <a:latin typeface="Bookman Old Style" pitchFamily="18" charset="0"/>
              </a:rPr>
              <a:t>Sickle Cell anemia </a:t>
            </a:r>
          </a:p>
        </p:txBody>
      </p:sp>
      <p:sp>
        <p:nvSpPr>
          <p:cNvPr id="3" name="Content Placeholder 2"/>
          <p:cNvSpPr>
            <a:spLocks noGrp="1"/>
          </p:cNvSpPr>
          <p:nvPr>
            <p:ph idx="1"/>
          </p:nvPr>
        </p:nvSpPr>
        <p:spPr/>
        <p:txBody>
          <a:bodyPr>
            <a:normAutofit/>
          </a:bodyPr>
          <a:lstStyle/>
          <a:p>
            <a:pPr algn="just">
              <a:lnSpc>
                <a:spcPct val="150000"/>
              </a:lnSpc>
            </a:pPr>
            <a:r>
              <a:rPr lang="en-US" sz="2000" dirty="0">
                <a:latin typeface="Bookman Old Style" pitchFamily="18" charset="0"/>
              </a:rPr>
              <a:t>Is a </a:t>
            </a:r>
            <a:r>
              <a:rPr lang="en-US" sz="2000" b="1" dirty="0">
                <a:latin typeface="Bookman Old Style" pitchFamily="18" charset="0"/>
              </a:rPr>
              <a:t>recessive autosomal </a:t>
            </a:r>
            <a:r>
              <a:rPr lang="en-US" sz="2000" dirty="0">
                <a:latin typeface="Bookman Old Style" pitchFamily="18" charset="0"/>
              </a:rPr>
              <a:t>disorder</a:t>
            </a:r>
          </a:p>
          <a:p>
            <a:pPr algn="just">
              <a:lnSpc>
                <a:spcPct val="150000"/>
              </a:lnSpc>
            </a:pPr>
            <a:r>
              <a:rPr lang="en-US" sz="2000" dirty="0">
                <a:latin typeface="Bookman Old Style" pitchFamily="18" charset="0"/>
              </a:rPr>
              <a:t>humans have hemoglobin A, which consists of two alpha and two beta chains</a:t>
            </a:r>
          </a:p>
          <a:p>
            <a:pPr algn="just">
              <a:lnSpc>
                <a:spcPct val="150000"/>
              </a:lnSpc>
            </a:pPr>
            <a:r>
              <a:rPr lang="en-US" sz="2000" dirty="0">
                <a:latin typeface="Bookman Old Style" pitchFamily="18" charset="0"/>
              </a:rPr>
              <a:t>The gene defect is a known mutation of a single nucleotide single  (A to T) of the β-globin gene, which results in </a:t>
            </a:r>
            <a:r>
              <a:rPr lang="en-US" sz="2000" b="1" dirty="0">
                <a:latin typeface="Bookman Old Style" pitchFamily="18" charset="0"/>
              </a:rPr>
              <a:t>Glutamic acid being substituted by Valine</a:t>
            </a:r>
            <a:r>
              <a:rPr lang="en-US" sz="2000" dirty="0">
                <a:latin typeface="Bookman Old Style" pitchFamily="18" charset="0"/>
              </a:rPr>
              <a:t> at position 6. Hemoglobin S with this mutation is referred to as </a:t>
            </a:r>
            <a:r>
              <a:rPr lang="en-US" sz="2000" dirty="0" err="1">
                <a:latin typeface="Bookman Old Style" pitchFamily="18" charset="0"/>
              </a:rPr>
              <a:t>HbS</a:t>
            </a:r>
            <a:r>
              <a:rPr lang="en-US" sz="2000" dirty="0">
                <a:latin typeface="Bookman Old Style" pitchFamily="18" charset="0"/>
              </a:rPr>
              <a:t>, as opposed to the normal adult </a:t>
            </a:r>
            <a:r>
              <a:rPr lang="en-US" sz="2000" dirty="0" err="1">
                <a:latin typeface="Bookman Old Style" pitchFamily="18" charset="0"/>
              </a:rPr>
              <a:t>HbA</a:t>
            </a:r>
            <a:endParaRPr lang="en-US" sz="2000" dirty="0">
              <a:latin typeface="Bookman Old Style" pitchFamily="18" charset="0"/>
            </a:endParaRPr>
          </a:p>
          <a:p>
            <a:pPr algn="just">
              <a:lnSpc>
                <a:spcPct val="150000"/>
              </a:lnSpc>
            </a:pPr>
            <a:endParaRPr lang="en-US" sz="2000" dirty="0">
              <a:latin typeface="Bookman Old Style" pitchFamily="18" charset="0"/>
            </a:endParaRPr>
          </a:p>
        </p:txBody>
      </p:sp>
      <p:pic>
        <p:nvPicPr>
          <p:cNvPr id="4" name="Picture 3" descr="http://upload.wikimedia.org/wikipedia/commons/thumb/4/4b/1911_Sickle_Cells.jpg/640px-1911_Sickle_Cells.jpg"/>
          <p:cNvPicPr/>
          <p:nvPr/>
        </p:nvPicPr>
        <p:blipFill>
          <a:blip r:embed="rId2"/>
          <a:srcRect/>
          <a:stretch>
            <a:fillRect/>
          </a:stretch>
        </p:blipFill>
        <p:spPr bwMode="auto">
          <a:xfrm>
            <a:off x="5943600" y="304800"/>
            <a:ext cx="2695575" cy="1828800"/>
          </a:xfrm>
          <a:prstGeom prst="rect">
            <a:avLst/>
          </a:prstGeom>
          <a:noFill/>
          <a:ln w="9525">
            <a:noFill/>
            <a:miter lim="800000"/>
            <a:headEnd/>
            <a:tailEnd/>
          </a:ln>
        </p:spPr>
      </p:pic>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TM04033925[[fn=Droplet]]</Template>
  <TotalTime>3083</TotalTime>
  <Words>2646</Words>
  <Application>Microsoft Office PowerPoint</Application>
  <PresentationFormat>On-screen Show (4:3)</PresentationFormat>
  <Paragraphs>134</Paragraphs>
  <Slides>55</Slides>
  <Notes>4</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55</vt:i4>
      </vt:variant>
    </vt:vector>
  </HeadingPairs>
  <TitlesOfParts>
    <vt:vector size="60" baseType="lpstr">
      <vt:lpstr>Arial</vt:lpstr>
      <vt:lpstr>Bookman Old Style</vt:lpstr>
      <vt:lpstr>Calibri</vt:lpstr>
      <vt:lpstr>Wingdings</vt:lpstr>
      <vt:lpstr>Office Theme</vt:lpstr>
      <vt:lpstr>GENE THERAPY A new era of medicine</vt:lpstr>
      <vt:lpstr>Therapy</vt:lpstr>
      <vt:lpstr>Forms of therapy</vt:lpstr>
      <vt:lpstr>PowerPoint Presentation</vt:lpstr>
      <vt:lpstr>2. ANTIBIOTICS </vt:lpstr>
      <vt:lpstr>PowerPoint Presentation</vt:lpstr>
      <vt:lpstr>Gene Therapy </vt:lpstr>
      <vt:lpstr>PowerPoint Presentation</vt:lpstr>
      <vt:lpstr>Sickle Cell anemia </vt:lpstr>
      <vt:lpstr>The First Case</vt:lpstr>
      <vt:lpstr>  ADA SCID  Adenosine deaminase deficiency-Severe Combined Immunodeficiency  </vt:lpstr>
      <vt:lpstr>Adenosine deaminase</vt:lpstr>
      <vt:lpstr>PowerPoint Presentation</vt:lpstr>
      <vt:lpstr>ADA GENE</vt:lpstr>
      <vt:lpstr>GENETICS</vt:lpstr>
      <vt:lpstr>PowerPoint Presentation</vt:lpstr>
      <vt:lpstr>SUCCESS CASE</vt:lpstr>
      <vt:lpstr>PowerPoint Presentation</vt:lpstr>
      <vt:lpstr>TYPES OF GENE THERAPY </vt:lpstr>
      <vt:lpstr>PowerPoint Presentation</vt:lpstr>
      <vt:lpstr>PowerPoint Presentation</vt:lpstr>
      <vt:lpstr>PowerPoint Presentation</vt:lpstr>
      <vt:lpstr>ANOTHER CLASSIFICATION </vt:lpstr>
      <vt:lpstr>PowerPoint Presentation</vt:lpstr>
      <vt:lpstr>VECTORS IN GENE THERAPY </vt:lpstr>
      <vt:lpstr>PowerPoint Presentation</vt:lpstr>
      <vt:lpstr>PowerPoint Presentation</vt:lpstr>
      <vt:lpstr>PowerPoint Presentation</vt:lpstr>
      <vt:lpstr>VIRUSES </vt:lpstr>
      <vt:lpstr>Retroviruses</vt:lpstr>
      <vt:lpstr>Retroviruses</vt:lpstr>
      <vt:lpstr>PowerPoint Presentation</vt:lpstr>
      <vt:lpstr>Advantages and Disadvantages</vt:lpstr>
      <vt:lpstr>PowerPoint Presentation</vt:lpstr>
      <vt:lpstr>ADENOVIRUSES</vt:lpstr>
      <vt:lpstr>PowerPoint Presentation</vt:lpstr>
      <vt:lpstr>Adenoviruses A new gene is inserted into a cell using an adenovirus. If the treatment is successful, the new gene will make a functional protein. </vt:lpstr>
      <vt:lpstr> ENVELOPE PROTEIN PSEUDOTYPING OF VIRAL VECTORS </vt:lpstr>
      <vt:lpstr>PowerPoint Presentation</vt:lpstr>
      <vt:lpstr>PowerPoint Presentation</vt:lpstr>
      <vt:lpstr>Herpes Simplex Virus</vt:lpstr>
      <vt:lpstr>NON-VIRAL METHODS</vt:lpstr>
      <vt:lpstr>1. INJECTION OF NAKED DNA</vt:lpstr>
      <vt:lpstr>PowerPoint Presentation</vt:lpstr>
      <vt:lpstr>Electroporation</vt:lpstr>
      <vt:lpstr>GENE GUN</vt:lpstr>
      <vt:lpstr>Sonoporation</vt:lpstr>
      <vt:lpstr>Limitations of Gene therapy </vt:lpstr>
      <vt:lpstr>PowerPoint Presentation</vt:lpstr>
      <vt:lpstr>PowerPoint Presentation</vt:lpstr>
      <vt:lpstr>PowerPoint Presentation</vt:lpstr>
      <vt:lpstr>PowerPoint Presentation</vt:lpstr>
      <vt:lpstr>PowerPoint Presentation</vt:lpstr>
      <vt:lpstr>PowerPoint Presentation</vt:lpstr>
      <vt:lpstr>Gene Therapy in 2018</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GENE THERAPY A new era of medicine</dc:title>
  <dc:creator>Dell</dc:creator>
  <cp:lastModifiedBy>Dell</cp:lastModifiedBy>
  <cp:revision>87</cp:revision>
  <dcterms:created xsi:type="dcterms:W3CDTF">2006-08-16T00:00:00Z</dcterms:created>
  <dcterms:modified xsi:type="dcterms:W3CDTF">2019-05-15T03:47:17Z</dcterms:modified>
</cp:coreProperties>
</file>