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viewProps" Target="viewProp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 /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C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2081276" y="106806"/>
            <a:ext cx="5614924" cy="67511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92CDD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306444" y="461594"/>
            <a:ext cx="253111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10540" y="1517647"/>
            <a:ext cx="8122919" cy="42329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4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notesdental" TargetMode="External" /><Relationship Id="rId2" Type="http://schemas.openxmlformats.org/officeDocument/2006/relationships/image" Target="../media/image2.jp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5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notesdental" TargetMode="Externa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/>
        </p:nvSpPr>
        <p:spPr>
          <a:xfrm>
            <a:off x="3547108" y="6464909"/>
            <a:ext cx="2048400" cy="1779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t" anchorCtr="0">
            <a:spAutoFit/>
          </a:bodyPr>
          <a:lstStyle/>
          <a:p>
            <a:pPr marL="12700" marR="0" lvl="0" indent="0" algn="l" rtl="0">
              <a:lnSpc>
                <a:spcPct val="103333"/>
              </a:lnSpc>
              <a:spcBef>
                <a:spcPts val="0"/>
              </a:spcBef>
              <a:buSzPct val="25000"/>
              <a:buNone/>
            </a:pPr>
            <a:r>
              <a:rPr lang="en-US" sz="1200" u="sng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2"/>
              </a:rPr>
              <a:t>www.facebook.com/notesdental</a:t>
            </a:r>
          </a:p>
        </p:txBody>
      </p:sp>
      <p:sp>
        <p:nvSpPr>
          <p:cNvPr id="4" name="Shape 21">
            <a:extLst>
              <a:ext uri="{FF2B5EF4-FFF2-40B4-BE49-F238E27FC236}">
                <a16:creationId xmlns:a16="http://schemas.microsoft.com/office/drawing/2014/main" id="{900D7C65-F1CF-F549-BA0A-64520CCB6B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320800" y="1003300"/>
            <a:ext cx="6988175" cy="5202238"/>
          </a:xfrm>
          <a:prstGeom prst="rect">
            <a:avLst/>
          </a:prstGeom>
          <a:noFill/>
          <a:ln>
            <a:noFill/>
          </a:ln>
        </p:spPr>
        <p:txBody>
          <a:bodyPr wrap="square" lIns="0" tIns="12700" rIns="0" bIns="0" anchor="t" anchorCtr="0">
            <a:no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ea typeface="+mj-ea"/>
                <a:cs typeface="Carlito"/>
              </a:defRPr>
            </a:lvl1pPr>
          </a:lstStyle>
          <a:p>
            <a:pPr marL="12700" marR="5080" algn="ctr" rtl="0">
              <a:buSzPct val="25000"/>
            </a:pPr>
            <a:r>
              <a:rPr lang="en-US" sz="6000" b="1" kern="0">
                <a:latin typeface="Arial"/>
                <a:ea typeface="Arial"/>
                <a:cs typeface="Arial"/>
                <a:sym typeface="Arial"/>
              </a:rPr>
              <a:t>Pentose Phosphate  Pathway</a:t>
            </a:r>
          </a:p>
          <a:p>
            <a:pPr algn="ctr" rtl="0">
              <a:spcBef>
                <a:spcPts val="1385"/>
              </a:spcBef>
              <a:buSzPct val="25000"/>
            </a:pPr>
            <a:endParaRPr lang="en-US" sz="3200" b="1" kern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16558" y="461594"/>
            <a:ext cx="67227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Carlito"/>
                <a:cs typeface="Carlito"/>
              </a:rPr>
              <a:t>Importance </a:t>
            </a:r>
            <a:r>
              <a:rPr b="1" dirty="0">
                <a:latin typeface="Carlito"/>
                <a:cs typeface="Carlito"/>
              </a:rPr>
              <a:t>of </a:t>
            </a:r>
            <a:r>
              <a:rPr b="1" spc="-25" dirty="0">
                <a:latin typeface="Carlito"/>
                <a:cs typeface="Carlito"/>
              </a:rPr>
              <a:t>Pentose</a:t>
            </a:r>
            <a:r>
              <a:rPr b="1" spc="-70" dirty="0">
                <a:latin typeface="Carlito"/>
                <a:cs typeface="Carlito"/>
              </a:rPr>
              <a:t> </a:t>
            </a:r>
            <a:r>
              <a:rPr b="1" spc="-15" dirty="0">
                <a:latin typeface="Carlito"/>
                <a:cs typeface="Carlito"/>
              </a:rPr>
              <a:t>Sugar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74330" cy="20751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dirty="0">
                <a:solidFill>
                  <a:srgbClr val="006FC0"/>
                </a:solidFill>
                <a:latin typeface="Carlito"/>
                <a:cs typeface="Carlito"/>
              </a:rPr>
              <a:t>Ribose-5 </a:t>
            </a:r>
            <a:r>
              <a:rPr sz="3200" b="1" spc="-10" dirty="0">
                <a:solidFill>
                  <a:srgbClr val="006FC0"/>
                </a:solidFill>
                <a:latin typeface="Carlito"/>
                <a:cs typeface="Carlito"/>
              </a:rPr>
              <a:t>phosphate </a:t>
            </a:r>
            <a:r>
              <a:rPr sz="3200" spc="-185" dirty="0">
                <a:latin typeface="Arial"/>
                <a:cs typeface="Arial"/>
              </a:rPr>
              <a:t>– </a:t>
            </a:r>
            <a:r>
              <a:rPr sz="3200" spc="-10" dirty="0">
                <a:latin typeface="Carlito"/>
                <a:cs typeface="Carlito"/>
              </a:rPr>
              <a:t>useful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5" dirty="0">
                <a:latin typeface="Carlito"/>
                <a:cs typeface="Carlito"/>
              </a:rPr>
              <a:t>the </a:t>
            </a:r>
            <a:r>
              <a:rPr sz="3200" spc="-10" dirty="0">
                <a:latin typeface="Carlito"/>
                <a:cs typeface="Carlito"/>
              </a:rPr>
              <a:t>synthesis  </a:t>
            </a:r>
            <a:r>
              <a:rPr sz="3200" dirty="0">
                <a:latin typeface="Carlito"/>
                <a:cs typeface="Carlito"/>
              </a:rPr>
              <a:t>of </a:t>
            </a:r>
            <a:r>
              <a:rPr sz="3200" b="1" spc="-5" dirty="0">
                <a:latin typeface="Carlito"/>
                <a:cs typeface="Carlito"/>
              </a:rPr>
              <a:t>nucleic </a:t>
            </a:r>
            <a:r>
              <a:rPr sz="3200" b="1" dirty="0">
                <a:latin typeface="Carlito"/>
                <a:cs typeface="Carlito"/>
              </a:rPr>
              <a:t>acid </a:t>
            </a:r>
            <a:r>
              <a:rPr sz="3200" spc="-5" dirty="0">
                <a:latin typeface="Carlito"/>
                <a:cs typeface="Carlito"/>
              </a:rPr>
              <a:t>(RNA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spc="-5" dirty="0">
                <a:latin typeface="Carlito"/>
                <a:cs typeface="Carlito"/>
              </a:rPr>
              <a:t>DNA)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5" dirty="0">
                <a:latin typeface="Carlito"/>
                <a:cs typeface="Carlito"/>
              </a:rPr>
              <a:t> </a:t>
            </a:r>
            <a:r>
              <a:rPr sz="3200" b="1" spc="-5" dirty="0">
                <a:latin typeface="Carlito"/>
                <a:cs typeface="Carlito"/>
              </a:rPr>
              <a:t>nucleotide</a:t>
            </a:r>
            <a:endParaRPr sz="3200">
              <a:latin typeface="Carlito"/>
              <a:cs typeface="Carlito"/>
            </a:endParaRPr>
          </a:p>
          <a:p>
            <a:pPr marL="355600" marR="94678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20" dirty="0">
                <a:latin typeface="Carlito"/>
                <a:cs typeface="Carlito"/>
              </a:rPr>
              <a:t>Skeletal </a:t>
            </a:r>
            <a:r>
              <a:rPr sz="3200" b="1" spc="-5" dirty="0">
                <a:latin typeface="Carlito"/>
                <a:cs typeface="Carlito"/>
              </a:rPr>
              <a:t>muscles </a:t>
            </a:r>
            <a:r>
              <a:rPr sz="3200" spc="-5" dirty="0">
                <a:latin typeface="Carlito"/>
                <a:cs typeface="Carlito"/>
              </a:rPr>
              <a:t>capable of </a:t>
            </a:r>
            <a:r>
              <a:rPr sz="3200" spc="-10" dirty="0">
                <a:latin typeface="Carlito"/>
                <a:cs typeface="Carlito"/>
              </a:rPr>
              <a:t>synthesizing  </a:t>
            </a:r>
            <a:r>
              <a:rPr sz="3200" spc="-15" dirty="0">
                <a:latin typeface="Carlito"/>
                <a:cs typeface="Carlito"/>
              </a:rPr>
              <a:t>pentoses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1641" y="461594"/>
            <a:ext cx="422211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5" dirty="0">
                <a:latin typeface="Carlito"/>
                <a:cs typeface="Carlito"/>
              </a:rPr>
              <a:t>CLINICAL</a:t>
            </a:r>
            <a:r>
              <a:rPr b="1" spc="-75" dirty="0">
                <a:latin typeface="Carlito"/>
                <a:cs typeface="Carlito"/>
              </a:rPr>
              <a:t> </a:t>
            </a:r>
            <a:r>
              <a:rPr b="1" spc="-10" dirty="0">
                <a:latin typeface="Carlito"/>
                <a:cs typeface="Carlito"/>
              </a:rPr>
              <a:t>ASPECTS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537461"/>
            <a:ext cx="6586220" cy="413385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55600" marR="664845" indent="-342900">
              <a:lnSpc>
                <a:spcPts val="2590"/>
              </a:lnSpc>
              <a:spcBef>
                <a:spcPts val="7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rlito"/>
                <a:cs typeface="Carlito"/>
              </a:rPr>
              <a:t>Genetic </a:t>
            </a:r>
            <a:r>
              <a:rPr sz="2700" spc="-15" dirty="0">
                <a:latin typeface="Carlito"/>
                <a:cs typeface="Carlito"/>
              </a:rPr>
              <a:t>defects </a:t>
            </a:r>
            <a:r>
              <a:rPr sz="2700" spc="-5" dirty="0">
                <a:latin typeface="Carlito"/>
                <a:cs typeface="Carlito"/>
              </a:rPr>
              <a:t>of</a:t>
            </a:r>
            <a:r>
              <a:rPr sz="2700" spc="-114" dirty="0"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C00000"/>
                </a:solidFill>
                <a:latin typeface="Carlito"/>
                <a:cs typeface="Carlito"/>
              </a:rPr>
              <a:t>glucose-6-phosphate  </a:t>
            </a:r>
            <a:r>
              <a:rPr sz="2700" b="1" spc="-15" dirty="0">
                <a:solidFill>
                  <a:srgbClr val="C00000"/>
                </a:solidFill>
                <a:latin typeface="Carlito"/>
                <a:cs typeface="Carlito"/>
              </a:rPr>
              <a:t>dehydrogenase</a:t>
            </a:r>
            <a:endParaRPr sz="2700">
              <a:latin typeface="Carlito"/>
              <a:cs typeface="Carlito"/>
            </a:endParaRPr>
          </a:p>
          <a:p>
            <a:pPr marL="355600" marR="203200" indent="-342900">
              <a:lnSpc>
                <a:spcPct val="80000"/>
              </a:lnSpc>
              <a:spcBef>
                <a:spcPts val="67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5" dirty="0">
                <a:latin typeface="Carlito"/>
                <a:cs typeface="Carlito"/>
              </a:rPr>
              <a:t>impairment of </a:t>
            </a:r>
            <a:r>
              <a:rPr sz="2700" dirty="0">
                <a:latin typeface="Carlito"/>
                <a:cs typeface="Carlito"/>
              </a:rPr>
              <a:t>the </a:t>
            </a:r>
            <a:r>
              <a:rPr sz="2700" spc="-15" dirty="0">
                <a:latin typeface="Carlito"/>
                <a:cs typeface="Carlito"/>
              </a:rPr>
              <a:t>generation </a:t>
            </a:r>
            <a:r>
              <a:rPr sz="2700" spc="-5" dirty="0">
                <a:latin typeface="Carlito"/>
                <a:cs typeface="Carlito"/>
              </a:rPr>
              <a:t>of NADPH </a:t>
            </a:r>
            <a:r>
              <a:rPr sz="2700" dirty="0">
                <a:latin typeface="Carlito"/>
                <a:cs typeface="Carlito"/>
              </a:rPr>
              <a:t>- X  </a:t>
            </a:r>
            <a:r>
              <a:rPr sz="2700" spc="-10" dirty="0">
                <a:latin typeface="Carlito"/>
                <a:cs typeface="Carlito"/>
              </a:rPr>
              <a:t>chromosome</a:t>
            </a:r>
            <a:endParaRPr sz="27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rlito"/>
                <a:cs typeface="Carlito"/>
              </a:rPr>
              <a:t>Mediterranean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10" dirty="0">
                <a:latin typeface="Carlito"/>
                <a:cs typeface="Carlito"/>
              </a:rPr>
              <a:t>Afro-Caribbean</a:t>
            </a:r>
            <a:r>
              <a:rPr sz="2700" spc="-100" dirty="0">
                <a:latin typeface="Carlito"/>
                <a:cs typeface="Carlito"/>
              </a:rPr>
              <a:t> </a:t>
            </a:r>
            <a:r>
              <a:rPr sz="2700" spc="-5" dirty="0">
                <a:latin typeface="Carlito"/>
                <a:cs typeface="Carlito"/>
              </a:rPr>
              <a:t>origin</a:t>
            </a:r>
            <a:endParaRPr sz="27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5" dirty="0">
                <a:latin typeface="Carlito"/>
                <a:cs typeface="Carlito"/>
              </a:rPr>
              <a:t>red </a:t>
            </a:r>
            <a:r>
              <a:rPr sz="2700" dirty="0">
                <a:latin typeface="Carlito"/>
                <a:cs typeface="Carlito"/>
              </a:rPr>
              <a:t>cell </a:t>
            </a:r>
            <a:r>
              <a:rPr sz="2700" spc="-10" dirty="0">
                <a:latin typeface="Carlito"/>
                <a:cs typeface="Carlito"/>
              </a:rPr>
              <a:t>hemolysis </a:t>
            </a:r>
            <a:r>
              <a:rPr sz="2700" b="1" dirty="0">
                <a:latin typeface="Carlito"/>
                <a:cs typeface="Carlito"/>
              </a:rPr>
              <a:t>(hemolytic</a:t>
            </a:r>
            <a:r>
              <a:rPr sz="2700" b="1" spc="-10" dirty="0">
                <a:latin typeface="Carlito"/>
                <a:cs typeface="Carlito"/>
              </a:rPr>
              <a:t> </a:t>
            </a:r>
            <a:r>
              <a:rPr sz="2700" b="1" spc="-5" dirty="0">
                <a:latin typeface="Carlito"/>
                <a:cs typeface="Carlito"/>
              </a:rPr>
              <a:t>anemia)</a:t>
            </a:r>
            <a:endParaRPr sz="27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700" spc="-10" dirty="0">
                <a:latin typeface="Carlito"/>
                <a:cs typeface="Carlito"/>
              </a:rPr>
              <a:t>subjected </a:t>
            </a:r>
            <a:r>
              <a:rPr sz="2700" spc="-15" dirty="0">
                <a:latin typeface="Carlito"/>
                <a:cs typeface="Carlito"/>
              </a:rPr>
              <a:t>to oxidative</a:t>
            </a:r>
            <a:r>
              <a:rPr sz="2700" spc="-55" dirty="0">
                <a:latin typeface="Carlito"/>
                <a:cs typeface="Carlito"/>
              </a:rPr>
              <a:t> </a:t>
            </a:r>
            <a:r>
              <a:rPr sz="2700" spc="-15" dirty="0">
                <a:latin typeface="Carlito"/>
                <a:cs typeface="Carlito"/>
              </a:rPr>
              <a:t>stress</a:t>
            </a:r>
            <a:endParaRPr sz="270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spcBef>
                <a:spcPts val="1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10" dirty="0">
                <a:latin typeface="Carlito"/>
                <a:cs typeface="Carlito"/>
              </a:rPr>
              <a:t>Infection</a:t>
            </a:r>
            <a:endParaRPr sz="2400">
              <a:latin typeface="Carlito"/>
              <a:cs typeface="Carlito"/>
            </a:endParaRPr>
          </a:p>
          <a:p>
            <a:pPr marL="756285" marR="5080" lvl="1" indent="-287020">
              <a:lnSpc>
                <a:spcPts val="2300"/>
              </a:lnSpc>
              <a:spcBef>
                <a:spcPts val="560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5" dirty="0">
                <a:latin typeface="Carlito"/>
                <a:cs typeface="Carlito"/>
              </a:rPr>
              <a:t>Drugs such </a:t>
            </a:r>
            <a:r>
              <a:rPr sz="2400" dirty="0">
                <a:latin typeface="Carlito"/>
                <a:cs typeface="Carlito"/>
              </a:rPr>
              <a:t>as the </a:t>
            </a:r>
            <a:r>
              <a:rPr sz="2400" spc="-5" dirty="0">
                <a:latin typeface="Carlito"/>
                <a:cs typeface="Carlito"/>
              </a:rPr>
              <a:t>antimalarial primaquine, </a:t>
            </a:r>
            <a:r>
              <a:rPr sz="2400" dirty="0">
                <a:latin typeface="Carlito"/>
                <a:cs typeface="Carlito"/>
              </a:rPr>
              <a:t>and  </a:t>
            </a:r>
            <a:r>
              <a:rPr sz="2400" spc="-10" dirty="0">
                <a:latin typeface="Carlito"/>
                <a:cs typeface="Carlito"/>
              </a:rPr>
              <a:t>sulfonamides</a:t>
            </a:r>
            <a:endParaRPr sz="2400">
              <a:latin typeface="Carlito"/>
              <a:cs typeface="Carlito"/>
            </a:endParaRPr>
          </a:p>
          <a:p>
            <a:pPr marL="756285" lvl="1" indent="-287020">
              <a:lnSpc>
                <a:spcPct val="100000"/>
              </a:lnSpc>
              <a:spcBef>
                <a:spcPts val="25"/>
              </a:spcBef>
              <a:buFont typeface="Arial"/>
              <a:buChar char="–"/>
              <a:tabLst>
                <a:tab pos="756920" algn="l"/>
              </a:tabLst>
            </a:pPr>
            <a:r>
              <a:rPr sz="2400" spc="-35" dirty="0">
                <a:latin typeface="Carlito"/>
                <a:cs typeface="Carlito"/>
              </a:rPr>
              <a:t>Fava </a:t>
            </a:r>
            <a:r>
              <a:rPr sz="2400" spc="-5" dirty="0">
                <a:latin typeface="Carlito"/>
                <a:cs typeface="Carlito"/>
              </a:rPr>
              <a:t>beans </a:t>
            </a:r>
            <a:r>
              <a:rPr sz="2400" dirty="0">
                <a:latin typeface="Carlito"/>
                <a:cs typeface="Carlito"/>
              </a:rPr>
              <a:t>-</a:t>
            </a:r>
            <a:r>
              <a:rPr sz="2400" spc="10" dirty="0">
                <a:latin typeface="Carlito"/>
                <a:cs typeface="Carlito"/>
              </a:rPr>
              <a:t> </a:t>
            </a:r>
            <a:r>
              <a:rPr sz="2400" b="1" spc="-15" dirty="0">
                <a:latin typeface="Carlito"/>
                <a:cs typeface="Carlito"/>
              </a:rPr>
              <a:t>favism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7145">
              <a:lnSpc>
                <a:spcPct val="100000"/>
              </a:lnSpc>
              <a:spcBef>
                <a:spcPts val="105"/>
              </a:spcBef>
            </a:pPr>
            <a:r>
              <a:rPr spc="-75" dirty="0"/>
              <a:t>R</a:t>
            </a:r>
            <a:r>
              <a:rPr spc="-30" dirty="0"/>
              <a:t>e</a:t>
            </a:r>
            <a:r>
              <a:rPr spc="-110" dirty="0"/>
              <a:t>f</a:t>
            </a:r>
            <a:r>
              <a:rPr dirty="0"/>
              <a:t>e</a:t>
            </a:r>
            <a:r>
              <a:rPr spc="-60" dirty="0"/>
              <a:t>r</a:t>
            </a:r>
            <a:r>
              <a:rPr dirty="0"/>
              <a:t>ences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1517647"/>
            <a:ext cx="8121015" cy="4232910"/>
          </a:xfrm>
          <a:prstGeom prst="rect">
            <a:avLst/>
          </a:prstGeom>
        </p:spPr>
        <p:txBody>
          <a:bodyPr vert="horz" wrap="square" lIns="0" tIns="104139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819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5" dirty="0">
                <a:latin typeface="Carlito"/>
                <a:cs typeface="Carlito"/>
              </a:rPr>
              <a:t>Harper's </a:t>
            </a:r>
            <a:r>
              <a:rPr sz="3000" spc="-15" dirty="0">
                <a:latin typeface="Carlito"/>
                <a:cs typeface="Carlito"/>
              </a:rPr>
              <a:t>Illustrated </a:t>
            </a:r>
            <a:r>
              <a:rPr sz="3000" spc="-25" dirty="0">
                <a:latin typeface="Carlito"/>
                <a:cs typeface="Carlito"/>
              </a:rPr>
              <a:t>Biochemistry, </a:t>
            </a:r>
            <a:r>
              <a:rPr sz="3000" dirty="0">
                <a:latin typeface="Carlito"/>
                <a:cs typeface="Carlito"/>
              </a:rPr>
              <a:t>30E</a:t>
            </a:r>
            <a:r>
              <a:rPr sz="3000" spc="3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(2015)</a:t>
            </a:r>
            <a:endParaRPr sz="3000">
              <a:latin typeface="Carlito"/>
              <a:cs typeface="Carlito"/>
            </a:endParaRPr>
          </a:p>
          <a:p>
            <a:pPr marL="381000" marR="3048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5" dirty="0">
                <a:latin typeface="Carlito"/>
                <a:cs typeface="Carlito"/>
              </a:rPr>
              <a:t>Biochemistry </a:t>
            </a:r>
            <a:r>
              <a:rPr sz="3000" dirty="0">
                <a:latin typeface="Carlito"/>
                <a:cs typeface="Carlito"/>
              </a:rPr>
              <a:t>- </a:t>
            </a:r>
            <a:r>
              <a:rPr sz="3000" spc="-30" dirty="0">
                <a:latin typeface="Carlito"/>
                <a:cs typeface="Carlito"/>
              </a:rPr>
              <a:t>U. </a:t>
            </a:r>
            <a:r>
              <a:rPr sz="3000" spc="-25" dirty="0">
                <a:latin typeface="Carlito"/>
                <a:cs typeface="Carlito"/>
              </a:rPr>
              <a:t>Satyanarayan </a:t>
            </a:r>
            <a:r>
              <a:rPr sz="3000" dirty="0">
                <a:latin typeface="Carlito"/>
                <a:cs typeface="Carlito"/>
              </a:rPr>
              <a:t>and </a:t>
            </a:r>
            <a:r>
              <a:rPr sz="3000" spc="-30" dirty="0">
                <a:latin typeface="Carlito"/>
                <a:cs typeface="Carlito"/>
              </a:rPr>
              <a:t>U. </a:t>
            </a:r>
            <a:r>
              <a:rPr sz="3000" spc="-10" dirty="0">
                <a:latin typeface="Carlito"/>
                <a:cs typeface="Carlito"/>
              </a:rPr>
              <a:t>Chakrapani  3</a:t>
            </a:r>
            <a:r>
              <a:rPr sz="3000" spc="-15" baseline="25000" dirty="0">
                <a:latin typeface="Carlito"/>
                <a:cs typeface="Carlito"/>
              </a:rPr>
              <a:t>rd</a:t>
            </a:r>
            <a:r>
              <a:rPr sz="3000" spc="307" baseline="25000" dirty="0">
                <a:latin typeface="Carlito"/>
                <a:cs typeface="Carlito"/>
              </a:rPr>
              <a:t> </a:t>
            </a:r>
            <a:r>
              <a:rPr sz="3000" spc="-5" dirty="0">
                <a:latin typeface="Carlito"/>
                <a:cs typeface="Carlito"/>
              </a:rPr>
              <a:t>edition</a:t>
            </a:r>
            <a:endParaRPr sz="3000">
              <a:latin typeface="Carlito"/>
              <a:cs typeface="Carlito"/>
            </a:endParaRPr>
          </a:p>
          <a:p>
            <a:pPr marL="381000" marR="93091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10" dirty="0">
                <a:latin typeface="Carlito"/>
                <a:cs typeface="Carlito"/>
              </a:rPr>
              <a:t>Lehninger Principles </a:t>
            </a:r>
            <a:r>
              <a:rPr sz="3000" spc="-5" dirty="0">
                <a:latin typeface="Carlito"/>
                <a:cs typeface="Carlito"/>
              </a:rPr>
              <a:t>of </a:t>
            </a:r>
            <a:r>
              <a:rPr sz="3000" spc="-25" dirty="0">
                <a:latin typeface="Carlito"/>
                <a:cs typeface="Carlito"/>
              </a:rPr>
              <a:t>Biochemistry, </a:t>
            </a:r>
            <a:r>
              <a:rPr sz="3000" spc="-10" dirty="0">
                <a:latin typeface="Carlito"/>
                <a:cs typeface="Carlito"/>
              </a:rPr>
              <a:t>Fourth  Edition </a:t>
            </a:r>
            <a:r>
              <a:rPr sz="3000" dirty="0">
                <a:latin typeface="Carlito"/>
                <a:cs typeface="Carlito"/>
              </a:rPr>
              <a:t>- </a:t>
            </a:r>
            <a:r>
              <a:rPr sz="3000" spc="-10" dirty="0">
                <a:latin typeface="Carlito"/>
                <a:cs typeface="Carlito"/>
              </a:rPr>
              <a:t>David </a:t>
            </a:r>
            <a:r>
              <a:rPr sz="3000" spc="-5" dirty="0">
                <a:latin typeface="Carlito"/>
                <a:cs typeface="Carlito"/>
              </a:rPr>
              <a:t>L. Nelson, </a:t>
            </a:r>
            <a:r>
              <a:rPr sz="3000" dirty="0">
                <a:latin typeface="Carlito"/>
                <a:cs typeface="Carlito"/>
              </a:rPr>
              <a:t>Michael M.</a:t>
            </a:r>
            <a:r>
              <a:rPr sz="3000" spc="-80" dirty="0">
                <a:latin typeface="Carlito"/>
                <a:cs typeface="Carlito"/>
              </a:rPr>
              <a:t> </a:t>
            </a:r>
            <a:r>
              <a:rPr sz="3000" spc="-25" dirty="0">
                <a:latin typeface="Carlito"/>
                <a:cs typeface="Carlito"/>
              </a:rPr>
              <a:t>Cox</a:t>
            </a:r>
            <a:endParaRPr sz="30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25"/>
              </a:spcBef>
              <a:buFont typeface="Arial"/>
              <a:buChar char="•"/>
              <a:tabLst>
                <a:tab pos="380365" algn="l"/>
                <a:tab pos="381000" algn="l"/>
                <a:tab pos="2569845" algn="l"/>
              </a:tabLst>
            </a:pPr>
            <a:r>
              <a:rPr sz="3000" spc="-5" dirty="0">
                <a:latin typeface="Carlito"/>
                <a:cs typeface="Carlito"/>
              </a:rPr>
              <a:t>Biochemistry	</a:t>
            </a:r>
            <a:r>
              <a:rPr sz="3000" dirty="0">
                <a:latin typeface="Carlito"/>
                <a:cs typeface="Carlito"/>
              </a:rPr>
              <a:t>- </a:t>
            </a:r>
            <a:r>
              <a:rPr sz="3000" spc="-15" dirty="0">
                <a:latin typeface="Carlito"/>
                <a:cs typeface="Carlito"/>
              </a:rPr>
              <a:t>Garrett </a:t>
            </a:r>
            <a:r>
              <a:rPr sz="3000" dirty="0">
                <a:latin typeface="Carlito"/>
                <a:cs typeface="Carlito"/>
              </a:rPr>
              <a:t>And Grisham 2nd </a:t>
            </a:r>
            <a:r>
              <a:rPr sz="3000" spc="-25" dirty="0">
                <a:latin typeface="Carlito"/>
                <a:cs typeface="Carlito"/>
              </a:rPr>
              <a:t>Ed</a:t>
            </a:r>
            <a:r>
              <a:rPr sz="3000" spc="-11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1998</a:t>
            </a:r>
            <a:endParaRPr sz="30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5" dirty="0">
                <a:latin typeface="Carlito"/>
                <a:cs typeface="Carlito"/>
              </a:rPr>
              <a:t>Biochemistry </a:t>
            </a:r>
            <a:r>
              <a:rPr sz="3000" spc="-10" dirty="0">
                <a:latin typeface="Carlito"/>
                <a:cs typeface="Carlito"/>
              </a:rPr>
              <a:t>Stryer </a:t>
            </a:r>
            <a:r>
              <a:rPr sz="3000" dirty="0">
                <a:latin typeface="Carlito"/>
                <a:cs typeface="Carlito"/>
              </a:rPr>
              <a:t>5</a:t>
            </a:r>
            <a:r>
              <a:rPr sz="3000" baseline="25000" dirty="0">
                <a:latin typeface="Carlito"/>
                <a:cs typeface="Carlito"/>
              </a:rPr>
              <a:t>th </a:t>
            </a:r>
            <a:r>
              <a:rPr sz="3000" spc="-10" dirty="0">
                <a:latin typeface="Carlito"/>
                <a:cs typeface="Carlito"/>
              </a:rPr>
              <a:t>Edition</a:t>
            </a:r>
            <a:r>
              <a:rPr sz="3000" spc="-22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repost</a:t>
            </a:r>
            <a:endParaRPr sz="30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2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000" spc="-5" dirty="0">
                <a:latin typeface="Carlito"/>
                <a:cs typeface="Carlito"/>
              </a:rPr>
              <a:t>Color </a:t>
            </a:r>
            <a:r>
              <a:rPr sz="3000" spc="-15" dirty="0">
                <a:latin typeface="Carlito"/>
                <a:cs typeface="Carlito"/>
              </a:rPr>
              <a:t>Atlas </a:t>
            </a:r>
            <a:r>
              <a:rPr sz="3000" spc="-5" dirty="0">
                <a:latin typeface="Carlito"/>
                <a:cs typeface="Carlito"/>
              </a:rPr>
              <a:t>of Biochemistry</a:t>
            </a:r>
            <a:r>
              <a:rPr sz="3000" spc="-15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2005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11245" y="461594"/>
            <a:ext cx="292481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0" dirty="0">
                <a:latin typeface="Carlito"/>
                <a:cs typeface="Carlito"/>
              </a:rPr>
              <a:t>Introduction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298194"/>
            <a:ext cx="7694295" cy="436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rlito"/>
                <a:cs typeface="Carlito"/>
              </a:rPr>
              <a:t>Alternative </a:t>
            </a:r>
            <a:r>
              <a:rPr sz="3000" spc="-20" dirty="0">
                <a:latin typeface="Carlito"/>
                <a:cs typeface="Carlito"/>
              </a:rPr>
              <a:t>route </a:t>
            </a:r>
            <a:r>
              <a:rPr sz="3000" spc="-25" dirty="0">
                <a:latin typeface="Carlito"/>
                <a:cs typeface="Carlito"/>
              </a:rPr>
              <a:t>for </a:t>
            </a:r>
            <a:r>
              <a:rPr sz="3000" dirty="0">
                <a:latin typeface="Carlito"/>
                <a:cs typeface="Carlito"/>
              </a:rPr>
              <a:t>the </a:t>
            </a:r>
            <a:r>
              <a:rPr sz="3000" spc="-5" dirty="0">
                <a:latin typeface="Carlito"/>
                <a:cs typeface="Carlito"/>
              </a:rPr>
              <a:t>metabolism of</a:t>
            </a:r>
            <a:r>
              <a:rPr sz="3000" spc="-50" dirty="0">
                <a:latin typeface="Carlito"/>
                <a:cs typeface="Carlito"/>
              </a:rPr>
              <a:t> </a:t>
            </a:r>
            <a:r>
              <a:rPr sz="3000" spc="-10" dirty="0">
                <a:latin typeface="Carlito"/>
                <a:cs typeface="Carlito"/>
              </a:rPr>
              <a:t>glucose</a:t>
            </a:r>
            <a:endParaRPr sz="3000">
              <a:latin typeface="Carlito"/>
              <a:cs typeface="Carlito"/>
            </a:endParaRPr>
          </a:p>
          <a:p>
            <a:pPr marL="355600" marR="82550" indent="-342900">
              <a:lnSpc>
                <a:spcPts val="2880"/>
              </a:lnSpc>
              <a:spcBef>
                <a:spcPts val="69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rlito"/>
                <a:cs typeface="Carlito"/>
              </a:rPr>
              <a:t>Also </a:t>
            </a:r>
            <a:r>
              <a:rPr sz="3000" spc="-5" dirty="0">
                <a:latin typeface="Carlito"/>
                <a:cs typeface="Carlito"/>
              </a:rPr>
              <a:t>known </a:t>
            </a:r>
            <a:r>
              <a:rPr sz="3000" dirty="0">
                <a:latin typeface="Carlito"/>
                <a:cs typeface="Carlito"/>
              </a:rPr>
              <a:t>as </a:t>
            </a:r>
            <a:r>
              <a:rPr sz="3000" b="1" spc="-20" dirty="0">
                <a:latin typeface="Carlito"/>
                <a:cs typeface="Carlito"/>
              </a:rPr>
              <a:t>Hexose </a:t>
            </a:r>
            <a:r>
              <a:rPr sz="3000" b="1" spc="-10" dirty="0">
                <a:latin typeface="Carlito"/>
                <a:cs typeface="Carlito"/>
              </a:rPr>
              <a:t>Monophosphate </a:t>
            </a:r>
            <a:r>
              <a:rPr sz="3000" b="1" spc="-5" dirty="0">
                <a:latin typeface="Carlito"/>
                <a:cs typeface="Carlito"/>
              </a:rPr>
              <a:t>(HMP)  </a:t>
            </a:r>
            <a:r>
              <a:rPr sz="3000" b="1" spc="-10" dirty="0">
                <a:latin typeface="Carlito"/>
                <a:cs typeface="Carlito"/>
              </a:rPr>
              <a:t>shunt</a:t>
            </a:r>
            <a:endParaRPr sz="30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spc="-10" dirty="0">
                <a:latin typeface="Carlito"/>
                <a:cs typeface="Carlito"/>
              </a:rPr>
              <a:t>More </a:t>
            </a:r>
            <a:r>
              <a:rPr sz="3000" spc="-15" dirty="0">
                <a:latin typeface="Carlito"/>
                <a:cs typeface="Carlito"/>
              </a:rPr>
              <a:t>complex </a:t>
            </a:r>
            <a:r>
              <a:rPr sz="3000" spc="-25" dirty="0">
                <a:latin typeface="Carlito"/>
                <a:cs typeface="Carlito"/>
              </a:rPr>
              <a:t>pathway </a:t>
            </a:r>
            <a:r>
              <a:rPr sz="3000" dirty="0">
                <a:latin typeface="Carlito"/>
                <a:cs typeface="Carlito"/>
              </a:rPr>
              <a:t>than</a:t>
            </a:r>
            <a:r>
              <a:rPr sz="3000" spc="10" dirty="0">
                <a:latin typeface="Carlito"/>
                <a:cs typeface="Carlito"/>
              </a:rPr>
              <a:t> </a:t>
            </a:r>
            <a:r>
              <a:rPr sz="3000" spc="-15" dirty="0">
                <a:latin typeface="Carlito"/>
                <a:cs typeface="Carlito"/>
              </a:rPr>
              <a:t>glycolysis</a:t>
            </a:r>
            <a:endParaRPr sz="3000">
              <a:latin typeface="Carlito"/>
              <a:cs typeface="Carlito"/>
            </a:endParaRPr>
          </a:p>
          <a:p>
            <a:pPr marL="355600" indent="-342900">
              <a:lnSpc>
                <a:spcPct val="100000"/>
              </a:lnSpc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000" dirty="0">
                <a:latin typeface="Carlito"/>
                <a:cs typeface="Carlito"/>
              </a:rPr>
              <a:t>It </a:t>
            </a:r>
            <a:r>
              <a:rPr sz="3000" spc="-10" dirty="0">
                <a:latin typeface="Carlito"/>
                <a:cs typeface="Carlito"/>
              </a:rPr>
              <a:t>helps</a:t>
            </a:r>
            <a:r>
              <a:rPr sz="3000" spc="-30" dirty="0">
                <a:latin typeface="Carlito"/>
                <a:cs typeface="Carlito"/>
              </a:rPr>
              <a:t> </a:t>
            </a:r>
            <a:r>
              <a:rPr sz="3000" dirty="0">
                <a:latin typeface="Carlito"/>
                <a:cs typeface="Carlito"/>
              </a:rPr>
              <a:t>in</a:t>
            </a:r>
            <a:endParaRPr sz="3000">
              <a:latin typeface="Carlito"/>
              <a:cs typeface="Carlito"/>
            </a:endParaRPr>
          </a:p>
          <a:p>
            <a:pPr marL="756285" marR="528320" lvl="1" indent="-287020">
              <a:lnSpc>
                <a:spcPts val="2500"/>
              </a:lnSpc>
              <a:spcBef>
                <a:spcPts val="620"/>
              </a:spcBef>
              <a:buFont typeface="Arial"/>
              <a:buChar char="–"/>
              <a:tabLst>
                <a:tab pos="756920" algn="l"/>
              </a:tabLst>
            </a:pPr>
            <a:r>
              <a:rPr sz="2600" spc="-15" dirty="0">
                <a:latin typeface="Carlito"/>
                <a:cs typeface="Carlito"/>
              </a:rPr>
              <a:t>formation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b="1" dirty="0">
                <a:latin typeface="Carlito"/>
                <a:cs typeface="Carlito"/>
              </a:rPr>
              <a:t>NADPH </a:t>
            </a:r>
            <a:r>
              <a:rPr sz="2600" spc="-25" dirty="0">
                <a:latin typeface="Carlito"/>
                <a:cs typeface="Carlito"/>
              </a:rPr>
              <a:t>for </a:t>
            </a:r>
            <a:r>
              <a:rPr sz="2600" spc="-10" dirty="0">
                <a:latin typeface="Carlito"/>
                <a:cs typeface="Carlito"/>
              </a:rPr>
              <a:t>synthesis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spc="-20" dirty="0">
                <a:latin typeface="Carlito"/>
                <a:cs typeface="Carlito"/>
              </a:rPr>
              <a:t>fatty </a:t>
            </a:r>
            <a:r>
              <a:rPr sz="2600" dirty="0">
                <a:latin typeface="Carlito"/>
                <a:cs typeface="Carlito"/>
              </a:rPr>
              <a:t>acids,  </a:t>
            </a:r>
            <a:r>
              <a:rPr sz="2600" spc="-15" dirty="0">
                <a:latin typeface="Carlito"/>
                <a:cs typeface="Carlito"/>
              </a:rPr>
              <a:t>steroids,</a:t>
            </a:r>
            <a:endParaRPr sz="2600">
              <a:latin typeface="Carlito"/>
              <a:cs typeface="Carlito"/>
            </a:endParaRPr>
          </a:p>
          <a:p>
            <a:pPr marL="756285" marR="462915" lvl="1" indent="-287020">
              <a:lnSpc>
                <a:spcPts val="2500"/>
              </a:lnSpc>
              <a:spcBef>
                <a:spcPts val="615"/>
              </a:spcBef>
              <a:buFont typeface="Arial"/>
              <a:buChar char="–"/>
              <a:tabLst>
                <a:tab pos="756920" algn="l"/>
              </a:tabLst>
            </a:pPr>
            <a:r>
              <a:rPr sz="2600" spc="-5" dirty="0">
                <a:latin typeface="Carlito"/>
                <a:cs typeface="Carlito"/>
              </a:rPr>
              <a:t>maintaining reduced </a:t>
            </a:r>
            <a:r>
              <a:rPr sz="2600" b="1" spc="-10" dirty="0">
                <a:latin typeface="Carlito"/>
                <a:cs typeface="Carlito"/>
              </a:rPr>
              <a:t>glutathione </a:t>
            </a:r>
            <a:r>
              <a:rPr sz="2600" spc="-25" dirty="0">
                <a:latin typeface="Carlito"/>
                <a:cs typeface="Carlito"/>
              </a:rPr>
              <a:t>for </a:t>
            </a:r>
            <a:r>
              <a:rPr sz="2600" spc="-10" dirty="0">
                <a:latin typeface="Carlito"/>
                <a:cs typeface="Carlito"/>
              </a:rPr>
              <a:t>antioxidant  </a:t>
            </a:r>
            <a:r>
              <a:rPr sz="2600" dirty="0">
                <a:latin typeface="Carlito"/>
                <a:cs typeface="Carlito"/>
              </a:rPr>
              <a:t>activity</a:t>
            </a:r>
            <a:endParaRPr sz="2600">
              <a:latin typeface="Carlito"/>
              <a:cs typeface="Carlito"/>
            </a:endParaRPr>
          </a:p>
          <a:p>
            <a:pPr marL="756285" marR="257175" lvl="1" indent="-287020">
              <a:lnSpc>
                <a:spcPts val="2500"/>
              </a:lnSpc>
              <a:spcBef>
                <a:spcPts val="615"/>
              </a:spcBef>
              <a:buFont typeface="Arial"/>
              <a:buChar char="–"/>
              <a:tabLst>
                <a:tab pos="756920" algn="l"/>
              </a:tabLst>
            </a:pPr>
            <a:r>
              <a:rPr sz="2600" spc="-10" dirty="0">
                <a:latin typeface="Carlito"/>
                <a:cs typeface="Carlito"/>
              </a:rPr>
              <a:t>synthesis </a:t>
            </a:r>
            <a:r>
              <a:rPr sz="2600" spc="-5" dirty="0">
                <a:latin typeface="Carlito"/>
                <a:cs typeface="Carlito"/>
              </a:rPr>
              <a:t>of </a:t>
            </a:r>
            <a:r>
              <a:rPr sz="2600" b="1" spc="-5" dirty="0">
                <a:latin typeface="Carlito"/>
                <a:cs typeface="Carlito"/>
              </a:rPr>
              <a:t>ribose </a:t>
            </a:r>
            <a:r>
              <a:rPr sz="2600" spc="-25" dirty="0">
                <a:latin typeface="Carlito"/>
                <a:cs typeface="Carlito"/>
              </a:rPr>
              <a:t>for </a:t>
            </a:r>
            <a:r>
              <a:rPr sz="2600" spc="-5" dirty="0">
                <a:latin typeface="Carlito"/>
                <a:cs typeface="Carlito"/>
              </a:rPr>
              <a:t>nucleotide </a:t>
            </a:r>
            <a:r>
              <a:rPr sz="2600" dirty="0">
                <a:latin typeface="Carlito"/>
                <a:cs typeface="Carlito"/>
              </a:rPr>
              <a:t>and </a:t>
            </a:r>
            <a:r>
              <a:rPr sz="2600" spc="-5" dirty="0">
                <a:latin typeface="Carlito"/>
                <a:cs typeface="Carlito"/>
              </a:rPr>
              <a:t>nucleic </a:t>
            </a:r>
            <a:r>
              <a:rPr sz="2600" dirty="0">
                <a:latin typeface="Carlito"/>
                <a:cs typeface="Carlito"/>
              </a:rPr>
              <a:t>acid  </a:t>
            </a:r>
            <a:r>
              <a:rPr sz="2600" spc="-10" dirty="0">
                <a:latin typeface="Carlito"/>
                <a:cs typeface="Carlito"/>
              </a:rPr>
              <a:t>formation</a:t>
            </a:r>
            <a:endParaRPr sz="26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82064" y="461594"/>
            <a:ext cx="65830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25" dirty="0">
                <a:latin typeface="Carlito"/>
                <a:cs typeface="Carlito"/>
              </a:rPr>
              <a:t>Pentose </a:t>
            </a:r>
            <a:r>
              <a:rPr b="1" spc="-15" dirty="0">
                <a:latin typeface="Carlito"/>
                <a:cs typeface="Carlito"/>
              </a:rPr>
              <a:t>Phosphate</a:t>
            </a:r>
            <a:r>
              <a:rPr b="1" spc="-50" dirty="0">
                <a:latin typeface="Carlito"/>
                <a:cs typeface="Carlito"/>
              </a:rPr>
              <a:t> </a:t>
            </a:r>
            <a:r>
              <a:rPr b="1" spc="-45" dirty="0">
                <a:latin typeface="Carlito"/>
                <a:cs typeface="Carlito"/>
              </a:rPr>
              <a:t>Pathway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3240" y="1282035"/>
            <a:ext cx="8321675" cy="500253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683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3200" spc="-35" dirty="0">
                <a:latin typeface="Carlito"/>
                <a:cs typeface="Carlito"/>
              </a:rPr>
              <a:t>Like </a:t>
            </a:r>
            <a:r>
              <a:rPr sz="3200" spc="-15" dirty="0">
                <a:latin typeface="Carlito"/>
                <a:cs typeface="Carlito"/>
              </a:rPr>
              <a:t>glycolysis </a:t>
            </a:r>
            <a:r>
              <a:rPr sz="3200" spc="-5" dirty="0">
                <a:latin typeface="Carlito"/>
                <a:cs typeface="Carlito"/>
              </a:rPr>
              <a:t>it </a:t>
            </a:r>
            <a:r>
              <a:rPr sz="3200" spc="-10" dirty="0">
                <a:latin typeface="Carlito"/>
                <a:cs typeface="Carlito"/>
              </a:rPr>
              <a:t>occurs in</a:t>
            </a:r>
            <a:r>
              <a:rPr sz="3200" spc="85" dirty="0">
                <a:latin typeface="Carlito"/>
                <a:cs typeface="Carlito"/>
              </a:rPr>
              <a:t> </a:t>
            </a:r>
            <a:r>
              <a:rPr sz="3200" spc="-10" dirty="0">
                <a:latin typeface="Carlito"/>
                <a:cs typeface="Carlito"/>
              </a:rPr>
              <a:t>cytosol</a:t>
            </a:r>
            <a:endParaRPr sz="3200">
              <a:latin typeface="Carlito"/>
              <a:cs typeface="Carlito"/>
            </a:endParaRPr>
          </a:p>
          <a:p>
            <a:pPr marL="368300" marR="7683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3200" spc="-10" dirty="0">
                <a:latin typeface="Carlito"/>
                <a:cs typeface="Carlito"/>
              </a:rPr>
              <a:t>Oxidation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5" dirty="0">
                <a:latin typeface="Carlito"/>
                <a:cs typeface="Carlito"/>
              </a:rPr>
              <a:t>achieved </a:t>
            </a:r>
            <a:r>
              <a:rPr sz="3200" spc="-15" dirty="0">
                <a:latin typeface="Carlito"/>
                <a:cs typeface="Carlito"/>
              </a:rPr>
              <a:t>by dehydrogenation </a:t>
            </a:r>
            <a:r>
              <a:rPr sz="3200" spc="-10" dirty="0">
                <a:latin typeface="Carlito"/>
                <a:cs typeface="Carlito"/>
              </a:rPr>
              <a:t>using  </a:t>
            </a:r>
            <a:r>
              <a:rPr sz="3200" dirty="0">
                <a:latin typeface="Carlito"/>
                <a:cs typeface="Carlito"/>
              </a:rPr>
              <a:t>NADP</a:t>
            </a:r>
            <a:r>
              <a:rPr sz="3150" baseline="25132" dirty="0">
                <a:latin typeface="Carlito"/>
                <a:cs typeface="Carlito"/>
              </a:rPr>
              <a:t>+</a:t>
            </a:r>
            <a:r>
              <a:rPr sz="3200" dirty="0">
                <a:latin typeface="Carlito"/>
                <a:cs typeface="Carlito"/>
              </a:rPr>
              <a:t>, </a:t>
            </a:r>
            <a:r>
              <a:rPr sz="3200" spc="-5" dirty="0">
                <a:latin typeface="Carlito"/>
                <a:cs typeface="Carlito"/>
              </a:rPr>
              <a:t>not</a:t>
            </a:r>
            <a:r>
              <a:rPr sz="3200" spc="-20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NAD</a:t>
            </a:r>
            <a:r>
              <a:rPr sz="3150" baseline="25132" dirty="0">
                <a:latin typeface="Carlito"/>
                <a:cs typeface="Carlito"/>
              </a:rPr>
              <a:t>+</a:t>
            </a:r>
            <a:endParaRPr sz="3150" baseline="25132">
              <a:latin typeface="Carlito"/>
              <a:cs typeface="Carlito"/>
            </a:endParaRPr>
          </a:p>
          <a:p>
            <a:pPr marL="3683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3200" dirty="0">
                <a:latin typeface="Carlito"/>
                <a:cs typeface="Carlito"/>
              </a:rPr>
              <a:t>Its </a:t>
            </a:r>
            <a:r>
              <a:rPr sz="3200" spc="-5" dirty="0">
                <a:latin typeface="Carlito"/>
                <a:cs typeface="Carlito"/>
              </a:rPr>
              <a:t>carried out </a:t>
            </a:r>
            <a:r>
              <a:rPr sz="3200" dirty="0">
                <a:latin typeface="Carlito"/>
                <a:cs typeface="Carlito"/>
              </a:rPr>
              <a:t>in 2</a:t>
            </a:r>
            <a:r>
              <a:rPr sz="3200" spc="-25" dirty="0">
                <a:latin typeface="Carlito"/>
                <a:cs typeface="Carlito"/>
              </a:rPr>
              <a:t> </a:t>
            </a:r>
            <a:r>
              <a:rPr sz="3200" spc="-20" dirty="0">
                <a:latin typeface="Carlito"/>
                <a:cs typeface="Carlito"/>
              </a:rPr>
              <a:t>step:</a:t>
            </a:r>
            <a:endParaRPr sz="3200">
              <a:latin typeface="Carlito"/>
              <a:cs typeface="Carlito"/>
            </a:endParaRPr>
          </a:p>
          <a:p>
            <a:pPr marL="768985" marR="17780" lvl="1" indent="-287020">
              <a:lnSpc>
                <a:spcPct val="100000"/>
              </a:lnSpc>
              <a:spcBef>
                <a:spcPts val="690"/>
              </a:spcBef>
              <a:buFont typeface="Arial"/>
              <a:buChar char="–"/>
              <a:tabLst>
                <a:tab pos="769620" algn="l"/>
              </a:tabLst>
            </a:pPr>
            <a:r>
              <a:rPr sz="2800" b="1" spc="-15" dirty="0">
                <a:latin typeface="Carlito"/>
                <a:cs typeface="Carlito"/>
              </a:rPr>
              <a:t>Irreversible </a:t>
            </a:r>
            <a:r>
              <a:rPr sz="2800" b="1" spc="-20" dirty="0">
                <a:latin typeface="Carlito"/>
                <a:cs typeface="Carlito"/>
              </a:rPr>
              <a:t>oxidative </a:t>
            </a:r>
            <a:r>
              <a:rPr sz="2800" b="1" spc="-5" dirty="0">
                <a:latin typeface="Carlito"/>
                <a:cs typeface="Carlito"/>
              </a:rPr>
              <a:t>phase: </a:t>
            </a:r>
            <a:r>
              <a:rPr sz="2800" spc="-5" dirty="0">
                <a:latin typeface="Carlito"/>
                <a:cs typeface="Carlito"/>
              </a:rPr>
              <a:t>3 molecules </a:t>
            </a:r>
            <a:r>
              <a:rPr sz="2800" spc="-10" dirty="0">
                <a:latin typeface="Carlito"/>
                <a:cs typeface="Carlito"/>
              </a:rPr>
              <a:t>of  </a:t>
            </a:r>
            <a:r>
              <a:rPr sz="2800" b="1" spc="-10" dirty="0">
                <a:latin typeface="Carlito"/>
                <a:cs typeface="Carlito"/>
              </a:rPr>
              <a:t>glucose-6-phosphate </a:t>
            </a:r>
            <a:r>
              <a:rPr sz="2800" spc="-10" dirty="0">
                <a:latin typeface="Carlito"/>
                <a:cs typeface="Carlito"/>
              </a:rPr>
              <a:t>give rise </a:t>
            </a:r>
            <a:r>
              <a:rPr sz="2800" spc="-20" dirty="0">
                <a:latin typeface="Carlito"/>
                <a:cs typeface="Carlito"/>
              </a:rPr>
              <a:t>to </a:t>
            </a:r>
            <a:r>
              <a:rPr sz="2800" spc="-5" dirty="0">
                <a:latin typeface="Carlito"/>
                <a:cs typeface="Carlito"/>
              </a:rPr>
              <a:t>3 molecules of </a:t>
            </a:r>
            <a:r>
              <a:rPr sz="2800" b="1" spc="-10" dirty="0">
                <a:latin typeface="Carlito"/>
                <a:cs typeface="Carlito"/>
              </a:rPr>
              <a:t>CO</a:t>
            </a:r>
            <a:r>
              <a:rPr sz="2775" b="1" spc="-15" baseline="-21021" dirty="0">
                <a:latin typeface="Carlito"/>
                <a:cs typeface="Carlito"/>
              </a:rPr>
              <a:t>2 </a:t>
            </a:r>
            <a:r>
              <a:rPr sz="1850" b="1" spc="-10" dirty="0">
                <a:latin typeface="Carlito"/>
                <a:cs typeface="Carlito"/>
              </a:rPr>
              <a:t> </a:t>
            </a:r>
            <a:r>
              <a:rPr sz="2800" spc="-5" dirty="0">
                <a:latin typeface="Carlito"/>
                <a:cs typeface="Carlito"/>
              </a:rPr>
              <a:t>and 3 </a:t>
            </a:r>
            <a:r>
              <a:rPr sz="2800" spc="-10" dirty="0">
                <a:latin typeface="Carlito"/>
                <a:cs typeface="Carlito"/>
              </a:rPr>
              <a:t>5-carbon</a:t>
            </a:r>
            <a:r>
              <a:rPr sz="2800" spc="5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sugars.</a:t>
            </a:r>
            <a:endParaRPr sz="2800">
              <a:latin typeface="Carlito"/>
              <a:cs typeface="Carlito"/>
            </a:endParaRPr>
          </a:p>
          <a:p>
            <a:pPr marL="768985" marR="41275" lvl="1" indent="-287020">
              <a:lnSpc>
                <a:spcPct val="100000"/>
              </a:lnSpc>
              <a:spcBef>
                <a:spcPts val="670"/>
              </a:spcBef>
              <a:buFont typeface="Arial"/>
              <a:buChar char="–"/>
              <a:tabLst>
                <a:tab pos="769620" algn="l"/>
              </a:tabLst>
            </a:pPr>
            <a:r>
              <a:rPr sz="2800" b="1" spc="-20" dirty="0">
                <a:latin typeface="Carlito"/>
                <a:cs typeface="Carlito"/>
              </a:rPr>
              <a:t>Reversible </a:t>
            </a:r>
            <a:r>
              <a:rPr sz="2800" b="1" spc="-15" dirty="0">
                <a:latin typeface="Carlito"/>
                <a:cs typeface="Carlito"/>
              </a:rPr>
              <a:t>nonoxidative </a:t>
            </a:r>
            <a:r>
              <a:rPr sz="2800" b="1" spc="-5" dirty="0">
                <a:latin typeface="Carlito"/>
                <a:cs typeface="Carlito"/>
              </a:rPr>
              <a:t>phase: </a:t>
            </a:r>
            <a:r>
              <a:rPr sz="2800" spc="-15" dirty="0">
                <a:latin typeface="Carlito"/>
                <a:cs typeface="Carlito"/>
              </a:rPr>
              <a:t>Rearranged </a:t>
            </a:r>
            <a:r>
              <a:rPr sz="2800" spc="-20" dirty="0">
                <a:latin typeface="Carlito"/>
                <a:cs typeface="Carlito"/>
              </a:rPr>
              <a:t>to  </a:t>
            </a:r>
            <a:r>
              <a:rPr sz="2800" spc="-25" dirty="0">
                <a:latin typeface="Carlito"/>
                <a:cs typeface="Carlito"/>
              </a:rPr>
              <a:t>regenerate </a:t>
            </a:r>
            <a:r>
              <a:rPr sz="2800" spc="-5" dirty="0">
                <a:latin typeface="Carlito"/>
                <a:cs typeface="Carlito"/>
              </a:rPr>
              <a:t>2 molecules of </a:t>
            </a:r>
            <a:r>
              <a:rPr sz="2800" b="1" spc="-10" dirty="0">
                <a:latin typeface="Carlito"/>
                <a:cs typeface="Carlito"/>
              </a:rPr>
              <a:t>glucose-6 phosphate </a:t>
            </a:r>
            <a:r>
              <a:rPr sz="2800" spc="-5" dirty="0">
                <a:latin typeface="Carlito"/>
                <a:cs typeface="Carlito"/>
              </a:rPr>
              <a:t>and  1 molecule of the </a:t>
            </a:r>
            <a:r>
              <a:rPr sz="2800" b="1" spc="-15" dirty="0">
                <a:latin typeface="Carlito"/>
                <a:cs typeface="Carlito"/>
              </a:rPr>
              <a:t>glyceraldehyde-3</a:t>
            </a:r>
            <a:r>
              <a:rPr sz="2800" b="1" spc="45" dirty="0">
                <a:latin typeface="Carlito"/>
                <a:cs typeface="Carlito"/>
              </a:rPr>
              <a:t> </a:t>
            </a:r>
            <a:r>
              <a:rPr sz="2800" b="1" spc="-10" dirty="0">
                <a:latin typeface="Carlito"/>
                <a:cs typeface="Carlito"/>
              </a:rPr>
              <a:t>phosphate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77489" y="148844"/>
            <a:ext cx="374269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1" spc="-10" dirty="0">
                <a:latin typeface="Carlito"/>
                <a:cs typeface="Carlito"/>
              </a:rPr>
              <a:t>Oxidative</a:t>
            </a:r>
            <a:r>
              <a:rPr b="1" spc="-130" dirty="0">
                <a:latin typeface="Carlito"/>
                <a:cs typeface="Carlito"/>
              </a:rPr>
              <a:t> </a:t>
            </a:r>
            <a:r>
              <a:rPr b="1" dirty="0">
                <a:latin typeface="Carlito"/>
                <a:cs typeface="Carlito"/>
              </a:rPr>
              <a:t>phase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4640" y="1004061"/>
            <a:ext cx="4877435" cy="529336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368300" marR="92710" indent="-342900">
              <a:lnSpc>
                <a:spcPct val="80000"/>
              </a:lnSpc>
              <a:spcBef>
                <a:spcPts val="745"/>
              </a:spcBef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2700" spc="-15" dirty="0">
                <a:latin typeface="Carlito"/>
                <a:cs typeface="Carlito"/>
              </a:rPr>
              <a:t>Dehydrogenation </a:t>
            </a:r>
            <a:r>
              <a:rPr sz="2700" spc="-5" dirty="0">
                <a:latin typeface="Carlito"/>
                <a:cs typeface="Carlito"/>
              </a:rPr>
              <a:t>of </a:t>
            </a:r>
            <a:r>
              <a:rPr sz="2700" b="1" spc="-5" dirty="0">
                <a:solidFill>
                  <a:srgbClr val="001F5F"/>
                </a:solidFill>
                <a:latin typeface="Carlito"/>
                <a:cs typeface="Carlito"/>
              </a:rPr>
              <a:t>glucose-6-  </a:t>
            </a:r>
            <a:r>
              <a:rPr sz="2700" b="1" spc="-10" dirty="0">
                <a:solidFill>
                  <a:srgbClr val="001F5F"/>
                </a:solidFill>
                <a:latin typeface="Carlito"/>
                <a:cs typeface="Carlito"/>
              </a:rPr>
              <a:t>phosphate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b="1" dirty="0">
                <a:solidFill>
                  <a:srgbClr val="FFFF00"/>
                </a:solidFill>
                <a:latin typeface="Carlito"/>
                <a:cs typeface="Carlito"/>
              </a:rPr>
              <a:t>6-  </a:t>
            </a:r>
            <a:r>
              <a:rPr sz="2700" b="1" spc="-5" dirty="0">
                <a:solidFill>
                  <a:srgbClr val="FFFF00"/>
                </a:solidFill>
                <a:latin typeface="Carlito"/>
                <a:cs typeface="Carlito"/>
              </a:rPr>
              <a:t>phosphogluconate </a:t>
            </a:r>
            <a:r>
              <a:rPr sz="2700" spc="-20" dirty="0">
                <a:latin typeface="Carlito"/>
                <a:cs typeface="Carlito"/>
              </a:rPr>
              <a:t>catalyzed</a:t>
            </a:r>
            <a:r>
              <a:rPr sz="2700" spc="-140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by </a:t>
            </a:r>
            <a:r>
              <a:rPr sz="2700" spc="-10" dirty="0">
                <a:solidFill>
                  <a:srgbClr val="FF0000"/>
                </a:solidFill>
                <a:latin typeface="Carlito"/>
                <a:cs typeface="Carlito"/>
              </a:rPr>
              <a:t> </a:t>
            </a:r>
            <a:r>
              <a:rPr sz="2700" i="1" spc="-5" dirty="0">
                <a:solidFill>
                  <a:srgbClr val="FF0000"/>
                </a:solidFill>
                <a:latin typeface="Carlito"/>
                <a:cs typeface="Carlito"/>
              </a:rPr>
              <a:t>glucose 6-phosphate  </a:t>
            </a:r>
            <a:r>
              <a:rPr sz="2700" i="1" spc="-10" dirty="0">
                <a:solidFill>
                  <a:srgbClr val="FF0000"/>
                </a:solidFill>
                <a:latin typeface="Carlito"/>
                <a:cs typeface="Carlito"/>
              </a:rPr>
              <a:t>dehydrogenase</a:t>
            </a:r>
            <a:endParaRPr sz="2700">
              <a:latin typeface="Carlito"/>
              <a:cs typeface="Carlito"/>
            </a:endParaRPr>
          </a:p>
          <a:p>
            <a:pPr marL="368300" indent="-342900">
              <a:lnSpc>
                <a:spcPts val="2915"/>
              </a:lnSpc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2700" spc="-15" dirty="0">
                <a:latin typeface="Carlito"/>
                <a:cs typeface="Carlito"/>
              </a:rPr>
              <a:t>Followed </a:t>
            </a:r>
            <a:r>
              <a:rPr sz="2700" spc="-10" dirty="0">
                <a:latin typeface="Carlito"/>
                <a:cs typeface="Carlito"/>
              </a:rPr>
              <a:t>by </a:t>
            </a:r>
            <a:r>
              <a:rPr sz="2700" spc="-20" dirty="0">
                <a:latin typeface="Carlito"/>
                <a:cs typeface="Carlito"/>
              </a:rPr>
              <a:t>hydrolysis</a:t>
            </a:r>
            <a:r>
              <a:rPr sz="2700" spc="-1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of</a:t>
            </a:r>
            <a:endParaRPr sz="2700">
              <a:latin typeface="Carlito"/>
              <a:cs typeface="Carlito"/>
            </a:endParaRPr>
          </a:p>
          <a:p>
            <a:pPr marL="368300" marR="17780">
              <a:lnSpc>
                <a:spcPct val="80000"/>
              </a:lnSpc>
              <a:spcBef>
                <a:spcPts val="325"/>
              </a:spcBef>
            </a:pPr>
            <a:r>
              <a:rPr sz="2700" b="1" spc="-5" dirty="0">
                <a:solidFill>
                  <a:srgbClr val="001F5F"/>
                </a:solidFill>
                <a:latin typeface="Carlito"/>
                <a:cs typeface="Carlito"/>
              </a:rPr>
              <a:t>6- phosphogluconolactone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15" dirty="0">
                <a:solidFill>
                  <a:srgbClr val="FFFF00"/>
                </a:solidFill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FFFF00"/>
                </a:solidFill>
                <a:latin typeface="Carlito"/>
                <a:cs typeface="Carlito"/>
              </a:rPr>
              <a:t>Ribulose-5-phosphate</a:t>
            </a:r>
            <a:r>
              <a:rPr sz="2700" b="1" spc="-75" dirty="0">
                <a:solidFill>
                  <a:srgbClr val="FFFF00"/>
                </a:solidFill>
                <a:latin typeface="Carlito"/>
                <a:cs typeface="Carlito"/>
              </a:rPr>
              <a:t> </a:t>
            </a:r>
            <a:r>
              <a:rPr sz="2700" spc="-20" dirty="0">
                <a:latin typeface="Carlito"/>
                <a:cs typeface="Carlito"/>
              </a:rPr>
              <a:t>catalyzed  </a:t>
            </a:r>
            <a:r>
              <a:rPr sz="2700" spc="-10" dirty="0">
                <a:latin typeface="Carlito"/>
                <a:cs typeface="Carlito"/>
              </a:rPr>
              <a:t>by </a:t>
            </a:r>
            <a:r>
              <a:rPr sz="2700" spc="-10" dirty="0">
                <a:solidFill>
                  <a:srgbClr val="FF0000"/>
                </a:solidFill>
                <a:latin typeface="Carlito"/>
                <a:cs typeface="Carlito"/>
              </a:rPr>
              <a:t>6-phosphogluconate  </a:t>
            </a:r>
            <a:r>
              <a:rPr sz="2700" spc="-15" dirty="0">
                <a:solidFill>
                  <a:srgbClr val="FF0000"/>
                </a:solidFill>
                <a:latin typeface="Carlito"/>
                <a:cs typeface="Carlito"/>
              </a:rPr>
              <a:t>dehydrogenase</a:t>
            </a:r>
            <a:endParaRPr sz="2700">
              <a:latin typeface="Carlito"/>
              <a:cs typeface="Carlito"/>
            </a:endParaRPr>
          </a:p>
          <a:p>
            <a:pPr marL="368300" marR="479425" indent="-342900">
              <a:lnSpc>
                <a:spcPct val="80000"/>
              </a:lnSpc>
              <a:spcBef>
                <a:spcPts val="650"/>
              </a:spcBef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2700" spc="-10" dirty="0">
                <a:latin typeface="Carlito"/>
                <a:cs typeface="Carlito"/>
              </a:rPr>
              <a:t>Decarboxylation </a:t>
            </a:r>
            <a:r>
              <a:rPr sz="2700" spc="-15" dirty="0">
                <a:latin typeface="Carlito"/>
                <a:cs typeface="Carlito"/>
              </a:rPr>
              <a:t>follows</a:t>
            </a:r>
            <a:r>
              <a:rPr sz="2700" spc="-110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with  the </a:t>
            </a:r>
            <a:r>
              <a:rPr sz="2700" spc="-15" dirty="0">
                <a:latin typeface="Carlito"/>
                <a:cs typeface="Carlito"/>
              </a:rPr>
              <a:t>formation </a:t>
            </a:r>
            <a:r>
              <a:rPr sz="2700" spc="-5" dirty="0">
                <a:latin typeface="Carlito"/>
                <a:cs typeface="Carlito"/>
              </a:rPr>
              <a:t>of </a:t>
            </a:r>
            <a:r>
              <a:rPr sz="2700" dirty="0">
                <a:latin typeface="Carlito"/>
                <a:cs typeface="Carlito"/>
              </a:rPr>
              <a:t>the  </a:t>
            </a:r>
            <a:r>
              <a:rPr sz="2700" spc="-20" dirty="0">
                <a:latin typeface="Carlito"/>
                <a:cs typeface="Carlito"/>
              </a:rPr>
              <a:t>ketopentose </a:t>
            </a:r>
            <a:r>
              <a:rPr sz="2700" b="1" spc="-5" dirty="0">
                <a:solidFill>
                  <a:srgbClr val="FFFF00"/>
                </a:solidFill>
                <a:latin typeface="Carlito"/>
                <a:cs typeface="Carlito"/>
              </a:rPr>
              <a:t>ribulose-5-  </a:t>
            </a:r>
            <a:r>
              <a:rPr sz="2700" b="1" spc="-10" dirty="0">
                <a:solidFill>
                  <a:srgbClr val="FFFF00"/>
                </a:solidFill>
                <a:latin typeface="Carlito"/>
                <a:cs typeface="Carlito"/>
              </a:rPr>
              <a:t>phosphate</a:t>
            </a:r>
            <a:endParaRPr sz="2700">
              <a:latin typeface="Carlito"/>
              <a:cs typeface="Carlito"/>
            </a:endParaRPr>
          </a:p>
          <a:p>
            <a:pPr marL="368300" indent="-342900">
              <a:lnSpc>
                <a:spcPct val="100000"/>
              </a:lnSpc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2700" dirty="0">
                <a:latin typeface="Carlito"/>
                <a:cs typeface="Carlito"/>
              </a:rPr>
              <a:t>Both this </a:t>
            </a:r>
            <a:r>
              <a:rPr sz="2700" spc="-20" dirty="0">
                <a:latin typeface="Carlito"/>
                <a:cs typeface="Carlito"/>
              </a:rPr>
              <a:t>step </a:t>
            </a:r>
            <a:r>
              <a:rPr sz="2700" spc="-15" dirty="0">
                <a:latin typeface="Carlito"/>
                <a:cs typeface="Carlito"/>
              </a:rPr>
              <a:t>requires </a:t>
            </a:r>
            <a:r>
              <a:rPr sz="2700" spc="-5" dirty="0">
                <a:latin typeface="Carlito"/>
                <a:cs typeface="Carlito"/>
              </a:rPr>
              <a:t>NADP</a:t>
            </a:r>
            <a:r>
              <a:rPr sz="2700" spc="-7" baseline="24691" dirty="0">
                <a:latin typeface="Carlito"/>
                <a:cs typeface="Carlito"/>
              </a:rPr>
              <a:t>+</a:t>
            </a:r>
            <a:r>
              <a:rPr sz="2700" spc="-104" baseline="24691" dirty="0">
                <a:latin typeface="Carlito"/>
                <a:cs typeface="Carlito"/>
              </a:rPr>
              <a:t> </a:t>
            </a:r>
            <a:r>
              <a:rPr sz="2700" dirty="0">
                <a:latin typeface="Carlito"/>
                <a:cs typeface="Carlito"/>
              </a:rPr>
              <a:t>as</a:t>
            </a:r>
            <a:endParaRPr sz="27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6189675"/>
            <a:ext cx="26238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25" dirty="0">
                <a:latin typeface="Carlito"/>
                <a:cs typeface="Carlito"/>
              </a:rPr>
              <a:t>hydrogen</a:t>
            </a:r>
            <a:r>
              <a:rPr sz="2700" spc="-60" dirty="0">
                <a:latin typeface="Carlito"/>
                <a:cs typeface="Carlito"/>
              </a:rPr>
              <a:t> </a:t>
            </a:r>
            <a:r>
              <a:rPr sz="2700" spc="-10" dirty="0">
                <a:latin typeface="Carlito"/>
                <a:cs typeface="Carlito"/>
              </a:rPr>
              <a:t>acceptor</a:t>
            </a:r>
            <a:endParaRPr sz="2700">
              <a:latin typeface="Carlito"/>
              <a:cs typeface="Carlito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412359" y="2133600"/>
            <a:ext cx="3655441" cy="34480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547109" y="6426809"/>
            <a:ext cx="20485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3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5129" y="461594"/>
            <a:ext cx="479552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5" dirty="0">
                <a:latin typeface="Carlito"/>
                <a:cs typeface="Carlito"/>
              </a:rPr>
              <a:t>Non-oxidative</a:t>
            </a:r>
            <a:r>
              <a:rPr b="1" spc="-95" dirty="0">
                <a:latin typeface="Carlito"/>
                <a:cs typeface="Carlito"/>
              </a:rPr>
              <a:t> </a:t>
            </a:r>
            <a:r>
              <a:rPr b="1" dirty="0">
                <a:latin typeface="Carlito"/>
                <a:cs typeface="Carlito"/>
              </a:rPr>
              <a:t>Phase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896859" cy="416242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spc="-10" dirty="0">
                <a:solidFill>
                  <a:srgbClr val="FFFF00"/>
                </a:solidFill>
                <a:latin typeface="Carlito"/>
                <a:cs typeface="Carlito"/>
              </a:rPr>
              <a:t>Ribulose-5-phosphate </a:t>
            </a:r>
            <a:r>
              <a:rPr sz="3200" dirty="0">
                <a:latin typeface="Carlito"/>
                <a:cs typeface="Carlito"/>
              </a:rPr>
              <a:t>is the </a:t>
            </a:r>
            <a:r>
              <a:rPr sz="3200" spc="-25" dirty="0">
                <a:latin typeface="Carlito"/>
                <a:cs typeface="Carlito"/>
              </a:rPr>
              <a:t>substrate </a:t>
            </a:r>
            <a:r>
              <a:rPr sz="3200" spc="-30" dirty="0">
                <a:latin typeface="Carlito"/>
                <a:cs typeface="Carlito"/>
              </a:rPr>
              <a:t>for </a:t>
            </a:r>
            <a:r>
              <a:rPr sz="3200" spc="-10" dirty="0">
                <a:latin typeface="Carlito"/>
                <a:cs typeface="Carlito"/>
              </a:rPr>
              <a:t>two  </a:t>
            </a:r>
            <a:r>
              <a:rPr sz="3200" spc="-5" dirty="0">
                <a:latin typeface="Carlito"/>
                <a:cs typeface="Carlito"/>
              </a:rPr>
              <a:t>enzymes</a:t>
            </a:r>
            <a:endParaRPr sz="3200">
              <a:latin typeface="Carlito"/>
              <a:cs typeface="Carlito"/>
            </a:endParaRPr>
          </a:p>
          <a:p>
            <a:pPr marL="756285" marR="139065" lvl="1" indent="-287020">
              <a:lnSpc>
                <a:spcPct val="100000"/>
              </a:lnSpc>
              <a:spcBef>
                <a:spcPts val="690"/>
              </a:spcBef>
              <a:buFont typeface="Arial"/>
              <a:buChar char="–"/>
              <a:tabLst>
                <a:tab pos="756920" algn="l"/>
              </a:tabLst>
            </a:pPr>
            <a:r>
              <a:rPr sz="2800" b="1" spc="-10" dirty="0">
                <a:solidFill>
                  <a:srgbClr val="C00000"/>
                </a:solidFill>
                <a:latin typeface="Carlito"/>
                <a:cs typeface="Carlito"/>
              </a:rPr>
              <a:t>Ribose-5-phosphate </a:t>
            </a:r>
            <a:r>
              <a:rPr sz="2800" b="1" spc="-20" dirty="0">
                <a:solidFill>
                  <a:srgbClr val="C00000"/>
                </a:solidFill>
                <a:latin typeface="Carlito"/>
                <a:cs typeface="Carlito"/>
              </a:rPr>
              <a:t>ketoisomerase</a:t>
            </a:r>
            <a:r>
              <a:rPr sz="2800" b="1" spc="-20" dirty="0">
                <a:latin typeface="Carlito"/>
                <a:cs typeface="Carlito"/>
              </a:rPr>
              <a:t>: </a:t>
            </a:r>
            <a:r>
              <a:rPr sz="2800" spc="-10" dirty="0">
                <a:solidFill>
                  <a:srgbClr val="001F5F"/>
                </a:solidFill>
                <a:latin typeface="Carlito"/>
                <a:cs typeface="Carlito"/>
              </a:rPr>
              <a:t>ribulose </a:t>
            </a:r>
            <a:r>
              <a:rPr sz="2800" spc="-5" dirty="0">
                <a:solidFill>
                  <a:srgbClr val="001F5F"/>
                </a:solidFill>
                <a:latin typeface="Carlito"/>
                <a:cs typeface="Carlito"/>
              </a:rPr>
              <a:t>5-  </a:t>
            </a:r>
            <a:r>
              <a:rPr sz="2800" spc="-15" dirty="0">
                <a:solidFill>
                  <a:srgbClr val="001F5F"/>
                </a:solidFill>
                <a:latin typeface="Carlito"/>
                <a:cs typeface="Carlito"/>
              </a:rPr>
              <a:t>phosphate </a:t>
            </a:r>
            <a:r>
              <a:rPr sz="2800" spc="-20" dirty="0">
                <a:latin typeface="Carlito"/>
                <a:cs typeface="Carlito"/>
              </a:rPr>
              <a:t>to </a:t>
            </a:r>
            <a:r>
              <a:rPr sz="2800" spc="-5" dirty="0">
                <a:latin typeface="Carlito"/>
                <a:cs typeface="Carlito"/>
              </a:rPr>
              <a:t>the </a:t>
            </a:r>
            <a:r>
              <a:rPr sz="2800" spc="-10" dirty="0">
                <a:latin typeface="Carlito"/>
                <a:cs typeface="Carlito"/>
              </a:rPr>
              <a:t>corresponding </a:t>
            </a:r>
            <a:r>
              <a:rPr sz="2800" spc="-10" dirty="0">
                <a:solidFill>
                  <a:srgbClr val="FFFF00"/>
                </a:solidFill>
                <a:latin typeface="Carlito"/>
                <a:cs typeface="Carlito"/>
              </a:rPr>
              <a:t>ribose-5-  </a:t>
            </a:r>
            <a:r>
              <a:rPr sz="2800" spc="-15" dirty="0">
                <a:solidFill>
                  <a:srgbClr val="FFFF00"/>
                </a:solidFill>
                <a:latin typeface="Carlito"/>
                <a:cs typeface="Carlito"/>
              </a:rPr>
              <a:t>phosphate </a:t>
            </a:r>
            <a:r>
              <a:rPr sz="2800" spc="-5" dirty="0">
                <a:solidFill>
                  <a:srgbClr val="FFFF00"/>
                </a:solidFill>
                <a:latin typeface="Carlito"/>
                <a:cs typeface="Carlito"/>
              </a:rPr>
              <a:t>- </a:t>
            </a:r>
            <a:r>
              <a:rPr sz="2800" spc="-10" dirty="0">
                <a:latin typeface="Carlito"/>
                <a:cs typeface="Carlito"/>
              </a:rPr>
              <a:t>used </a:t>
            </a:r>
            <a:r>
              <a:rPr sz="2800" spc="-25" dirty="0">
                <a:latin typeface="Carlito"/>
                <a:cs typeface="Carlito"/>
              </a:rPr>
              <a:t>for </a:t>
            </a:r>
            <a:r>
              <a:rPr sz="2800" spc="-5" dirty="0">
                <a:latin typeface="Carlito"/>
                <a:cs typeface="Carlito"/>
              </a:rPr>
              <a:t>nucleotide and </a:t>
            </a:r>
            <a:r>
              <a:rPr sz="2800" spc="-10" dirty="0">
                <a:latin typeface="Carlito"/>
                <a:cs typeface="Carlito"/>
              </a:rPr>
              <a:t>nucleic </a:t>
            </a:r>
            <a:r>
              <a:rPr sz="2800" spc="-5" dirty="0">
                <a:latin typeface="Carlito"/>
                <a:cs typeface="Carlito"/>
              </a:rPr>
              <a:t>acid  </a:t>
            </a:r>
            <a:r>
              <a:rPr sz="2800" spc="-15" dirty="0">
                <a:latin typeface="Carlito"/>
                <a:cs typeface="Carlito"/>
              </a:rPr>
              <a:t>synthesis</a:t>
            </a:r>
            <a:endParaRPr sz="2800">
              <a:latin typeface="Carlito"/>
              <a:cs typeface="Carlito"/>
            </a:endParaRPr>
          </a:p>
          <a:p>
            <a:pPr marL="756285" marR="445134" lvl="1" indent="-287020">
              <a:lnSpc>
                <a:spcPct val="100000"/>
              </a:lnSpc>
              <a:spcBef>
                <a:spcPts val="675"/>
              </a:spcBef>
              <a:buFont typeface="Arial"/>
              <a:buChar char="–"/>
              <a:tabLst>
                <a:tab pos="756920" algn="l"/>
              </a:tabLst>
            </a:pPr>
            <a:r>
              <a:rPr sz="2800" b="1" spc="-10" dirty="0">
                <a:solidFill>
                  <a:srgbClr val="C00000"/>
                </a:solidFill>
                <a:latin typeface="Carlito"/>
                <a:cs typeface="Carlito"/>
              </a:rPr>
              <a:t>Ribulose-5-phosphate 3-epimerase</a:t>
            </a:r>
            <a:r>
              <a:rPr sz="2800" b="1" spc="-10" dirty="0">
                <a:latin typeface="Carlito"/>
                <a:cs typeface="Carlito"/>
              </a:rPr>
              <a:t>: </a:t>
            </a:r>
            <a:r>
              <a:rPr sz="2800" spc="-20" dirty="0">
                <a:latin typeface="Carlito"/>
                <a:cs typeface="Carlito"/>
              </a:rPr>
              <a:t>alters </a:t>
            </a:r>
            <a:r>
              <a:rPr sz="2800" spc="-5" dirty="0">
                <a:latin typeface="Carlito"/>
                <a:cs typeface="Carlito"/>
              </a:rPr>
              <a:t>the  </a:t>
            </a:r>
            <a:r>
              <a:rPr sz="2800" spc="-15" dirty="0">
                <a:latin typeface="Carlito"/>
                <a:cs typeface="Carlito"/>
              </a:rPr>
              <a:t>configuration </a:t>
            </a:r>
            <a:r>
              <a:rPr sz="2800" spc="-5" dirty="0">
                <a:latin typeface="Carlito"/>
                <a:cs typeface="Carlito"/>
              </a:rPr>
              <a:t>about </a:t>
            </a:r>
            <a:r>
              <a:rPr sz="2800" spc="-10" dirty="0">
                <a:latin typeface="Carlito"/>
                <a:cs typeface="Carlito"/>
              </a:rPr>
              <a:t>carbon </a:t>
            </a:r>
            <a:r>
              <a:rPr sz="2800" spc="-5" dirty="0">
                <a:latin typeface="Carlito"/>
                <a:cs typeface="Carlito"/>
              </a:rPr>
              <a:t>giving </a:t>
            </a:r>
            <a:r>
              <a:rPr sz="2800" spc="-10" dirty="0">
                <a:solidFill>
                  <a:srgbClr val="FFFF00"/>
                </a:solidFill>
                <a:latin typeface="Carlito"/>
                <a:cs typeface="Carlito"/>
              </a:rPr>
              <a:t>xylulose </a:t>
            </a:r>
            <a:r>
              <a:rPr sz="2800" spc="-5" dirty="0">
                <a:solidFill>
                  <a:srgbClr val="FFFF00"/>
                </a:solidFill>
                <a:latin typeface="Carlito"/>
                <a:cs typeface="Carlito"/>
              </a:rPr>
              <a:t>5-  </a:t>
            </a:r>
            <a:r>
              <a:rPr sz="2800" spc="-15" dirty="0">
                <a:solidFill>
                  <a:srgbClr val="FFFF00"/>
                </a:solidFill>
                <a:latin typeface="Carlito"/>
                <a:cs typeface="Carlito"/>
              </a:rPr>
              <a:t>phosphate</a:t>
            </a:r>
            <a:endParaRPr sz="28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5129" y="461594"/>
            <a:ext cx="47910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5" dirty="0">
                <a:latin typeface="Carlito"/>
                <a:cs typeface="Carlito"/>
              </a:rPr>
              <a:t>Non-oxidative</a:t>
            </a:r>
            <a:r>
              <a:rPr b="1" spc="-110" dirty="0">
                <a:latin typeface="Carlito"/>
                <a:cs typeface="Carlito"/>
              </a:rPr>
              <a:t> </a:t>
            </a:r>
            <a:r>
              <a:rPr b="1" spc="-5" dirty="0">
                <a:latin typeface="Carlito"/>
                <a:cs typeface="Carlito"/>
              </a:rPr>
              <a:t>Phase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5940" y="1607565"/>
            <a:ext cx="7988300" cy="4026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0" dirty="0">
                <a:solidFill>
                  <a:srgbClr val="006FC0"/>
                </a:solidFill>
                <a:latin typeface="Carlito"/>
                <a:cs typeface="Carlito"/>
              </a:rPr>
              <a:t>Xylulose-5-phosphate </a:t>
            </a:r>
            <a:r>
              <a:rPr sz="3200" b="1" dirty="0">
                <a:solidFill>
                  <a:srgbClr val="006FC0"/>
                </a:solidFill>
                <a:latin typeface="Carlito"/>
                <a:cs typeface="Carlito"/>
              </a:rPr>
              <a:t>(5c)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b="1" dirty="0">
                <a:solidFill>
                  <a:srgbClr val="006FC0"/>
                </a:solidFill>
                <a:latin typeface="Carlito"/>
                <a:cs typeface="Carlito"/>
              </a:rPr>
              <a:t>Ribose-5-  </a:t>
            </a:r>
            <a:r>
              <a:rPr sz="3200" b="1" spc="-10" dirty="0">
                <a:solidFill>
                  <a:srgbClr val="006FC0"/>
                </a:solidFill>
                <a:latin typeface="Carlito"/>
                <a:cs typeface="Carlito"/>
              </a:rPr>
              <a:t>phosphate </a:t>
            </a:r>
            <a:r>
              <a:rPr sz="3200" b="1" spc="-5" dirty="0">
                <a:solidFill>
                  <a:srgbClr val="006FC0"/>
                </a:solidFill>
                <a:latin typeface="Carlito"/>
                <a:cs typeface="Carlito"/>
              </a:rPr>
              <a:t>(5c) </a:t>
            </a:r>
            <a:r>
              <a:rPr sz="3200" spc="-5" dirty="0">
                <a:latin typeface="Carlito"/>
                <a:cs typeface="Carlito"/>
              </a:rPr>
              <a:t>reacts </a:t>
            </a:r>
            <a:r>
              <a:rPr sz="3200" spc="-20" dirty="0">
                <a:latin typeface="Carlito"/>
                <a:cs typeface="Carlito"/>
              </a:rPr>
              <a:t>to </a:t>
            </a:r>
            <a:r>
              <a:rPr sz="3200" spc="-5" dirty="0">
                <a:latin typeface="Carlito"/>
                <a:cs typeface="Carlito"/>
              </a:rPr>
              <a:t>give </a:t>
            </a:r>
            <a:r>
              <a:rPr sz="3200" b="1" spc="-20" dirty="0">
                <a:solidFill>
                  <a:srgbClr val="FFFF00"/>
                </a:solidFill>
                <a:latin typeface="Carlito"/>
                <a:cs typeface="Carlito"/>
              </a:rPr>
              <a:t>Glyceraldehyde-  </a:t>
            </a:r>
            <a:r>
              <a:rPr sz="3200" b="1" spc="-10" dirty="0">
                <a:solidFill>
                  <a:srgbClr val="FFFF00"/>
                </a:solidFill>
                <a:latin typeface="Carlito"/>
                <a:cs typeface="Carlito"/>
              </a:rPr>
              <a:t>3-phosphate </a:t>
            </a:r>
            <a:r>
              <a:rPr sz="3200" b="1" dirty="0">
                <a:solidFill>
                  <a:srgbClr val="FFFF00"/>
                </a:solidFill>
                <a:latin typeface="Carlito"/>
                <a:cs typeface="Carlito"/>
              </a:rPr>
              <a:t>(3c)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b="1" spc="-5" dirty="0">
                <a:solidFill>
                  <a:srgbClr val="FFFF00"/>
                </a:solidFill>
                <a:latin typeface="Carlito"/>
                <a:cs typeface="Carlito"/>
              </a:rPr>
              <a:t>Sedoheptulose-7-  </a:t>
            </a:r>
            <a:r>
              <a:rPr sz="3200" b="1" spc="-10" dirty="0">
                <a:solidFill>
                  <a:srgbClr val="FFFF00"/>
                </a:solidFill>
                <a:latin typeface="Carlito"/>
                <a:cs typeface="Carlito"/>
              </a:rPr>
              <a:t>phosphate </a:t>
            </a:r>
            <a:r>
              <a:rPr sz="3200" b="1" dirty="0">
                <a:solidFill>
                  <a:srgbClr val="FFFF00"/>
                </a:solidFill>
                <a:latin typeface="Carlito"/>
                <a:cs typeface="Carlito"/>
              </a:rPr>
              <a:t>(7c) </a:t>
            </a:r>
            <a:r>
              <a:rPr sz="3200" spc="-10" dirty="0">
                <a:latin typeface="Carlito"/>
                <a:cs typeface="Carlito"/>
              </a:rPr>
              <a:t>by </a:t>
            </a:r>
            <a:r>
              <a:rPr sz="3200" spc="-5" dirty="0">
                <a:latin typeface="Carlito"/>
                <a:cs typeface="Carlito"/>
              </a:rPr>
              <a:t>the enzyme</a:t>
            </a:r>
            <a:r>
              <a:rPr sz="3200" spc="-50" dirty="0">
                <a:latin typeface="Carlito"/>
                <a:cs typeface="Carlito"/>
              </a:rPr>
              <a:t> </a:t>
            </a:r>
            <a:r>
              <a:rPr sz="3200" b="1" spc="-30" dirty="0">
                <a:solidFill>
                  <a:srgbClr val="C00000"/>
                </a:solidFill>
                <a:latin typeface="Carlito"/>
                <a:cs typeface="Carlito"/>
              </a:rPr>
              <a:t>Transketolase</a:t>
            </a:r>
            <a:endParaRPr sz="3200">
              <a:latin typeface="Carlito"/>
              <a:cs typeface="Carlito"/>
            </a:endParaRPr>
          </a:p>
          <a:p>
            <a:pPr marL="355600" marR="302895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3200" b="1" spc="-15" dirty="0">
                <a:solidFill>
                  <a:srgbClr val="006FC0"/>
                </a:solidFill>
                <a:latin typeface="Carlito"/>
                <a:cs typeface="Carlito"/>
              </a:rPr>
              <a:t>Glyceraldehyde-3-phosphate </a:t>
            </a:r>
            <a:r>
              <a:rPr sz="3200" b="1" spc="-5" dirty="0">
                <a:solidFill>
                  <a:srgbClr val="006FC0"/>
                </a:solidFill>
                <a:latin typeface="Carlito"/>
                <a:cs typeface="Carlito"/>
              </a:rPr>
              <a:t>(3c) </a:t>
            </a:r>
            <a:r>
              <a:rPr sz="3200" dirty="0">
                <a:latin typeface="Carlito"/>
                <a:cs typeface="Carlito"/>
              </a:rPr>
              <a:t>and </a:t>
            </a:r>
            <a:r>
              <a:rPr sz="3200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3200" b="1" spc="-5" dirty="0">
                <a:solidFill>
                  <a:srgbClr val="006FC0"/>
                </a:solidFill>
                <a:latin typeface="Carlito"/>
                <a:cs typeface="Carlito"/>
              </a:rPr>
              <a:t>Sedoheptulose-7-phosphate </a:t>
            </a:r>
            <a:r>
              <a:rPr sz="3200" b="1" dirty="0">
                <a:solidFill>
                  <a:srgbClr val="006FC0"/>
                </a:solidFill>
                <a:latin typeface="Carlito"/>
                <a:cs typeface="Carlito"/>
              </a:rPr>
              <a:t>(7c) </a:t>
            </a:r>
            <a:r>
              <a:rPr sz="3200" dirty="0">
                <a:latin typeface="Carlito"/>
                <a:cs typeface="Carlito"/>
              </a:rPr>
              <a:t>is </a:t>
            </a:r>
            <a:r>
              <a:rPr sz="3200" spc="-10" dirty="0">
                <a:latin typeface="Carlito"/>
                <a:cs typeface="Carlito"/>
              </a:rPr>
              <a:t>acted</a:t>
            </a:r>
            <a:r>
              <a:rPr sz="3200" spc="-105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by </a:t>
            </a:r>
            <a:r>
              <a:rPr sz="3200" spc="-5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3200" b="1" spc="-20" dirty="0">
                <a:solidFill>
                  <a:srgbClr val="C00000"/>
                </a:solidFill>
                <a:latin typeface="Carlito"/>
                <a:cs typeface="Carlito"/>
              </a:rPr>
              <a:t>Transaldolase </a:t>
            </a:r>
            <a:r>
              <a:rPr sz="3200" spc="-25" dirty="0">
                <a:latin typeface="Carlito"/>
                <a:cs typeface="Carlito"/>
              </a:rPr>
              <a:t>to </a:t>
            </a:r>
            <a:r>
              <a:rPr sz="3200" spc="-10" dirty="0">
                <a:latin typeface="Carlito"/>
                <a:cs typeface="Carlito"/>
              </a:rPr>
              <a:t>give </a:t>
            </a:r>
            <a:r>
              <a:rPr sz="3200" b="1" spc="-5" dirty="0">
                <a:solidFill>
                  <a:srgbClr val="FFFF00"/>
                </a:solidFill>
                <a:latin typeface="Carlito"/>
                <a:cs typeface="Carlito"/>
              </a:rPr>
              <a:t>Fructose-6-phosphate </a:t>
            </a:r>
            <a:r>
              <a:rPr sz="3200" b="1" spc="-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and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b="1" spc="-5" dirty="0">
                <a:solidFill>
                  <a:srgbClr val="FFFF00"/>
                </a:solidFill>
                <a:latin typeface="Carlito"/>
                <a:cs typeface="Carlito"/>
              </a:rPr>
              <a:t>Erythrose-4-phosphate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75129" y="461594"/>
            <a:ext cx="47910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b="1" spc="-15" dirty="0">
                <a:solidFill>
                  <a:srgbClr val="4F6128"/>
                </a:solidFill>
                <a:latin typeface="Carlito"/>
                <a:cs typeface="Carlito"/>
              </a:rPr>
              <a:t>Non-oxidative</a:t>
            </a:r>
            <a:r>
              <a:rPr b="1" spc="-110" dirty="0">
                <a:solidFill>
                  <a:srgbClr val="4F6128"/>
                </a:solidFill>
                <a:latin typeface="Carlito"/>
                <a:cs typeface="Carlito"/>
              </a:rPr>
              <a:t> </a:t>
            </a:r>
            <a:r>
              <a:rPr b="1" spc="-5" dirty="0">
                <a:solidFill>
                  <a:srgbClr val="4F6128"/>
                </a:solidFill>
                <a:latin typeface="Carlito"/>
                <a:cs typeface="Carlito"/>
              </a:rPr>
              <a:t>Phase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5140" y="1570990"/>
            <a:ext cx="8098155" cy="433832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06400" marR="68580" indent="-342900">
              <a:lnSpc>
                <a:spcPct val="90000"/>
              </a:lnSpc>
              <a:spcBef>
                <a:spcPts val="425"/>
              </a:spcBef>
              <a:buFont typeface="Arial"/>
              <a:buChar char="•"/>
              <a:tabLst>
                <a:tab pos="405765" algn="l"/>
                <a:tab pos="406400" algn="l"/>
              </a:tabLst>
            </a:pPr>
            <a:r>
              <a:rPr sz="2700" spc="-10" dirty="0">
                <a:solidFill>
                  <a:srgbClr val="006FC0"/>
                </a:solidFill>
                <a:latin typeface="Carlito"/>
                <a:cs typeface="Carlito"/>
              </a:rPr>
              <a:t>Erythrose-4-phosphate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spc="-10" dirty="0">
                <a:solidFill>
                  <a:srgbClr val="006FC0"/>
                </a:solidFill>
                <a:latin typeface="Carlito"/>
                <a:cs typeface="Carlito"/>
              </a:rPr>
              <a:t>Xylulose-5-phosphate </a:t>
            </a:r>
            <a:r>
              <a:rPr sz="2700" spc="-10" dirty="0">
                <a:latin typeface="Carlito"/>
                <a:cs typeface="Carlito"/>
              </a:rPr>
              <a:t> reacts </a:t>
            </a:r>
            <a:r>
              <a:rPr sz="2700" dirty="0">
                <a:latin typeface="Carlito"/>
                <a:cs typeface="Carlito"/>
              </a:rPr>
              <a:t>in the </a:t>
            </a:r>
            <a:r>
              <a:rPr sz="2700" spc="-10" dirty="0">
                <a:latin typeface="Carlito"/>
                <a:cs typeface="Carlito"/>
              </a:rPr>
              <a:t>presence </a:t>
            </a:r>
            <a:r>
              <a:rPr sz="2700" spc="-5" dirty="0">
                <a:latin typeface="Carlito"/>
                <a:cs typeface="Carlito"/>
              </a:rPr>
              <a:t>of enzyme </a:t>
            </a:r>
            <a:r>
              <a:rPr sz="2700" b="1" spc="-30" dirty="0">
                <a:solidFill>
                  <a:srgbClr val="C00000"/>
                </a:solidFill>
                <a:latin typeface="Carlito"/>
                <a:cs typeface="Carlito"/>
              </a:rPr>
              <a:t>Transketolase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5" dirty="0">
                <a:latin typeface="Carlito"/>
                <a:cs typeface="Carlito"/>
              </a:rPr>
              <a:t>give </a:t>
            </a:r>
            <a:r>
              <a:rPr sz="2700" spc="-5" dirty="0">
                <a:solidFill>
                  <a:srgbClr val="FFFF00"/>
                </a:solidFill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FFFF00"/>
                </a:solidFill>
                <a:latin typeface="Carlito"/>
                <a:cs typeface="Carlito"/>
              </a:rPr>
              <a:t>Fructose-6-phosphate </a:t>
            </a:r>
            <a:r>
              <a:rPr sz="2700" dirty="0">
                <a:latin typeface="Carlito"/>
                <a:cs typeface="Carlito"/>
              </a:rPr>
              <a:t>and </a:t>
            </a:r>
            <a:r>
              <a:rPr sz="2700" b="1" spc="-15" dirty="0">
                <a:solidFill>
                  <a:srgbClr val="FFFF00"/>
                </a:solidFill>
                <a:latin typeface="Carlito"/>
                <a:cs typeface="Carlito"/>
              </a:rPr>
              <a:t>Glyceraldehyde-3-  </a:t>
            </a:r>
            <a:r>
              <a:rPr sz="2700" b="1" spc="-10" dirty="0">
                <a:solidFill>
                  <a:srgbClr val="FFFF00"/>
                </a:solidFill>
                <a:latin typeface="Carlito"/>
                <a:cs typeface="Carlito"/>
              </a:rPr>
              <a:t>phosphate</a:t>
            </a:r>
            <a:endParaRPr sz="2700">
              <a:latin typeface="Carlito"/>
              <a:cs typeface="Carlito"/>
            </a:endParaRPr>
          </a:p>
          <a:p>
            <a:pPr marL="520700">
              <a:lnSpc>
                <a:spcPct val="100000"/>
              </a:lnSpc>
              <a:spcBef>
                <a:spcPts val="295"/>
              </a:spcBef>
            </a:pPr>
            <a:r>
              <a:rPr sz="2400" dirty="0">
                <a:latin typeface="Arial"/>
                <a:cs typeface="Arial"/>
              </a:rPr>
              <a:t>– </a:t>
            </a:r>
            <a:r>
              <a:rPr sz="2400" b="1" dirty="0">
                <a:latin typeface="Carlito"/>
                <a:cs typeface="Carlito"/>
              </a:rPr>
              <a:t>Mg </a:t>
            </a:r>
            <a:r>
              <a:rPr sz="2400" b="1" spc="-7" baseline="24305" dirty="0">
                <a:latin typeface="Carlito"/>
                <a:cs typeface="Carlito"/>
              </a:rPr>
              <a:t>2+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b="1" spc="-5" dirty="0">
                <a:latin typeface="Carlito"/>
                <a:cs typeface="Carlito"/>
              </a:rPr>
              <a:t>thiamin </a:t>
            </a:r>
            <a:r>
              <a:rPr sz="2400" b="1" spc="-10" dirty="0">
                <a:latin typeface="Carlito"/>
                <a:cs typeface="Carlito"/>
              </a:rPr>
              <a:t>diphosphate </a:t>
            </a:r>
            <a:r>
              <a:rPr sz="2400" spc="-5" dirty="0">
                <a:latin typeface="Carlito"/>
                <a:cs typeface="Carlito"/>
              </a:rPr>
              <a:t>(vitamin </a:t>
            </a:r>
            <a:r>
              <a:rPr sz="2400" dirty="0">
                <a:latin typeface="Carlito"/>
                <a:cs typeface="Carlito"/>
              </a:rPr>
              <a:t>B1) as</a:t>
            </a:r>
            <a:r>
              <a:rPr sz="2400" spc="3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coenzyme</a:t>
            </a:r>
            <a:endParaRPr sz="2400">
              <a:latin typeface="Carlito"/>
              <a:cs typeface="Carlito"/>
            </a:endParaRPr>
          </a:p>
          <a:p>
            <a:pPr marL="406400" marR="145415" indent="-342900">
              <a:lnSpc>
                <a:spcPct val="90000"/>
              </a:lnSpc>
              <a:spcBef>
                <a:spcPts val="640"/>
              </a:spcBef>
              <a:buFont typeface="Arial"/>
              <a:buChar char="•"/>
              <a:tabLst>
                <a:tab pos="405765" algn="l"/>
                <a:tab pos="406400" algn="l"/>
                <a:tab pos="5765165" algn="l"/>
              </a:tabLst>
            </a:pPr>
            <a:r>
              <a:rPr sz="2700" spc="-10" dirty="0">
                <a:latin typeface="Carlito"/>
                <a:cs typeface="Carlito"/>
              </a:rPr>
              <a:t>Subsequently</a:t>
            </a:r>
            <a:r>
              <a:rPr sz="2700" spc="-25" dirty="0"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006FC0"/>
                </a:solidFill>
                <a:latin typeface="Carlito"/>
                <a:cs typeface="Carlito"/>
              </a:rPr>
              <a:t>Fructose-6</a:t>
            </a:r>
            <a:r>
              <a:rPr sz="2700" b="1" spc="5" dirty="0">
                <a:solidFill>
                  <a:srgbClr val="006FC0"/>
                </a:solidFill>
                <a:latin typeface="Carlito"/>
                <a:cs typeface="Carlito"/>
              </a:rPr>
              <a:t> </a:t>
            </a:r>
            <a:r>
              <a:rPr sz="2700" b="1" spc="-25" dirty="0">
                <a:solidFill>
                  <a:srgbClr val="006FC0"/>
                </a:solidFill>
                <a:latin typeface="Arial"/>
                <a:cs typeface="Arial"/>
              </a:rPr>
              <a:t>–</a:t>
            </a:r>
            <a:r>
              <a:rPr sz="2700" b="1" spc="-25" dirty="0">
                <a:solidFill>
                  <a:srgbClr val="006FC0"/>
                </a:solidFill>
                <a:latin typeface="Carlito"/>
                <a:cs typeface="Carlito"/>
              </a:rPr>
              <a:t>phosphate	</a:t>
            </a:r>
            <a:r>
              <a:rPr sz="2700" dirty="0">
                <a:latin typeface="Carlito"/>
                <a:cs typeface="Carlito"/>
              </a:rPr>
              <a:t>is isomerised</a:t>
            </a:r>
            <a:r>
              <a:rPr sz="2700" spc="-130" dirty="0">
                <a:latin typeface="Carlito"/>
                <a:cs typeface="Carlito"/>
              </a:rPr>
              <a:t> </a:t>
            </a:r>
            <a:r>
              <a:rPr sz="2700" spc="-15" dirty="0">
                <a:latin typeface="Carlito"/>
                <a:cs typeface="Carlito"/>
              </a:rPr>
              <a:t>to </a:t>
            </a:r>
            <a:r>
              <a:rPr sz="2700" spc="-15" dirty="0">
                <a:solidFill>
                  <a:srgbClr val="FFFF00"/>
                </a:solidFill>
                <a:latin typeface="Carlito"/>
                <a:cs typeface="Carlito"/>
              </a:rPr>
              <a:t> </a:t>
            </a:r>
            <a:r>
              <a:rPr sz="2700" b="1" spc="-5" dirty="0">
                <a:solidFill>
                  <a:srgbClr val="FFFF00"/>
                </a:solidFill>
                <a:latin typeface="Carlito"/>
                <a:cs typeface="Carlito"/>
              </a:rPr>
              <a:t>Glucose-6-phosphate </a:t>
            </a:r>
            <a:r>
              <a:rPr sz="2700" spc="-10" dirty="0">
                <a:latin typeface="Carlito"/>
                <a:cs typeface="Carlito"/>
              </a:rPr>
              <a:t>by </a:t>
            </a:r>
            <a:r>
              <a:rPr sz="2700" spc="-5" dirty="0">
                <a:latin typeface="Carlito"/>
                <a:cs typeface="Carlito"/>
              </a:rPr>
              <a:t>enzyme </a:t>
            </a:r>
            <a:r>
              <a:rPr sz="2700" b="1" spc="-10" dirty="0">
                <a:solidFill>
                  <a:srgbClr val="C00000"/>
                </a:solidFill>
                <a:latin typeface="Carlito"/>
                <a:cs typeface="Carlito"/>
              </a:rPr>
              <a:t>Phosphohexose  isomerase</a:t>
            </a:r>
            <a:endParaRPr sz="2700">
              <a:latin typeface="Carlito"/>
              <a:cs typeface="Carlito"/>
            </a:endParaRPr>
          </a:p>
          <a:p>
            <a:pPr marL="406400" marR="505459" indent="-342900">
              <a:lnSpc>
                <a:spcPct val="90000"/>
              </a:lnSpc>
              <a:spcBef>
                <a:spcPts val="645"/>
              </a:spcBef>
              <a:buFont typeface="Arial"/>
              <a:buChar char="•"/>
              <a:tabLst>
                <a:tab pos="405765" algn="l"/>
                <a:tab pos="406400" algn="l"/>
              </a:tabLst>
            </a:pPr>
            <a:r>
              <a:rPr sz="2700" b="1" spc="-15" dirty="0">
                <a:solidFill>
                  <a:srgbClr val="006FC0"/>
                </a:solidFill>
                <a:latin typeface="Carlito"/>
                <a:cs typeface="Carlito"/>
              </a:rPr>
              <a:t>Glyceraldehyde-3-phosphate </a:t>
            </a:r>
            <a:r>
              <a:rPr sz="2700" b="1" dirty="0">
                <a:solidFill>
                  <a:srgbClr val="FFFF00"/>
                </a:solidFill>
                <a:latin typeface="Carlito"/>
                <a:cs typeface="Carlito"/>
              </a:rPr>
              <a:t>- </a:t>
            </a:r>
            <a:r>
              <a:rPr sz="2700" spc="-20" dirty="0">
                <a:latin typeface="Carlito"/>
                <a:cs typeface="Carlito"/>
              </a:rPr>
              <a:t>reversal </a:t>
            </a:r>
            <a:r>
              <a:rPr sz="2700" dirty="0">
                <a:latin typeface="Carlito"/>
                <a:cs typeface="Carlito"/>
              </a:rPr>
              <a:t>of </a:t>
            </a:r>
            <a:r>
              <a:rPr sz="2700" spc="-15" dirty="0">
                <a:latin typeface="Carlito"/>
                <a:cs typeface="Carlito"/>
              </a:rPr>
              <a:t>glycolysis  </a:t>
            </a:r>
            <a:r>
              <a:rPr sz="2700" dirty="0">
                <a:latin typeface="Carlito"/>
                <a:cs typeface="Carlito"/>
              </a:rPr>
              <a:t>and the </a:t>
            </a:r>
            <a:r>
              <a:rPr sz="2700" spc="-5" dirty="0">
                <a:latin typeface="Carlito"/>
                <a:cs typeface="Carlito"/>
              </a:rPr>
              <a:t>gluconeogenic enzyme </a:t>
            </a:r>
            <a:r>
              <a:rPr sz="2700" b="1" spc="-10" dirty="0">
                <a:latin typeface="Carlito"/>
                <a:cs typeface="Carlito"/>
              </a:rPr>
              <a:t>fructose </a:t>
            </a:r>
            <a:r>
              <a:rPr sz="2700" b="1" spc="-5" dirty="0">
                <a:latin typeface="Carlito"/>
                <a:cs typeface="Carlito"/>
              </a:rPr>
              <a:t>1,6  bisphosphatase </a:t>
            </a:r>
            <a:r>
              <a:rPr sz="2700" spc="-5" dirty="0">
                <a:latin typeface="Carlito"/>
                <a:cs typeface="Carlito"/>
              </a:rPr>
              <a:t>or </a:t>
            </a:r>
            <a:r>
              <a:rPr sz="2700" dirty="0">
                <a:latin typeface="Carlito"/>
                <a:cs typeface="Carlito"/>
              </a:rPr>
              <a:t>it </a:t>
            </a:r>
            <a:r>
              <a:rPr sz="2700" spc="-15" dirty="0">
                <a:latin typeface="Carlito"/>
                <a:cs typeface="Carlito"/>
              </a:rPr>
              <a:t>proceeds to</a:t>
            </a:r>
            <a:r>
              <a:rPr sz="2700" spc="-10" dirty="0">
                <a:latin typeface="Carlito"/>
                <a:cs typeface="Carlito"/>
              </a:rPr>
              <a:t> glycolysis.</a:t>
            </a:r>
            <a:endParaRPr sz="27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51685" y="461594"/>
            <a:ext cx="50399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5" dirty="0"/>
              <a:t>Importance </a:t>
            </a:r>
            <a:r>
              <a:rPr dirty="0"/>
              <a:t>of</a:t>
            </a:r>
            <a:r>
              <a:rPr spc="-80" dirty="0"/>
              <a:t> </a:t>
            </a:r>
            <a:r>
              <a:rPr dirty="0"/>
              <a:t>NADPH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547109" y="6464909"/>
            <a:ext cx="2048510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40"/>
              </a:lnSpc>
            </a:pPr>
            <a:r>
              <a:rPr sz="1200" spc="-10" dirty="0">
                <a:solidFill>
                  <a:srgbClr val="888888"/>
                </a:solidFill>
                <a:latin typeface="Carlito"/>
                <a:cs typeface="Carlito"/>
                <a:hlinkClick r:id="rId2"/>
              </a:rPr>
              <a:t>www.facebook.com/notesdental</a:t>
            </a:r>
            <a:endParaRPr sz="12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540" y="1510635"/>
            <a:ext cx="7938134" cy="4513580"/>
          </a:xfrm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381000" indent="-342900">
              <a:lnSpc>
                <a:spcPct val="100000"/>
              </a:lnSpc>
              <a:spcBef>
                <a:spcPts val="865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spc="-10" dirty="0">
                <a:latin typeface="Carlito"/>
                <a:cs typeface="Carlito"/>
              </a:rPr>
              <a:t>Bio-synthesis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spc="-35" dirty="0">
                <a:latin typeface="Carlito"/>
                <a:cs typeface="Carlito"/>
              </a:rPr>
              <a:t>Fatty</a:t>
            </a:r>
            <a:r>
              <a:rPr sz="3200" spc="-5" dirty="0">
                <a:latin typeface="Carlito"/>
                <a:cs typeface="Carlito"/>
              </a:rPr>
              <a:t> </a:t>
            </a:r>
            <a:r>
              <a:rPr sz="3200" dirty="0">
                <a:latin typeface="Carlito"/>
                <a:cs typeface="Carlito"/>
              </a:rPr>
              <a:t>acid</a:t>
            </a:r>
            <a:endParaRPr sz="32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spc="-10" dirty="0">
                <a:latin typeface="Carlito"/>
                <a:cs typeface="Carlito"/>
              </a:rPr>
              <a:t>Certain </a:t>
            </a:r>
            <a:r>
              <a:rPr sz="3200" spc="-5" dirty="0">
                <a:latin typeface="Carlito"/>
                <a:cs typeface="Carlito"/>
              </a:rPr>
              <a:t>amino </a:t>
            </a:r>
            <a:r>
              <a:rPr sz="3200" dirty="0">
                <a:latin typeface="Carlito"/>
                <a:cs typeface="Carlito"/>
              </a:rPr>
              <a:t>acid </a:t>
            </a:r>
            <a:r>
              <a:rPr sz="3200" spc="-10" dirty="0">
                <a:latin typeface="Carlito"/>
                <a:cs typeface="Carlito"/>
              </a:rPr>
              <a:t>involving </a:t>
            </a:r>
            <a:r>
              <a:rPr sz="3200" spc="-5" dirty="0">
                <a:latin typeface="Carlito"/>
                <a:cs typeface="Carlito"/>
              </a:rPr>
              <a:t>the</a:t>
            </a:r>
            <a:r>
              <a:rPr sz="3200" spc="20" dirty="0">
                <a:latin typeface="Carlito"/>
                <a:cs typeface="Carlito"/>
              </a:rPr>
              <a:t> </a:t>
            </a:r>
            <a:r>
              <a:rPr sz="3200" spc="-5" dirty="0">
                <a:latin typeface="Carlito"/>
                <a:cs typeface="Carlito"/>
              </a:rPr>
              <a:t>enzyme</a:t>
            </a:r>
            <a:endParaRPr sz="3200">
              <a:latin typeface="Carlito"/>
              <a:cs typeface="Carlito"/>
            </a:endParaRPr>
          </a:p>
          <a:p>
            <a:pPr marL="381000">
              <a:lnSpc>
                <a:spcPct val="100000"/>
              </a:lnSpc>
            </a:pPr>
            <a:r>
              <a:rPr sz="3200" b="1" spc="-15" dirty="0">
                <a:latin typeface="Carlito"/>
                <a:cs typeface="Carlito"/>
              </a:rPr>
              <a:t>glutamate</a:t>
            </a:r>
            <a:r>
              <a:rPr sz="3200" b="1" spc="-60" dirty="0">
                <a:latin typeface="Carlito"/>
                <a:cs typeface="Carlito"/>
              </a:rPr>
              <a:t> </a:t>
            </a:r>
            <a:r>
              <a:rPr sz="3200" b="1" spc="-15" dirty="0">
                <a:latin typeface="Carlito"/>
                <a:cs typeface="Carlito"/>
              </a:rPr>
              <a:t>dehydrogenase</a:t>
            </a:r>
            <a:endParaRPr sz="3200">
              <a:latin typeface="Carlito"/>
              <a:cs typeface="Carlito"/>
            </a:endParaRPr>
          </a:p>
          <a:p>
            <a:pPr marL="381000" marR="304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b="1" spc="-15" dirty="0">
                <a:latin typeface="Carlito"/>
                <a:cs typeface="Carlito"/>
              </a:rPr>
              <a:t>Antioxidant </a:t>
            </a:r>
            <a:r>
              <a:rPr sz="3200" b="1" spc="-5" dirty="0">
                <a:latin typeface="Carlito"/>
                <a:cs typeface="Carlito"/>
              </a:rPr>
              <a:t>reaction </a:t>
            </a:r>
            <a:r>
              <a:rPr sz="3200" spc="-185" dirty="0">
                <a:latin typeface="Arial"/>
                <a:cs typeface="Arial"/>
              </a:rPr>
              <a:t>– </a:t>
            </a:r>
            <a:r>
              <a:rPr sz="3200" b="1" spc="-5" dirty="0">
                <a:solidFill>
                  <a:srgbClr val="006FC0"/>
                </a:solidFill>
                <a:latin typeface="Carlito"/>
                <a:cs typeface="Carlito"/>
              </a:rPr>
              <a:t>Glutathione </a:t>
            </a:r>
            <a:r>
              <a:rPr sz="3200" spc="-10" dirty="0">
                <a:latin typeface="Carlito"/>
                <a:cs typeface="Carlito"/>
              </a:rPr>
              <a:t>mediated  </a:t>
            </a:r>
            <a:r>
              <a:rPr sz="3200" spc="-5" dirty="0">
                <a:latin typeface="Carlito"/>
                <a:cs typeface="Carlito"/>
              </a:rPr>
              <a:t>reaction </a:t>
            </a:r>
            <a:r>
              <a:rPr sz="3200" dirty="0">
                <a:latin typeface="Carlito"/>
                <a:cs typeface="Carlito"/>
              </a:rPr>
              <a:t>of</a:t>
            </a:r>
            <a:r>
              <a:rPr sz="3200" spc="-30" dirty="0">
                <a:latin typeface="Carlito"/>
                <a:cs typeface="Carlito"/>
              </a:rPr>
              <a:t> </a:t>
            </a:r>
            <a:r>
              <a:rPr sz="3200" spc="5" dirty="0">
                <a:latin typeface="Carlito"/>
                <a:cs typeface="Carlito"/>
              </a:rPr>
              <a:t>H</a:t>
            </a:r>
            <a:r>
              <a:rPr sz="3150" spc="7" baseline="-21164" dirty="0">
                <a:latin typeface="Carlito"/>
                <a:cs typeface="Carlito"/>
              </a:rPr>
              <a:t>2</a:t>
            </a:r>
            <a:r>
              <a:rPr sz="3200" spc="5" dirty="0">
                <a:latin typeface="Carlito"/>
                <a:cs typeface="Carlito"/>
              </a:rPr>
              <a:t>O</a:t>
            </a:r>
            <a:r>
              <a:rPr sz="3150" spc="7" baseline="-21164" dirty="0">
                <a:latin typeface="Carlito"/>
                <a:cs typeface="Carlito"/>
              </a:rPr>
              <a:t>2</a:t>
            </a:r>
            <a:endParaRPr sz="3150" baseline="-21164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b="1" spc="-15" dirty="0">
                <a:latin typeface="Carlito"/>
                <a:cs typeface="Carlito"/>
              </a:rPr>
              <a:t>Detoxification </a:t>
            </a:r>
            <a:r>
              <a:rPr sz="3200" spc="-5" dirty="0">
                <a:latin typeface="Carlito"/>
                <a:cs typeface="Carlito"/>
              </a:rPr>
              <a:t>of drugs </a:t>
            </a:r>
            <a:r>
              <a:rPr sz="3200" spc="-185" dirty="0">
                <a:latin typeface="Arial"/>
                <a:cs typeface="Arial"/>
              </a:rPr>
              <a:t>– </a:t>
            </a:r>
            <a:r>
              <a:rPr sz="3200" b="1" spc="-5" dirty="0">
                <a:solidFill>
                  <a:srgbClr val="C00000"/>
                </a:solidFill>
                <a:latin typeface="Carlito"/>
                <a:cs typeface="Carlito"/>
              </a:rPr>
              <a:t>cytochrome</a:t>
            </a:r>
            <a:r>
              <a:rPr sz="3200" b="1" spc="-20" dirty="0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sz="3200" b="1" spc="-5" dirty="0">
                <a:solidFill>
                  <a:srgbClr val="C00000"/>
                </a:solidFill>
                <a:latin typeface="Carlito"/>
                <a:cs typeface="Carlito"/>
              </a:rPr>
              <a:t>P450</a:t>
            </a:r>
            <a:endParaRPr sz="32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b="1" spc="-5" dirty="0">
                <a:latin typeface="Carlito"/>
                <a:cs typeface="Carlito"/>
              </a:rPr>
              <a:t>Phagocytosis</a:t>
            </a:r>
            <a:endParaRPr sz="3200">
              <a:latin typeface="Carlito"/>
              <a:cs typeface="Carlito"/>
            </a:endParaRPr>
          </a:p>
          <a:p>
            <a:pPr marL="38100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80365" algn="l"/>
                <a:tab pos="381000" algn="l"/>
              </a:tabLst>
            </a:pPr>
            <a:r>
              <a:rPr sz="3200" spc="-10" dirty="0">
                <a:latin typeface="Carlito"/>
                <a:cs typeface="Carlito"/>
              </a:rPr>
              <a:t>Integrity </a:t>
            </a:r>
            <a:r>
              <a:rPr sz="3200" spc="-5" dirty="0">
                <a:latin typeface="Carlito"/>
                <a:cs typeface="Carlito"/>
              </a:rPr>
              <a:t>of </a:t>
            </a:r>
            <a:r>
              <a:rPr sz="3200" b="1" dirty="0">
                <a:latin typeface="Carlito"/>
                <a:cs typeface="Carlito"/>
              </a:rPr>
              <a:t>RBC</a:t>
            </a:r>
            <a:r>
              <a:rPr sz="3200" b="1" spc="-5" dirty="0">
                <a:latin typeface="Carlito"/>
                <a:cs typeface="Carlito"/>
              </a:rPr>
              <a:t> </a:t>
            </a:r>
            <a:r>
              <a:rPr sz="3200" b="1" spc="-15" dirty="0">
                <a:latin typeface="Carlito"/>
                <a:cs typeface="Carlito"/>
              </a:rPr>
              <a:t>membrane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88888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12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Pentose Phosphate  Pathway </vt:lpstr>
      <vt:lpstr>Introduction</vt:lpstr>
      <vt:lpstr>Pentose Phosphate Pathway</vt:lpstr>
      <vt:lpstr>Oxidative phase</vt:lpstr>
      <vt:lpstr>Non-oxidative Phase</vt:lpstr>
      <vt:lpstr>Non-oxidative Phase</vt:lpstr>
      <vt:lpstr>Non-oxidative Phase</vt:lpstr>
      <vt:lpstr>PowerPoint Presentation</vt:lpstr>
      <vt:lpstr>Importance of NADPH</vt:lpstr>
      <vt:lpstr>Importance of Pentose Sugar</vt:lpstr>
      <vt:lpstr>CLINICAL ASPECTS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Pentose Phosphate  Pathway </dc:title>
  <cp:lastModifiedBy>muhammad Naveed</cp:lastModifiedBy>
  <cp:revision>1</cp:revision>
  <dcterms:modified xsi:type="dcterms:W3CDTF">2020-04-14T03:08:25Z</dcterms:modified>
</cp:coreProperties>
</file>