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4/14/2020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4/14/2020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jpe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4/14/2020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8" Type="http://schemas.openxmlformats.org/officeDocument/2006/relationships/hyperlink" Target="https://en.m.wikipedia.org/wiki/Uric_acid" TargetMode="External" /><Relationship Id="rId3" Type="http://schemas.openxmlformats.org/officeDocument/2006/relationships/hyperlink" Target="https://en.m.wikipedia.org/wiki/Ammonia" TargetMode="External" /><Relationship Id="rId7" Type="http://schemas.openxmlformats.org/officeDocument/2006/relationships/hyperlink" Target="https://en.m.wikipedia.org/wiki/Urea" TargetMode="External" /><Relationship Id="rId2" Type="http://schemas.openxmlformats.org/officeDocument/2006/relationships/hyperlink" Target="https://en.m.wikipedia.org/wiki/Amino_acids" TargetMode="External" /><Relationship Id="rId1" Type="http://schemas.openxmlformats.org/officeDocument/2006/relationships/slideLayout" Target="../slideLayouts/slideLayout2.xml" /><Relationship Id="rId6" Type="http://schemas.openxmlformats.org/officeDocument/2006/relationships/hyperlink" Target="https://en.m.wikipedia.org/wiki/Enzymes" TargetMode="External" /><Relationship Id="rId5" Type="http://schemas.openxmlformats.org/officeDocument/2006/relationships/hyperlink" Target="https://en.m.wikipedia.org/wiki/Hydrogen" TargetMode="External" /><Relationship Id="rId10" Type="http://schemas.openxmlformats.org/officeDocument/2006/relationships/hyperlink" Target="https://en.m.wikipedia.org/wiki/Urea_cycle" TargetMode="External" /><Relationship Id="rId4" Type="http://schemas.openxmlformats.org/officeDocument/2006/relationships/hyperlink" Target="https://en.m.wikipedia.org/wiki/Carbon" TargetMode="External" /><Relationship Id="rId9" Type="http://schemas.openxmlformats.org/officeDocument/2006/relationships/hyperlink" Target="https://en.m.wikipedia.org/wiki/Carbon_dioxide" TargetMode="External" /></Relationships>
</file>

<file path=ppt/slides/_rels/slide11.xml.rels><?xml version="1.0" encoding="UTF-8" standalone="yes"?>
<Relationships xmlns="http://schemas.openxmlformats.org/package/2006/relationships"><Relationship Id="rId8" Type="http://schemas.openxmlformats.org/officeDocument/2006/relationships/hyperlink" Target="https://en.m.wikipedia.org/wiki/DNA_sequencing" TargetMode="External" /><Relationship Id="rId3" Type="http://schemas.openxmlformats.org/officeDocument/2006/relationships/hyperlink" Target="https://en.m.wikipedia.org/wiki/Cytosine" TargetMode="External" /><Relationship Id="rId7" Type="http://schemas.openxmlformats.org/officeDocument/2006/relationships/hyperlink" Target="https://en.m.wikipedia.org/wiki/5-methylcytosine" TargetMode="External" /><Relationship Id="rId2" Type="http://schemas.openxmlformats.org/officeDocument/2006/relationships/hyperlink" Target="https://en.m.wikipedia.org/wiki/Hydrolysis" TargetMode="External" /><Relationship Id="rId1" Type="http://schemas.openxmlformats.org/officeDocument/2006/relationships/slideLayout" Target="../slideLayouts/slideLayout2.xml" /><Relationship Id="rId6" Type="http://schemas.openxmlformats.org/officeDocument/2006/relationships/hyperlink" Target="https://en.m.wikipedia.org/wiki/Bisulfite" TargetMode="External" /><Relationship Id="rId5" Type="http://schemas.openxmlformats.org/officeDocument/2006/relationships/hyperlink" Target="https://en.m.wikipedia.org/wiki/Ammonia" TargetMode="External" /><Relationship Id="rId4" Type="http://schemas.openxmlformats.org/officeDocument/2006/relationships/hyperlink" Target="https://en.m.wikipedia.org/wiki/Uracil" TargetMode="External" /><Relationship Id="rId9" Type="http://schemas.openxmlformats.org/officeDocument/2006/relationships/hyperlink" Target="https://en.m.wikipedia.org/wiki/DNA_methylation" TargetMode="External" /></Relationships>
</file>

<file path=ppt/slides/_rels/slide12.xml.rels><?xml version="1.0" encoding="UTF-8" standalone="yes"?>
<Relationships xmlns="http://schemas.openxmlformats.org/package/2006/relationships"><Relationship Id="rId8" Type="http://schemas.openxmlformats.org/officeDocument/2006/relationships/hyperlink" Target="https://en.m.wikipedia.org/wiki/Base_excision_repair" TargetMode="External" /><Relationship Id="rId3" Type="http://schemas.openxmlformats.org/officeDocument/2006/relationships/hyperlink" Target="https://en.m.wikipedia.org/wiki/Uracil-DNA_glycosylase" TargetMode="External" /><Relationship Id="rId7" Type="http://schemas.openxmlformats.org/officeDocument/2006/relationships/hyperlink" Target="https://en.m.wikipedia.org/wiki/Nick_translation" TargetMode="External" /><Relationship Id="rId2" Type="http://schemas.openxmlformats.org/officeDocument/2006/relationships/hyperlink" Target="https://en.m.wikipedia.org/wiki/DNA" TargetMode="External" /><Relationship Id="rId1" Type="http://schemas.openxmlformats.org/officeDocument/2006/relationships/slideLayout" Target="../slideLayouts/slideLayout2.xml" /><Relationship Id="rId6" Type="http://schemas.openxmlformats.org/officeDocument/2006/relationships/hyperlink" Target="https://en.m.wikipedia.org/wiki/DNA_polymerase" TargetMode="External" /><Relationship Id="rId5" Type="http://schemas.openxmlformats.org/officeDocument/2006/relationships/hyperlink" Target="https://en.m.wikipedia.org/wiki/AP_endonuclease" TargetMode="External" /><Relationship Id="rId4" Type="http://schemas.openxmlformats.org/officeDocument/2006/relationships/hyperlink" Target="https://en.m.wikipedia.org/wiki/Abasic_site" TargetMode="External" /></Relationships>
</file>

<file path=ppt/slides/_rels/slide13.xml.rels><?xml version="1.0" encoding="UTF-8" standalone="yes"?>
<Relationships xmlns="http://schemas.openxmlformats.org/package/2006/relationships"><Relationship Id="rId3" Type="http://schemas.openxmlformats.org/officeDocument/2006/relationships/hyperlink" Target="https://en.m.wikipedia.org/wiki/Thymine" TargetMode="External" /><Relationship Id="rId2" Type="http://schemas.openxmlformats.org/officeDocument/2006/relationships/hyperlink" Target="https://en.m.wikipedia.org/wiki/5-methylcytosine" TargetMode="External" /><Relationship Id="rId1" Type="http://schemas.openxmlformats.org/officeDocument/2006/relationships/slideLayout" Target="../slideLayouts/slideLayout2.xml" /><Relationship Id="rId4" Type="http://schemas.openxmlformats.org/officeDocument/2006/relationships/hyperlink" Target="https://en.m.wikipedia.org/wiki/Thymine-DNA_glycosylase" TargetMode="External" /></Relationships>
</file>

<file path=ppt/slides/_rels/slide14.xml.rels><?xml version="1.0" encoding="UTF-8" standalone="yes"?>
<Relationships xmlns="http://schemas.openxmlformats.org/package/2006/relationships"><Relationship Id="rId3" Type="http://schemas.openxmlformats.org/officeDocument/2006/relationships/hyperlink" Target="https://en.m.wikipedia.org/wiki/Xanthine" TargetMode="External" /><Relationship Id="rId2" Type="http://schemas.openxmlformats.org/officeDocument/2006/relationships/hyperlink" Target="https://en.m.wikipedia.org/wiki/Guanine" TargetMode="External" /><Relationship Id="rId1" Type="http://schemas.openxmlformats.org/officeDocument/2006/relationships/slideLayout" Target="../slideLayouts/slideLayout2.xml" /><Relationship Id="rId4" Type="http://schemas.openxmlformats.org/officeDocument/2006/relationships/hyperlink" Target="https://en.m.wikipedia.org/wiki/Cytosine" TargetMode="External" /></Relationships>
</file>

<file path=ppt/slides/_rels/slide15.xml.rels><?xml version="1.0" encoding="UTF-8" standalone="yes"?>
<Relationships xmlns="http://schemas.openxmlformats.org/package/2006/relationships"><Relationship Id="rId3" Type="http://schemas.openxmlformats.org/officeDocument/2006/relationships/hyperlink" Target="https://en.m.wikipedia.org/wiki/Hypoxanthine" TargetMode="External" /><Relationship Id="rId2" Type="http://schemas.openxmlformats.org/officeDocument/2006/relationships/hyperlink" Target="https://en.m.wikipedia.org/wiki/Adenine" TargetMode="External" /><Relationship Id="rId1" Type="http://schemas.openxmlformats.org/officeDocument/2006/relationships/slideLayout" Target="../slideLayouts/slideLayout2.xml" /><Relationship Id="rId5" Type="http://schemas.openxmlformats.org/officeDocument/2006/relationships/hyperlink" Target="https://en.m.wikipedia.org/wiki/Thymine" TargetMode="External" /><Relationship Id="rId4" Type="http://schemas.openxmlformats.org/officeDocument/2006/relationships/hyperlink" Target="https://en.m.wikipedia.org/wiki/Cytosine" TargetMode="External" /></Relationships>
</file>

<file path=ppt/slides/_rels/slide1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hyperlink" Target="https://en.m.wikipedia.org/wiki/%CE%91-ketoglutarate" TargetMode="External" /><Relationship Id="rId7" Type="http://schemas.openxmlformats.org/officeDocument/2006/relationships/hyperlink" Target="https://en.m.wikipedia.org/wiki/Aspartate" TargetMode="External" /><Relationship Id="rId2" Type="http://schemas.openxmlformats.org/officeDocument/2006/relationships/hyperlink" Target="https://en.m.wikipedia.org/wiki/Transaminase" TargetMode="External" /><Relationship Id="rId1" Type="http://schemas.openxmlformats.org/officeDocument/2006/relationships/slideLayout" Target="../slideLayouts/slideLayout2.xml" /><Relationship Id="rId6" Type="http://schemas.openxmlformats.org/officeDocument/2006/relationships/hyperlink" Target="https://en.m.wikipedia.org/wiki/Glutamic_acid" TargetMode="External" /><Relationship Id="rId5" Type="http://schemas.openxmlformats.org/officeDocument/2006/relationships/hyperlink" Target="https://en.m.wikipedia.org/wiki/Amino_acid" TargetMode="External" /><Relationship Id="rId4" Type="http://schemas.openxmlformats.org/officeDocument/2006/relationships/hyperlink" Target="https://en.m.wikipedia.org/wiki/Glutamate" TargetMode="External" /></Relationships>
</file>

<file path=ppt/slides/_rels/slide4.xml.rels><?xml version="1.0" encoding="UTF-8" standalone="yes"?>
<Relationships xmlns="http://schemas.openxmlformats.org/package/2006/relationships"><Relationship Id="rId2" Type="http://schemas.openxmlformats.org/officeDocument/2006/relationships/hyperlink" Target="https://en.m.wikipedia.org/wiki/Chirality_(chemistry)" TargetMode="Externa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hyperlink" Target="https://en.m.wikipedia.org/wiki/Lysine" TargetMode="External" /><Relationship Id="rId2" Type="http://schemas.openxmlformats.org/officeDocument/2006/relationships/hyperlink" Target="https://en.m.wikipedia.org/wiki/Vitamin_B6" TargetMode="Externa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8" Type="http://schemas.openxmlformats.org/officeDocument/2006/relationships/hyperlink" Target="https://en.m.wikipedia.org/wiki/Transamination#cite_note-:0-1" TargetMode="External" /><Relationship Id="rId3" Type="http://schemas.openxmlformats.org/officeDocument/2006/relationships/hyperlink" Target="https://en.m.wikipedia.org/wiki/Aspartate" TargetMode="External" /><Relationship Id="rId7" Type="http://schemas.openxmlformats.org/officeDocument/2006/relationships/hyperlink" Target="https://en.m.wikipedia.org/wiki/Threonine" TargetMode="External" /><Relationship Id="rId2" Type="http://schemas.openxmlformats.org/officeDocument/2006/relationships/hyperlink" Target="https://en.m.wikipedia.org/wiki/Alanine" TargetMode="External" /><Relationship Id="rId1" Type="http://schemas.openxmlformats.org/officeDocument/2006/relationships/slideLayout" Target="../slideLayouts/slideLayout2.xml" /><Relationship Id="rId6" Type="http://schemas.openxmlformats.org/officeDocument/2006/relationships/hyperlink" Target="https://en.m.wikipedia.org/wiki/Proline" TargetMode="External" /><Relationship Id="rId5" Type="http://schemas.openxmlformats.org/officeDocument/2006/relationships/hyperlink" Target="https://en.m.wikipedia.org/wiki/Lysine" TargetMode="External" /><Relationship Id="rId4" Type="http://schemas.openxmlformats.org/officeDocument/2006/relationships/hyperlink" Target="https://en.m.wikipedia.org/wiki/Glutamate" TargetMode="Externa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hyperlink" Target="https://en.m.wikipedia.org/wiki/Liver" TargetMode="External" /><Relationship Id="rId2" Type="http://schemas.openxmlformats.org/officeDocument/2006/relationships/hyperlink" Target="https://en.m.wikipedia.org/wiki/Human_body" TargetMode="External" /><Relationship Id="rId1" Type="http://schemas.openxmlformats.org/officeDocument/2006/relationships/slideLayout" Target="../slideLayouts/slideLayout2.xml" /><Relationship Id="rId4" Type="http://schemas.openxmlformats.org/officeDocument/2006/relationships/hyperlink" Target="https://en.m.wikipedia.org/wiki/Kidney"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0641A-4D16-D74B-AAF2-A7DB33A40923}"/>
              </a:ext>
            </a:extLst>
          </p:cNvPr>
          <p:cNvSpPr>
            <a:spLocks noGrp="1"/>
          </p:cNvSpPr>
          <p:nvPr>
            <p:ph type="ctrTitle"/>
          </p:nvPr>
        </p:nvSpPr>
        <p:spPr/>
        <p:txBody>
          <a:bodyPr/>
          <a:lstStyle/>
          <a:p>
            <a:r>
              <a:rPr lang="en-GB"/>
              <a:t>Transamination &amp; Deamination:</a:t>
            </a:r>
            <a:endParaRPr lang="en-US"/>
          </a:p>
        </p:txBody>
      </p:sp>
      <p:sp>
        <p:nvSpPr>
          <p:cNvPr id="3" name="Subtitle 2">
            <a:extLst>
              <a:ext uri="{FF2B5EF4-FFF2-40B4-BE49-F238E27FC236}">
                <a16:creationId xmlns:a16="http://schemas.microsoft.com/office/drawing/2014/main" id="{9488BC72-634E-9146-AF5B-0DB2259ED965}"/>
              </a:ext>
            </a:extLst>
          </p:cNvPr>
          <p:cNvSpPr>
            <a:spLocks noGrp="1"/>
          </p:cNvSpPr>
          <p:nvPr>
            <p:ph type="subTitle" idx="1"/>
          </p:nvPr>
        </p:nvSpPr>
        <p:spPr/>
        <p:txBody>
          <a:bodyPr/>
          <a:lstStyle/>
          <a:p>
            <a:r>
              <a:rPr lang="en-GB"/>
              <a:t>Miss farida zai</a:t>
            </a:r>
            <a:endParaRPr lang="en-US"/>
          </a:p>
        </p:txBody>
      </p:sp>
    </p:spTree>
    <p:extLst>
      <p:ext uri="{BB962C8B-B14F-4D97-AF65-F5344CB8AC3E}">
        <p14:creationId xmlns:p14="http://schemas.microsoft.com/office/powerpoint/2010/main" val="829117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277D8-4B7D-AF4B-BF67-7885DF62FD90}"/>
              </a:ext>
            </a:extLst>
          </p:cNvPr>
          <p:cNvSpPr>
            <a:spLocks noGrp="1"/>
          </p:cNvSpPr>
          <p:nvPr>
            <p:ph type="title"/>
          </p:nvPr>
        </p:nvSpPr>
        <p:spPr/>
        <p:txBody>
          <a:bodyPr/>
          <a:lstStyle/>
          <a:p>
            <a:r>
              <a:rPr lang="en-GB"/>
              <a:t>Purpose :</a:t>
            </a:r>
            <a:endParaRPr lang="en-US"/>
          </a:p>
        </p:txBody>
      </p:sp>
      <p:sp>
        <p:nvSpPr>
          <p:cNvPr id="3" name="Content Placeholder 2">
            <a:extLst>
              <a:ext uri="{FF2B5EF4-FFF2-40B4-BE49-F238E27FC236}">
                <a16:creationId xmlns:a16="http://schemas.microsoft.com/office/drawing/2014/main" id="{0E3B55DA-705F-B34D-B688-7A7D82E35218}"/>
              </a:ext>
            </a:extLst>
          </p:cNvPr>
          <p:cNvSpPr>
            <a:spLocks noGrp="1"/>
          </p:cNvSpPr>
          <p:nvPr>
            <p:ph idx="1"/>
          </p:nvPr>
        </p:nvSpPr>
        <p:spPr/>
        <p:txBody>
          <a:bodyPr/>
          <a:lstStyle/>
          <a:p>
            <a:r>
              <a:rPr lang="en-GB" b="0" i="0">
                <a:solidFill>
                  <a:srgbClr val="222222"/>
                </a:solidFill>
                <a:effectLst/>
                <a:latin typeface="-apple-system"/>
              </a:rPr>
              <a:t>In situations of excess protein intake, deamination is used to break down </a:t>
            </a:r>
            <a:r>
              <a:rPr lang="en-GB" b="0" i="0" u="none" strike="noStrike">
                <a:solidFill>
                  <a:srgbClr val="6B4BA1"/>
                </a:solidFill>
                <a:effectLst/>
                <a:latin typeface="-apple-system"/>
                <a:hlinkClick r:id="rId2" tooltip="Amino acids"/>
              </a:rPr>
              <a:t>amino acids</a:t>
            </a:r>
            <a:r>
              <a:rPr lang="en-GB" b="0" i="0">
                <a:solidFill>
                  <a:srgbClr val="222222"/>
                </a:solidFill>
                <a:effectLst/>
                <a:latin typeface="-apple-system"/>
              </a:rPr>
              <a:t> for energy. The amine group is removed from the amino acid and converted to </a:t>
            </a:r>
            <a:r>
              <a:rPr lang="en-GB" b="0" i="0" u="none" strike="noStrike">
                <a:solidFill>
                  <a:srgbClr val="6B4BA1"/>
                </a:solidFill>
                <a:effectLst/>
                <a:latin typeface="-apple-system"/>
                <a:hlinkClick r:id="rId3" tooltip="Ammonia"/>
              </a:rPr>
              <a:t>ammonia</a:t>
            </a:r>
            <a:r>
              <a:rPr lang="en-GB" b="0" i="0">
                <a:solidFill>
                  <a:srgbClr val="222222"/>
                </a:solidFill>
                <a:effectLst/>
                <a:latin typeface="-apple-system"/>
              </a:rPr>
              <a:t>. The rest of the amino acid is made up of mostly </a:t>
            </a:r>
            <a:r>
              <a:rPr lang="en-GB" b="0" i="0" u="none" strike="noStrike">
                <a:solidFill>
                  <a:srgbClr val="6B4BA1"/>
                </a:solidFill>
                <a:effectLst/>
                <a:latin typeface="-apple-system"/>
                <a:hlinkClick r:id="rId4" tooltip="Carbon"/>
              </a:rPr>
              <a:t>carbon</a:t>
            </a:r>
            <a:r>
              <a:rPr lang="en-GB" b="0" i="0">
                <a:solidFill>
                  <a:srgbClr val="222222"/>
                </a:solidFill>
                <a:effectLst/>
                <a:latin typeface="-apple-system"/>
              </a:rPr>
              <a:t> and </a:t>
            </a:r>
            <a:r>
              <a:rPr lang="en-GB" b="0" i="0" u="none" strike="noStrike">
                <a:solidFill>
                  <a:srgbClr val="6B4BA1"/>
                </a:solidFill>
                <a:effectLst/>
                <a:latin typeface="-apple-system"/>
                <a:hlinkClick r:id="rId5" tooltip="Hydrogen"/>
              </a:rPr>
              <a:t>hydrogen</a:t>
            </a:r>
            <a:r>
              <a:rPr lang="en-GB" b="0" i="0">
                <a:solidFill>
                  <a:srgbClr val="222222"/>
                </a:solidFill>
                <a:effectLst/>
                <a:latin typeface="-apple-system"/>
              </a:rPr>
              <a:t>, and is recycled or oxidized for energy. Ammonia is toxic to the human system, and </a:t>
            </a:r>
            <a:r>
              <a:rPr lang="en-GB" b="0" i="0" u="none" strike="noStrike">
                <a:solidFill>
                  <a:srgbClr val="6B4BA1"/>
                </a:solidFill>
                <a:effectLst/>
                <a:latin typeface="-apple-system"/>
                <a:hlinkClick r:id="rId6" tooltip="Enzymes"/>
              </a:rPr>
              <a:t>enzymes</a:t>
            </a:r>
            <a:r>
              <a:rPr lang="en-GB" b="0" i="0">
                <a:solidFill>
                  <a:srgbClr val="222222"/>
                </a:solidFill>
                <a:effectLst/>
                <a:latin typeface="-apple-system"/>
              </a:rPr>
              <a:t> convert it to </a:t>
            </a:r>
            <a:r>
              <a:rPr lang="en-GB" b="0" i="0" u="none" strike="noStrike">
                <a:solidFill>
                  <a:srgbClr val="6B4BA1"/>
                </a:solidFill>
                <a:effectLst/>
                <a:latin typeface="-apple-system"/>
                <a:hlinkClick r:id="rId7" tooltip="Urea"/>
              </a:rPr>
              <a:t>urea</a:t>
            </a:r>
            <a:r>
              <a:rPr lang="en-GB" b="0" i="0">
                <a:solidFill>
                  <a:srgbClr val="222222"/>
                </a:solidFill>
                <a:effectLst/>
                <a:latin typeface="-apple-system"/>
              </a:rPr>
              <a:t> or </a:t>
            </a:r>
            <a:r>
              <a:rPr lang="en-GB" b="0" i="0" u="none" strike="noStrike">
                <a:solidFill>
                  <a:srgbClr val="6B4BA1"/>
                </a:solidFill>
                <a:effectLst/>
                <a:latin typeface="-apple-system"/>
                <a:hlinkClick r:id="rId8" tooltip="Uric acid"/>
              </a:rPr>
              <a:t>uric acid</a:t>
            </a:r>
            <a:r>
              <a:rPr lang="en-GB" b="0" i="0">
                <a:solidFill>
                  <a:srgbClr val="222222"/>
                </a:solidFill>
                <a:effectLst/>
                <a:latin typeface="-apple-system"/>
              </a:rPr>
              <a:t> by addition of </a:t>
            </a:r>
            <a:r>
              <a:rPr lang="en-GB" b="0" i="0" u="none" strike="noStrike">
                <a:solidFill>
                  <a:srgbClr val="6B4BA1"/>
                </a:solidFill>
                <a:effectLst/>
                <a:latin typeface="-apple-system"/>
                <a:hlinkClick r:id="rId9" tooltip="Carbon dioxide"/>
              </a:rPr>
              <a:t>carbon dioxide</a:t>
            </a:r>
            <a:r>
              <a:rPr lang="en-GB" b="0" i="0">
                <a:solidFill>
                  <a:srgbClr val="222222"/>
                </a:solidFill>
                <a:effectLst/>
                <a:latin typeface="-apple-system"/>
              </a:rPr>
              <a:t> molecules (which is not considered a deamination process) in the </a:t>
            </a:r>
            <a:r>
              <a:rPr lang="en-GB" b="0" i="0" u="none" strike="noStrike">
                <a:solidFill>
                  <a:srgbClr val="6B4BA1"/>
                </a:solidFill>
                <a:effectLst/>
                <a:latin typeface="-apple-system"/>
                <a:hlinkClick r:id="rId10" tooltip="Urea cycle"/>
              </a:rPr>
              <a:t>urea cycle</a:t>
            </a:r>
            <a:r>
              <a:rPr lang="en-GB" b="0" i="0">
                <a:solidFill>
                  <a:srgbClr val="222222"/>
                </a:solidFill>
                <a:effectLst/>
                <a:latin typeface="-apple-system"/>
              </a:rPr>
              <a:t>, which also takes place in the liver. Urea and uric acid can safely diffuse into the blood and then be excreted in urine.</a:t>
            </a:r>
            <a:endParaRPr lang="en-US"/>
          </a:p>
        </p:txBody>
      </p:sp>
    </p:spTree>
    <p:extLst>
      <p:ext uri="{BB962C8B-B14F-4D97-AF65-F5344CB8AC3E}">
        <p14:creationId xmlns:p14="http://schemas.microsoft.com/office/powerpoint/2010/main" val="3835323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9E8B5-33C4-9540-B229-194BBAD43EC0}"/>
              </a:ext>
            </a:extLst>
          </p:cNvPr>
          <p:cNvSpPr>
            <a:spLocks noGrp="1"/>
          </p:cNvSpPr>
          <p:nvPr>
            <p:ph type="title"/>
          </p:nvPr>
        </p:nvSpPr>
        <p:spPr/>
        <p:txBody>
          <a:bodyPr/>
          <a:lstStyle/>
          <a:p>
            <a:r>
              <a:rPr lang="en-GB"/>
              <a:t>Mechanism:</a:t>
            </a:r>
            <a:endParaRPr lang="en-US"/>
          </a:p>
        </p:txBody>
      </p:sp>
      <p:sp>
        <p:nvSpPr>
          <p:cNvPr id="3" name="Content Placeholder 2">
            <a:extLst>
              <a:ext uri="{FF2B5EF4-FFF2-40B4-BE49-F238E27FC236}">
                <a16:creationId xmlns:a16="http://schemas.microsoft.com/office/drawing/2014/main" id="{98283FE9-CEAC-B54B-AC83-2CB33C1A156E}"/>
              </a:ext>
            </a:extLst>
          </p:cNvPr>
          <p:cNvSpPr>
            <a:spLocks noGrp="1"/>
          </p:cNvSpPr>
          <p:nvPr>
            <p:ph idx="1"/>
          </p:nvPr>
        </p:nvSpPr>
        <p:spPr/>
        <p:txBody>
          <a:bodyPr/>
          <a:lstStyle/>
          <a:p>
            <a:r>
              <a:rPr lang="en-GB" b="0" i="0">
                <a:solidFill>
                  <a:srgbClr val="222222"/>
                </a:solidFill>
                <a:effectLst/>
                <a:latin typeface="-apple-system"/>
              </a:rPr>
              <a:t>Spontaneous deamination is the </a:t>
            </a:r>
            <a:r>
              <a:rPr lang="en-GB" b="0" i="0" u="none" strike="noStrike">
                <a:solidFill>
                  <a:srgbClr val="6B4BA1"/>
                </a:solidFill>
                <a:effectLst/>
                <a:latin typeface="-apple-system"/>
                <a:hlinkClick r:id="rId2" tooltip="Hydrolysis"/>
              </a:rPr>
              <a:t>hydrolysis</a:t>
            </a:r>
            <a:r>
              <a:rPr lang="en-GB" b="0" i="0">
                <a:solidFill>
                  <a:srgbClr val="222222"/>
                </a:solidFill>
                <a:effectLst/>
                <a:latin typeface="-apple-system"/>
              </a:rPr>
              <a:t> reaction of </a:t>
            </a:r>
            <a:r>
              <a:rPr lang="en-GB" b="0" i="0" u="none" strike="noStrike">
                <a:solidFill>
                  <a:srgbClr val="6B4BA1"/>
                </a:solidFill>
                <a:effectLst/>
                <a:latin typeface="-apple-system"/>
                <a:hlinkClick r:id="rId3" tooltip="Cytosine"/>
              </a:rPr>
              <a:t>cytosine</a:t>
            </a:r>
            <a:r>
              <a:rPr lang="en-GB" b="0" i="0">
                <a:solidFill>
                  <a:srgbClr val="222222"/>
                </a:solidFill>
                <a:effectLst/>
                <a:latin typeface="-apple-system"/>
              </a:rPr>
              <a:t> into </a:t>
            </a:r>
            <a:r>
              <a:rPr lang="en-GB" b="0" i="0" u="none" strike="noStrike">
                <a:solidFill>
                  <a:srgbClr val="6B4BA1"/>
                </a:solidFill>
                <a:effectLst/>
                <a:latin typeface="-apple-system"/>
                <a:hlinkClick r:id="rId4" tooltip="Uracil"/>
              </a:rPr>
              <a:t>uracil</a:t>
            </a:r>
            <a:r>
              <a:rPr lang="en-GB" b="0" i="0">
                <a:solidFill>
                  <a:srgbClr val="222222"/>
                </a:solidFill>
                <a:effectLst/>
                <a:latin typeface="-apple-system"/>
              </a:rPr>
              <a:t>, releasing </a:t>
            </a:r>
            <a:r>
              <a:rPr lang="en-GB" b="0" i="0" u="none" strike="noStrike">
                <a:solidFill>
                  <a:srgbClr val="6B4BA1"/>
                </a:solidFill>
                <a:effectLst/>
                <a:latin typeface="-apple-system"/>
                <a:hlinkClick r:id="rId5" tooltip="Ammonia"/>
              </a:rPr>
              <a:t>ammonia</a:t>
            </a:r>
            <a:r>
              <a:rPr lang="en-GB" b="0" i="0">
                <a:solidFill>
                  <a:srgbClr val="222222"/>
                </a:solidFill>
                <a:effectLst/>
                <a:latin typeface="-apple-system"/>
              </a:rPr>
              <a:t> in the process. This can occur in vitro through the use of </a:t>
            </a:r>
            <a:r>
              <a:rPr lang="en-GB" b="0" i="0" u="none" strike="noStrike">
                <a:solidFill>
                  <a:srgbClr val="6B4BA1"/>
                </a:solidFill>
                <a:effectLst/>
                <a:latin typeface="-apple-system"/>
                <a:hlinkClick r:id="rId6" tooltip="Bisulfite"/>
              </a:rPr>
              <a:t>bisulfite</a:t>
            </a:r>
            <a:r>
              <a:rPr lang="en-GB" b="0" i="0">
                <a:solidFill>
                  <a:srgbClr val="222222"/>
                </a:solidFill>
                <a:effectLst/>
                <a:latin typeface="-apple-system"/>
              </a:rPr>
              <a:t>, which deaminates cytosine, but not </a:t>
            </a:r>
            <a:r>
              <a:rPr lang="en-GB" b="0" i="0" u="none" strike="noStrike">
                <a:solidFill>
                  <a:srgbClr val="6B4BA1"/>
                </a:solidFill>
                <a:effectLst/>
                <a:latin typeface="-apple-system"/>
                <a:hlinkClick r:id="rId7" tooltip="5-methylcytosine"/>
              </a:rPr>
              <a:t>5-methylcytosine</a:t>
            </a:r>
            <a:r>
              <a:rPr lang="en-GB" b="0" i="0">
                <a:solidFill>
                  <a:srgbClr val="222222"/>
                </a:solidFill>
                <a:effectLst/>
                <a:latin typeface="-apple-system"/>
              </a:rPr>
              <a:t>. This property has allowed researchers to </a:t>
            </a:r>
            <a:r>
              <a:rPr lang="en-GB" b="0" i="0" u="none" strike="noStrike">
                <a:solidFill>
                  <a:srgbClr val="6B4BA1"/>
                </a:solidFill>
                <a:effectLst/>
                <a:latin typeface="-apple-system"/>
                <a:hlinkClick r:id="rId8" tooltip="DNA sequencing"/>
              </a:rPr>
              <a:t>sequence</a:t>
            </a:r>
            <a:r>
              <a:rPr lang="en-GB" b="0" i="0">
                <a:solidFill>
                  <a:srgbClr val="222222"/>
                </a:solidFill>
                <a:effectLst/>
                <a:latin typeface="-apple-system"/>
              </a:rPr>
              <a:t> </a:t>
            </a:r>
            <a:r>
              <a:rPr lang="en-GB" b="0" i="0" u="none" strike="noStrike">
                <a:solidFill>
                  <a:srgbClr val="6B4BA1"/>
                </a:solidFill>
                <a:effectLst/>
                <a:latin typeface="-apple-system"/>
                <a:hlinkClick r:id="rId9" tooltip="DNA methylation"/>
              </a:rPr>
              <a:t>methylated</a:t>
            </a:r>
            <a:r>
              <a:rPr lang="en-GB" b="0" i="0">
                <a:solidFill>
                  <a:srgbClr val="222222"/>
                </a:solidFill>
                <a:effectLst/>
                <a:latin typeface="-apple-system"/>
              </a:rPr>
              <a:t> DNA to distinguish non-methylated cytosine (shown up as </a:t>
            </a:r>
            <a:r>
              <a:rPr lang="en-GB" b="0" i="0" u="none" strike="noStrike">
                <a:solidFill>
                  <a:srgbClr val="6B4BA1"/>
                </a:solidFill>
                <a:effectLst/>
                <a:latin typeface="-apple-system"/>
                <a:hlinkClick r:id="rId4" tooltip="Uracil"/>
              </a:rPr>
              <a:t>uracil</a:t>
            </a:r>
            <a:r>
              <a:rPr lang="en-GB" b="0" i="0">
                <a:solidFill>
                  <a:srgbClr val="222222"/>
                </a:solidFill>
                <a:effectLst/>
                <a:latin typeface="-apple-system"/>
              </a:rPr>
              <a:t>) and methylated cytosine (unaltered).</a:t>
            </a:r>
            <a:endParaRPr lang="en-US"/>
          </a:p>
        </p:txBody>
      </p:sp>
    </p:spTree>
    <p:extLst>
      <p:ext uri="{BB962C8B-B14F-4D97-AF65-F5344CB8AC3E}">
        <p14:creationId xmlns:p14="http://schemas.microsoft.com/office/powerpoint/2010/main" val="3118486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17469-626D-3842-857D-F3AE9C39DF98}"/>
              </a:ext>
            </a:extLst>
          </p:cNvPr>
          <p:cNvSpPr>
            <a:spLocks noGrp="1"/>
          </p:cNvSpPr>
          <p:nvPr>
            <p:ph type="title"/>
          </p:nvPr>
        </p:nvSpPr>
        <p:spPr/>
        <p:txBody>
          <a:bodyPr/>
          <a:lstStyle/>
          <a:p>
            <a:r>
              <a:rPr lang="en-GB"/>
              <a:t>Mechanism:</a:t>
            </a:r>
            <a:endParaRPr lang="en-US"/>
          </a:p>
        </p:txBody>
      </p:sp>
      <p:sp>
        <p:nvSpPr>
          <p:cNvPr id="3" name="Content Placeholder 2">
            <a:extLst>
              <a:ext uri="{FF2B5EF4-FFF2-40B4-BE49-F238E27FC236}">
                <a16:creationId xmlns:a16="http://schemas.microsoft.com/office/drawing/2014/main" id="{8D514172-C42A-C44D-8A70-0516A7A471A4}"/>
              </a:ext>
            </a:extLst>
          </p:cNvPr>
          <p:cNvSpPr>
            <a:spLocks noGrp="1"/>
          </p:cNvSpPr>
          <p:nvPr>
            <p:ph idx="1"/>
          </p:nvPr>
        </p:nvSpPr>
        <p:spPr/>
        <p:txBody>
          <a:bodyPr/>
          <a:lstStyle/>
          <a:p>
            <a:r>
              <a:rPr lang="en-GB" b="0" i="0">
                <a:solidFill>
                  <a:srgbClr val="222222"/>
                </a:solidFill>
                <a:effectLst/>
                <a:latin typeface="-apple-system"/>
              </a:rPr>
              <a:t>In </a:t>
            </a:r>
            <a:r>
              <a:rPr lang="en-GB" b="0" i="0" u="none" strike="noStrike">
                <a:solidFill>
                  <a:srgbClr val="6B4BA1"/>
                </a:solidFill>
                <a:effectLst/>
                <a:latin typeface="-apple-system"/>
                <a:hlinkClick r:id="rId2" tooltip="DNA"/>
              </a:rPr>
              <a:t>DNA</a:t>
            </a:r>
            <a:r>
              <a:rPr lang="en-GB" b="0" i="0">
                <a:solidFill>
                  <a:srgbClr val="222222"/>
                </a:solidFill>
                <a:effectLst/>
                <a:latin typeface="-apple-system"/>
              </a:rPr>
              <a:t>, this spontaneous deamination is corrected for by the removal of uracil (product of cytosine deamination and </a:t>
            </a:r>
            <a:r>
              <a:rPr lang="en-GB" b="0" i="1">
                <a:solidFill>
                  <a:srgbClr val="222222"/>
                </a:solidFill>
                <a:effectLst/>
                <a:latin typeface="-apple-system"/>
              </a:rPr>
              <a:t>not</a:t>
            </a:r>
            <a:r>
              <a:rPr lang="en-GB" b="0" i="0">
                <a:solidFill>
                  <a:srgbClr val="222222"/>
                </a:solidFill>
                <a:effectLst/>
                <a:latin typeface="-apple-system"/>
              </a:rPr>
              <a:t> part of DNA) by </a:t>
            </a:r>
            <a:r>
              <a:rPr lang="en-GB" b="0" i="0" u="none" strike="noStrike">
                <a:solidFill>
                  <a:srgbClr val="6B4BA1"/>
                </a:solidFill>
                <a:effectLst/>
                <a:latin typeface="-apple-system"/>
                <a:hlinkClick r:id="rId3" tooltip="Uracil-DNA glycosylase"/>
              </a:rPr>
              <a:t>uracil-DNA glycosylase</a:t>
            </a:r>
            <a:r>
              <a:rPr lang="en-GB" b="0" i="0">
                <a:solidFill>
                  <a:srgbClr val="222222"/>
                </a:solidFill>
                <a:effectLst/>
                <a:latin typeface="-apple-system"/>
              </a:rPr>
              <a:t>, generating an abasic (AP) site. The resulting </a:t>
            </a:r>
            <a:r>
              <a:rPr lang="en-GB" b="0" i="0" u="none" strike="noStrike">
                <a:solidFill>
                  <a:srgbClr val="6B4BA1"/>
                </a:solidFill>
                <a:effectLst/>
                <a:latin typeface="-apple-system"/>
                <a:hlinkClick r:id="rId4" tooltip="Abasic site"/>
              </a:rPr>
              <a:t>abasic site</a:t>
            </a:r>
            <a:r>
              <a:rPr lang="en-GB" b="0" i="0">
                <a:solidFill>
                  <a:srgbClr val="222222"/>
                </a:solidFill>
                <a:effectLst/>
                <a:latin typeface="-apple-system"/>
              </a:rPr>
              <a:t> is then recognised by enzymes (</a:t>
            </a:r>
            <a:r>
              <a:rPr lang="en-GB" b="0" i="0" u="none" strike="noStrike">
                <a:solidFill>
                  <a:srgbClr val="6B4BA1"/>
                </a:solidFill>
                <a:effectLst/>
                <a:latin typeface="-apple-system"/>
                <a:hlinkClick r:id="rId5" tooltip="AP endonuclease"/>
              </a:rPr>
              <a:t>AP endonucleases</a:t>
            </a:r>
            <a:r>
              <a:rPr lang="en-GB" b="0" i="0">
                <a:solidFill>
                  <a:srgbClr val="222222"/>
                </a:solidFill>
                <a:effectLst/>
                <a:latin typeface="-apple-system"/>
              </a:rPr>
              <a:t>) that break a phosphodiester bond in the DNA, permitting the repair of the resulting lesion by replacement with another cytosine. A </a:t>
            </a:r>
            <a:r>
              <a:rPr lang="en-GB" b="0" i="0" u="none" strike="noStrike">
                <a:solidFill>
                  <a:srgbClr val="6B4BA1"/>
                </a:solidFill>
                <a:effectLst/>
                <a:latin typeface="-apple-system"/>
                <a:hlinkClick r:id="rId6" tooltip="DNA polymerase"/>
              </a:rPr>
              <a:t>DNA polymerase</a:t>
            </a:r>
            <a:r>
              <a:rPr lang="en-GB" b="0" i="0">
                <a:solidFill>
                  <a:srgbClr val="222222"/>
                </a:solidFill>
                <a:effectLst/>
                <a:latin typeface="-apple-system"/>
              </a:rPr>
              <a:t> may perform this replacement via </a:t>
            </a:r>
            <a:r>
              <a:rPr lang="en-GB" b="0" i="0" u="none" strike="noStrike">
                <a:solidFill>
                  <a:srgbClr val="6B4BA1"/>
                </a:solidFill>
                <a:effectLst/>
                <a:latin typeface="-apple-system"/>
                <a:hlinkClick r:id="rId7" tooltip="Nick translation"/>
              </a:rPr>
              <a:t>nick translation</a:t>
            </a:r>
            <a:r>
              <a:rPr lang="en-GB" b="0" i="0">
                <a:solidFill>
                  <a:srgbClr val="222222"/>
                </a:solidFill>
                <a:effectLst/>
                <a:latin typeface="-apple-system"/>
              </a:rPr>
              <a:t>, a terminal excision reaction by its 5'⟶3' exonuclease activity, followed by a fill-in reaction by its polymerase activity. DNA ligase then forms a phosphodiester bond to seal the resulting nicked duplex product, which now includes a new, correct cytosine (</a:t>
            </a:r>
            <a:r>
              <a:rPr lang="en-GB" b="0" i="0" u="none" strike="noStrike">
                <a:solidFill>
                  <a:srgbClr val="6B4BA1"/>
                </a:solidFill>
                <a:effectLst/>
                <a:latin typeface="-apple-system"/>
                <a:hlinkClick r:id="rId8" tooltip="Base excision repair"/>
              </a:rPr>
              <a:t>Base excision repair</a:t>
            </a:r>
            <a:endParaRPr lang="en-US"/>
          </a:p>
        </p:txBody>
      </p:sp>
    </p:spTree>
    <p:extLst>
      <p:ext uri="{BB962C8B-B14F-4D97-AF65-F5344CB8AC3E}">
        <p14:creationId xmlns:p14="http://schemas.microsoft.com/office/powerpoint/2010/main" val="4037964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F5EFF-774B-1642-945C-7750FDD47799}"/>
              </a:ext>
            </a:extLst>
          </p:cNvPr>
          <p:cNvSpPr>
            <a:spLocks noGrp="1"/>
          </p:cNvSpPr>
          <p:nvPr>
            <p:ph type="title"/>
          </p:nvPr>
        </p:nvSpPr>
        <p:spPr/>
        <p:txBody>
          <a:bodyPr/>
          <a:lstStyle/>
          <a:p>
            <a:r>
              <a:rPr lang="en-GB"/>
              <a:t>5 methyl cytosine:</a:t>
            </a:r>
            <a:endParaRPr lang="en-US"/>
          </a:p>
        </p:txBody>
      </p:sp>
      <p:sp>
        <p:nvSpPr>
          <p:cNvPr id="3" name="Content Placeholder 2">
            <a:extLst>
              <a:ext uri="{FF2B5EF4-FFF2-40B4-BE49-F238E27FC236}">
                <a16:creationId xmlns:a16="http://schemas.microsoft.com/office/drawing/2014/main" id="{DECBB6DF-B04F-7F44-B384-135B4B120A75}"/>
              </a:ext>
            </a:extLst>
          </p:cNvPr>
          <p:cNvSpPr>
            <a:spLocks noGrp="1"/>
          </p:cNvSpPr>
          <p:nvPr>
            <p:ph idx="1"/>
          </p:nvPr>
        </p:nvSpPr>
        <p:spPr/>
        <p:txBody>
          <a:bodyPr/>
          <a:lstStyle/>
          <a:p>
            <a:r>
              <a:rPr lang="en-GB" b="0" i="0">
                <a:solidFill>
                  <a:srgbClr val="222222"/>
                </a:solidFill>
                <a:effectLst/>
                <a:latin typeface="-apple-system"/>
              </a:rPr>
              <a:t>Spontaneous deamination of </a:t>
            </a:r>
            <a:r>
              <a:rPr lang="en-GB" b="0" i="0" u="none" strike="noStrike">
                <a:solidFill>
                  <a:srgbClr val="6B4BA1"/>
                </a:solidFill>
                <a:effectLst/>
                <a:latin typeface="-apple-system"/>
                <a:hlinkClick r:id="rId2" tooltip="5-methylcytosine"/>
              </a:rPr>
              <a:t>5-methylcytosine</a:t>
            </a:r>
            <a:r>
              <a:rPr lang="en-GB" b="0" i="0">
                <a:solidFill>
                  <a:srgbClr val="222222"/>
                </a:solidFill>
                <a:effectLst/>
                <a:latin typeface="-apple-system"/>
              </a:rPr>
              <a:t> results in </a:t>
            </a:r>
            <a:r>
              <a:rPr lang="en-GB" b="0" i="0" u="none" strike="noStrike">
                <a:solidFill>
                  <a:srgbClr val="6B4BA1"/>
                </a:solidFill>
                <a:effectLst/>
                <a:latin typeface="-apple-system"/>
                <a:hlinkClick r:id="rId3" tooltip="Thymine"/>
              </a:rPr>
              <a:t>thymine</a:t>
            </a:r>
            <a:r>
              <a:rPr lang="en-GB" b="0" i="0">
                <a:solidFill>
                  <a:srgbClr val="222222"/>
                </a:solidFill>
                <a:effectLst/>
                <a:latin typeface="-apple-system"/>
              </a:rPr>
              <a:t> and ammonia. This is the most common single nucleotide mutation. In DNA, this reaction, if detected prior to passage of the replication fork, can be corrected by the enzyme </a:t>
            </a:r>
            <a:r>
              <a:rPr lang="en-GB" b="0" i="0" u="none" strike="noStrike">
                <a:solidFill>
                  <a:srgbClr val="6B4BA1"/>
                </a:solidFill>
                <a:effectLst/>
                <a:latin typeface="-apple-system"/>
                <a:hlinkClick r:id="rId4" tooltip="Thymine-DNA glycosylase"/>
              </a:rPr>
              <a:t>thymine-DNA glycosylase</a:t>
            </a:r>
            <a:r>
              <a:rPr lang="en-GB" b="0" i="0">
                <a:solidFill>
                  <a:srgbClr val="222222"/>
                </a:solidFill>
                <a:effectLst/>
                <a:latin typeface="-apple-system"/>
              </a:rPr>
              <a:t>, which removes the thymine base in a G/T mismatch. This leaves an abasic site that is repaired by AP endonucleases and polymerase, as with uracil-DNA glycosylase.</a:t>
            </a:r>
            <a:endParaRPr lang="en-US"/>
          </a:p>
        </p:txBody>
      </p:sp>
    </p:spTree>
    <p:extLst>
      <p:ext uri="{BB962C8B-B14F-4D97-AF65-F5344CB8AC3E}">
        <p14:creationId xmlns:p14="http://schemas.microsoft.com/office/powerpoint/2010/main" val="3099371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F653B-7D0B-AF4D-BC73-AD5393F66AB9}"/>
              </a:ext>
            </a:extLst>
          </p:cNvPr>
          <p:cNvSpPr>
            <a:spLocks noGrp="1"/>
          </p:cNvSpPr>
          <p:nvPr>
            <p:ph type="title"/>
          </p:nvPr>
        </p:nvSpPr>
        <p:spPr/>
        <p:txBody>
          <a:bodyPr/>
          <a:lstStyle/>
          <a:p>
            <a:r>
              <a:rPr lang="en-GB"/>
              <a:t>Guanine:</a:t>
            </a:r>
            <a:endParaRPr lang="en-US"/>
          </a:p>
        </p:txBody>
      </p:sp>
      <p:sp>
        <p:nvSpPr>
          <p:cNvPr id="3" name="Content Placeholder 2">
            <a:extLst>
              <a:ext uri="{FF2B5EF4-FFF2-40B4-BE49-F238E27FC236}">
                <a16:creationId xmlns:a16="http://schemas.microsoft.com/office/drawing/2014/main" id="{CD49C4EC-D51D-7942-B9FB-7B7ED7E80DA6}"/>
              </a:ext>
            </a:extLst>
          </p:cNvPr>
          <p:cNvSpPr>
            <a:spLocks noGrp="1"/>
          </p:cNvSpPr>
          <p:nvPr>
            <p:ph idx="1"/>
          </p:nvPr>
        </p:nvSpPr>
        <p:spPr/>
        <p:txBody>
          <a:bodyPr/>
          <a:lstStyle/>
          <a:p>
            <a:r>
              <a:rPr lang="en-GB" b="0" i="0">
                <a:solidFill>
                  <a:srgbClr val="222222"/>
                </a:solidFill>
                <a:effectLst/>
                <a:latin typeface="-apple-system"/>
              </a:rPr>
              <a:t>Deamination of </a:t>
            </a:r>
            <a:r>
              <a:rPr lang="en-GB" b="0" i="0" u="none" strike="noStrike">
                <a:solidFill>
                  <a:srgbClr val="6B4BA1"/>
                </a:solidFill>
                <a:effectLst/>
                <a:latin typeface="-apple-system"/>
                <a:hlinkClick r:id="rId2" tooltip="Guanine"/>
              </a:rPr>
              <a:t>guanine</a:t>
            </a:r>
            <a:r>
              <a:rPr lang="en-GB" b="0" i="0">
                <a:solidFill>
                  <a:srgbClr val="222222"/>
                </a:solidFill>
                <a:effectLst/>
                <a:latin typeface="-apple-system"/>
              </a:rPr>
              <a:t> results in the formation of </a:t>
            </a:r>
            <a:r>
              <a:rPr lang="en-GB" b="0" i="0" u="none" strike="noStrike">
                <a:solidFill>
                  <a:srgbClr val="6B4BA1"/>
                </a:solidFill>
                <a:effectLst/>
                <a:latin typeface="-apple-system"/>
                <a:hlinkClick r:id="rId3" tooltip="Xanthine"/>
              </a:rPr>
              <a:t>xanthine</a:t>
            </a:r>
            <a:r>
              <a:rPr lang="en-GB" b="0" i="0">
                <a:solidFill>
                  <a:srgbClr val="222222"/>
                </a:solidFill>
                <a:effectLst/>
                <a:latin typeface="-apple-system"/>
              </a:rPr>
              <a:t>. Xanthine, in a manner analogous to the enol tautomer of guanine, however, it still pairs with </a:t>
            </a:r>
            <a:r>
              <a:rPr lang="en-GB" b="0" i="0" u="none" strike="noStrike">
                <a:solidFill>
                  <a:srgbClr val="6B4BA1"/>
                </a:solidFill>
                <a:effectLst/>
                <a:latin typeface="-apple-system"/>
                <a:hlinkClick r:id="rId4" tooltip="Cytosine"/>
              </a:rPr>
              <a:t>cytosine</a:t>
            </a:r>
            <a:r>
              <a:rPr lang="en-GB" b="0" i="0">
                <a:solidFill>
                  <a:srgbClr val="222222"/>
                </a:solidFill>
                <a:effectLst/>
                <a:latin typeface="-apple-system"/>
              </a:rPr>
              <a:t>.</a:t>
            </a:r>
            <a:endParaRPr lang="en-US"/>
          </a:p>
        </p:txBody>
      </p:sp>
    </p:spTree>
    <p:extLst>
      <p:ext uri="{BB962C8B-B14F-4D97-AF65-F5344CB8AC3E}">
        <p14:creationId xmlns:p14="http://schemas.microsoft.com/office/powerpoint/2010/main" val="3763880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00564-FBB6-284F-AECE-8B90418297EC}"/>
              </a:ext>
            </a:extLst>
          </p:cNvPr>
          <p:cNvSpPr>
            <a:spLocks noGrp="1"/>
          </p:cNvSpPr>
          <p:nvPr>
            <p:ph type="title"/>
          </p:nvPr>
        </p:nvSpPr>
        <p:spPr/>
        <p:txBody>
          <a:bodyPr/>
          <a:lstStyle/>
          <a:p>
            <a:r>
              <a:rPr lang="en-GB"/>
              <a:t>Adenine:</a:t>
            </a:r>
            <a:endParaRPr lang="en-US"/>
          </a:p>
        </p:txBody>
      </p:sp>
      <p:sp>
        <p:nvSpPr>
          <p:cNvPr id="3" name="Content Placeholder 2">
            <a:extLst>
              <a:ext uri="{FF2B5EF4-FFF2-40B4-BE49-F238E27FC236}">
                <a16:creationId xmlns:a16="http://schemas.microsoft.com/office/drawing/2014/main" id="{70571651-7BE4-8D4A-B418-DF30FF0AA0B9}"/>
              </a:ext>
            </a:extLst>
          </p:cNvPr>
          <p:cNvSpPr>
            <a:spLocks noGrp="1"/>
          </p:cNvSpPr>
          <p:nvPr>
            <p:ph idx="1"/>
          </p:nvPr>
        </p:nvSpPr>
        <p:spPr/>
        <p:txBody>
          <a:bodyPr/>
          <a:lstStyle/>
          <a:p>
            <a:r>
              <a:rPr lang="en-GB" b="0" i="0">
                <a:solidFill>
                  <a:srgbClr val="222222"/>
                </a:solidFill>
                <a:effectLst/>
                <a:latin typeface="-apple-system"/>
              </a:rPr>
              <a:t>Deamination of </a:t>
            </a:r>
            <a:r>
              <a:rPr lang="en-GB" b="0" i="0" u="none" strike="noStrike">
                <a:solidFill>
                  <a:srgbClr val="6B4BA1"/>
                </a:solidFill>
                <a:effectLst/>
                <a:latin typeface="-apple-system"/>
                <a:hlinkClick r:id="rId2" tooltip="Adenine"/>
              </a:rPr>
              <a:t>adenine</a:t>
            </a:r>
            <a:r>
              <a:rPr lang="en-GB" b="0" i="0">
                <a:solidFill>
                  <a:srgbClr val="222222"/>
                </a:solidFill>
                <a:effectLst/>
                <a:latin typeface="-apple-system"/>
              </a:rPr>
              <a:t> results in the formation of </a:t>
            </a:r>
            <a:r>
              <a:rPr lang="en-GB" b="0" i="0" u="none" strike="noStrike">
                <a:solidFill>
                  <a:srgbClr val="6B4BA1"/>
                </a:solidFill>
                <a:effectLst/>
                <a:latin typeface="-apple-system"/>
                <a:hlinkClick r:id="rId3" tooltip="Hypoxanthine"/>
              </a:rPr>
              <a:t>hypoxanthine</a:t>
            </a:r>
            <a:r>
              <a:rPr lang="en-GB" b="0" i="0">
                <a:solidFill>
                  <a:srgbClr val="222222"/>
                </a:solidFill>
                <a:effectLst/>
                <a:latin typeface="-apple-system"/>
              </a:rPr>
              <a:t>. Hypoxanthine, in a manner analogous to the imine tautomer of adenine, selectively base pairs with </a:t>
            </a:r>
            <a:r>
              <a:rPr lang="en-GB" b="0" i="0" u="none" strike="noStrike">
                <a:solidFill>
                  <a:srgbClr val="6B4BA1"/>
                </a:solidFill>
                <a:effectLst/>
                <a:latin typeface="-apple-system"/>
                <a:hlinkClick r:id="rId4" tooltip="Cytosine"/>
              </a:rPr>
              <a:t>cytosine</a:t>
            </a:r>
            <a:r>
              <a:rPr lang="en-GB" b="0" i="0">
                <a:solidFill>
                  <a:srgbClr val="222222"/>
                </a:solidFill>
                <a:effectLst/>
                <a:latin typeface="-apple-system"/>
              </a:rPr>
              <a:t> instead of </a:t>
            </a:r>
            <a:r>
              <a:rPr lang="en-GB" b="0" i="0" u="none" strike="noStrike">
                <a:solidFill>
                  <a:srgbClr val="6B4BA1"/>
                </a:solidFill>
                <a:effectLst/>
                <a:latin typeface="-apple-system"/>
                <a:hlinkClick r:id="rId5" tooltip="Thymine"/>
              </a:rPr>
              <a:t>thymine</a:t>
            </a:r>
            <a:r>
              <a:rPr lang="en-GB" b="0" i="0">
                <a:solidFill>
                  <a:srgbClr val="222222"/>
                </a:solidFill>
                <a:effectLst/>
                <a:latin typeface="-apple-system"/>
              </a:rPr>
              <a:t>. This results in a post-replicative transition mutation, where the original A-T base pair transforms into a G-C base pair.</a:t>
            </a:r>
            <a:endParaRPr lang="en-US"/>
          </a:p>
        </p:txBody>
      </p:sp>
    </p:spTree>
    <p:extLst>
      <p:ext uri="{BB962C8B-B14F-4D97-AF65-F5344CB8AC3E}">
        <p14:creationId xmlns:p14="http://schemas.microsoft.com/office/powerpoint/2010/main" val="2207501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5444-8E1A-C24B-993B-F22C39609A32}"/>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6B7FA950-0B49-E34B-B5CA-B6013183063C}"/>
              </a:ext>
            </a:extLst>
          </p:cNvPr>
          <p:cNvPicPr>
            <a:picLocks noGrp="1" noChangeAspect="1"/>
          </p:cNvPicPr>
          <p:nvPr>
            <p:ph idx="1"/>
          </p:nvPr>
        </p:nvPicPr>
        <p:blipFill>
          <a:blip r:embed="rId2"/>
          <a:stretch>
            <a:fillRect/>
          </a:stretch>
        </p:blipFill>
        <p:spPr>
          <a:xfrm>
            <a:off x="1" y="1"/>
            <a:ext cx="12169380" cy="6858000"/>
          </a:xfrm>
        </p:spPr>
      </p:pic>
    </p:spTree>
    <p:extLst>
      <p:ext uri="{BB962C8B-B14F-4D97-AF65-F5344CB8AC3E}">
        <p14:creationId xmlns:p14="http://schemas.microsoft.com/office/powerpoint/2010/main" val="1910078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EA98A-5BE3-8E46-98C0-8427D9A3AF3B}"/>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933CB5BF-CAB6-EC49-9F50-4DB8622F7D31}"/>
              </a:ext>
            </a:extLst>
          </p:cNvPr>
          <p:cNvPicPr>
            <a:picLocks noGrp="1" noChangeAspect="1"/>
          </p:cNvPicPr>
          <p:nvPr>
            <p:ph idx="1"/>
          </p:nvPr>
        </p:nvPicPr>
        <p:blipFill>
          <a:blip r:embed="rId2"/>
          <a:stretch>
            <a:fillRect/>
          </a:stretch>
        </p:blipFill>
        <p:spPr>
          <a:xfrm>
            <a:off x="-107156" y="0"/>
            <a:ext cx="12299156" cy="6858000"/>
          </a:xfrm>
        </p:spPr>
      </p:pic>
    </p:spTree>
    <p:extLst>
      <p:ext uri="{BB962C8B-B14F-4D97-AF65-F5344CB8AC3E}">
        <p14:creationId xmlns:p14="http://schemas.microsoft.com/office/powerpoint/2010/main" val="3856727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C8C9A-887D-FD46-A50C-0180A7ECEC58}"/>
              </a:ext>
            </a:extLst>
          </p:cNvPr>
          <p:cNvSpPr>
            <a:spLocks noGrp="1"/>
          </p:cNvSpPr>
          <p:nvPr>
            <p:ph type="title"/>
          </p:nvPr>
        </p:nvSpPr>
        <p:spPr/>
        <p:txBody>
          <a:bodyPr/>
          <a:lstStyle/>
          <a:p>
            <a:r>
              <a:rPr lang="en-GB"/>
              <a:t>Transamination:</a:t>
            </a:r>
            <a:endParaRPr lang="en-US"/>
          </a:p>
        </p:txBody>
      </p:sp>
      <p:sp>
        <p:nvSpPr>
          <p:cNvPr id="3" name="Content Placeholder 2">
            <a:extLst>
              <a:ext uri="{FF2B5EF4-FFF2-40B4-BE49-F238E27FC236}">
                <a16:creationId xmlns:a16="http://schemas.microsoft.com/office/drawing/2014/main" id="{472DB20B-8951-2F4D-8C19-7C47669F1E4B}"/>
              </a:ext>
            </a:extLst>
          </p:cNvPr>
          <p:cNvSpPr>
            <a:spLocks noGrp="1"/>
          </p:cNvSpPr>
          <p:nvPr>
            <p:ph idx="1"/>
          </p:nvPr>
        </p:nvSpPr>
        <p:spPr/>
        <p:txBody>
          <a:bodyPr/>
          <a:lstStyle/>
          <a:p>
            <a:r>
              <a:rPr lang="en-GB" b="0" i="0">
                <a:solidFill>
                  <a:srgbClr val="3C4043"/>
                </a:solidFill>
                <a:effectLst/>
                <a:latin typeface="Roboto" panose="02000000000000000000" pitchFamily="2" charset="0"/>
              </a:rPr>
              <a:t>Transamination, a chemical reaction that transfers an amino group to a ketoacid to form new amino acids. This pathway is responsible for the deamination of most amino acids. This is one of the major degradation pathways which convert essential amino acids to non-essential amino acids.</a:t>
            </a:r>
            <a:endParaRPr lang="en-US"/>
          </a:p>
        </p:txBody>
      </p:sp>
    </p:spTree>
    <p:extLst>
      <p:ext uri="{BB962C8B-B14F-4D97-AF65-F5344CB8AC3E}">
        <p14:creationId xmlns:p14="http://schemas.microsoft.com/office/powerpoint/2010/main" val="2068187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60585-60FB-B84B-A205-389D6AA89ECE}"/>
              </a:ext>
            </a:extLst>
          </p:cNvPr>
          <p:cNvSpPr>
            <a:spLocks noGrp="1"/>
          </p:cNvSpPr>
          <p:nvPr>
            <p:ph type="title"/>
          </p:nvPr>
        </p:nvSpPr>
        <p:spPr/>
        <p:txBody>
          <a:bodyPr/>
          <a:lstStyle/>
          <a:p>
            <a:r>
              <a:rPr lang="en-GB"/>
              <a:t>Enzymes utilized:</a:t>
            </a:r>
            <a:endParaRPr lang="en-US"/>
          </a:p>
        </p:txBody>
      </p:sp>
      <p:sp>
        <p:nvSpPr>
          <p:cNvPr id="3" name="Content Placeholder 2">
            <a:extLst>
              <a:ext uri="{FF2B5EF4-FFF2-40B4-BE49-F238E27FC236}">
                <a16:creationId xmlns:a16="http://schemas.microsoft.com/office/drawing/2014/main" id="{62E4533F-9F6F-FB4F-8F35-61A4E654999C}"/>
              </a:ext>
            </a:extLst>
          </p:cNvPr>
          <p:cNvSpPr>
            <a:spLocks noGrp="1"/>
          </p:cNvSpPr>
          <p:nvPr>
            <p:ph idx="1"/>
          </p:nvPr>
        </p:nvSpPr>
        <p:spPr/>
        <p:txBody>
          <a:bodyPr/>
          <a:lstStyle/>
          <a:p>
            <a:pPr fontAlgn="base"/>
            <a:r>
              <a:rPr lang="en-GB" b="0" i="0">
                <a:solidFill>
                  <a:srgbClr val="222222"/>
                </a:solidFill>
                <a:effectLst/>
                <a:latin typeface="-apple-system"/>
              </a:rPr>
              <a:t>Transamination in biochemistry is accomplished by enzymes called </a:t>
            </a:r>
            <a:r>
              <a:rPr lang="en-GB" b="0" i="0" u="none" strike="noStrike">
                <a:solidFill>
                  <a:srgbClr val="6B4BA1"/>
                </a:solidFill>
                <a:effectLst/>
                <a:latin typeface="inherit"/>
                <a:hlinkClick r:id="rId2" tooltip="Transaminase"/>
              </a:rPr>
              <a:t>transaminases</a:t>
            </a:r>
            <a:r>
              <a:rPr lang="en-GB" b="0" i="0">
                <a:solidFill>
                  <a:srgbClr val="222222"/>
                </a:solidFill>
                <a:effectLst/>
                <a:latin typeface="-apple-system"/>
              </a:rPr>
              <a:t> or aminotransferases. </a:t>
            </a:r>
            <a:r>
              <a:rPr lang="el-GR" b="0" i="0" u="none" strike="noStrike">
                <a:solidFill>
                  <a:srgbClr val="6B4BA1"/>
                </a:solidFill>
                <a:effectLst/>
                <a:latin typeface="inherit"/>
                <a:hlinkClick r:id="rId3" tooltip="Α-ketoglutarate"/>
              </a:rPr>
              <a:t>α-</a:t>
            </a:r>
            <a:r>
              <a:rPr lang="en-GB" b="0" i="0" u="none" strike="noStrike">
                <a:solidFill>
                  <a:srgbClr val="6B4BA1"/>
                </a:solidFill>
                <a:effectLst/>
                <a:latin typeface="inherit"/>
                <a:hlinkClick r:id="rId3" tooltip="Α-ketoglutarate"/>
              </a:rPr>
              <a:t>ketoglutarate</a:t>
            </a:r>
            <a:r>
              <a:rPr lang="en-GB" b="0" i="0">
                <a:solidFill>
                  <a:srgbClr val="222222"/>
                </a:solidFill>
                <a:effectLst/>
                <a:latin typeface="-apple-system"/>
              </a:rPr>
              <a:t> acts as the predominant amino-group acceptor and produces </a:t>
            </a:r>
            <a:r>
              <a:rPr lang="en-GB" b="0" i="0" u="none" strike="noStrike">
                <a:solidFill>
                  <a:srgbClr val="6B4BA1"/>
                </a:solidFill>
                <a:effectLst/>
                <a:latin typeface="inherit"/>
                <a:hlinkClick r:id="rId4" tooltip="Glutamate"/>
              </a:rPr>
              <a:t>glutamate</a:t>
            </a:r>
            <a:r>
              <a:rPr lang="en-GB" b="0" i="0">
                <a:solidFill>
                  <a:srgbClr val="222222"/>
                </a:solidFill>
                <a:effectLst/>
                <a:latin typeface="-apple-system"/>
              </a:rPr>
              <a:t> as the new amino acid.</a:t>
            </a:r>
          </a:p>
          <a:p>
            <a:pPr fontAlgn="base"/>
            <a:r>
              <a:rPr lang="en-GB" u="none" strike="noStrike">
                <a:solidFill>
                  <a:srgbClr val="6B4BA1"/>
                </a:solidFill>
                <a:effectLst/>
                <a:latin typeface="inherit"/>
                <a:hlinkClick r:id="rId5" tooltip="Amino acid"/>
              </a:rPr>
              <a:t>Aminoacid</a:t>
            </a:r>
            <a:r>
              <a:rPr lang="en-GB"/>
              <a:t> + </a:t>
            </a:r>
            <a:r>
              <a:rPr lang="el-GR"/>
              <a:t>α-</a:t>
            </a:r>
            <a:r>
              <a:rPr lang="en-GB"/>
              <a:t>ketoglutarate ↔ </a:t>
            </a:r>
            <a:r>
              <a:rPr lang="el-GR"/>
              <a:t>α-</a:t>
            </a:r>
            <a:r>
              <a:rPr lang="en-GB"/>
              <a:t>keto acid + </a:t>
            </a:r>
            <a:r>
              <a:rPr lang="en-GB" u="none" strike="noStrike">
                <a:solidFill>
                  <a:srgbClr val="6B4BA1"/>
                </a:solidFill>
                <a:effectLst/>
                <a:latin typeface="inherit"/>
                <a:hlinkClick r:id="rId6" tooltip="Glutamic acid"/>
              </a:rPr>
              <a:t>Glutamate</a:t>
            </a:r>
            <a:r>
              <a:rPr lang="en-GB" b="0" i="0">
                <a:solidFill>
                  <a:srgbClr val="222222"/>
                </a:solidFill>
                <a:effectLst/>
                <a:latin typeface="-apple-system"/>
              </a:rPr>
              <a:t>Glutamate's amino group, in turn, is transferred to oxaloacetate in a second transamination reaction yielding aspartate.</a:t>
            </a:r>
          </a:p>
          <a:p>
            <a:r>
              <a:rPr lang="en-GB" u="none" strike="noStrike">
                <a:solidFill>
                  <a:srgbClr val="6B4BA1"/>
                </a:solidFill>
                <a:effectLst/>
                <a:latin typeface="inherit"/>
                <a:hlinkClick r:id="rId6" tooltip="Glutamic acid"/>
              </a:rPr>
              <a:t>Glutamate</a:t>
            </a:r>
            <a:r>
              <a:rPr lang="en-GB"/>
              <a:t> + oxaloacetate ↔ </a:t>
            </a:r>
            <a:r>
              <a:rPr lang="el-GR"/>
              <a:t>α-</a:t>
            </a:r>
            <a:r>
              <a:rPr lang="en-GB"/>
              <a:t>ketoglutarate + </a:t>
            </a:r>
            <a:r>
              <a:rPr lang="en-GB" u="none" strike="noStrike">
                <a:solidFill>
                  <a:srgbClr val="6B4BA1"/>
                </a:solidFill>
                <a:effectLst/>
                <a:latin typeface="inherit"/>
                <a:hlinkClick r:id="rId7" tooltip="Aspartate"/>
              </a:rPr>
              <a:t>aspartate</a:t>
            </a:r>
            <a:endParaRPr lang="en-US"/>
          </a:p>
        </p:txBody>
      </p:sp>
    </p:spTree>
    <p:extLst>
      <p:ext uri="{BB962C8B-B14F-4D97-AF65-F5344CB8AC3E}">
        <p14:creationId xmlns:p14="http://schemas.microsoft.com/office/powerpoint/2010/main" val="126612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AC040-176A-074F-8575-2F21688F3C91}"/>
              </a:ext>
            </a:extLst>
          </p:cNvPr>
          <p:cNvSpPr>
            <a:spLocks noGrp="1"/>
          </p:cNvSpPr>
          <p:nvPr>
            <p:ph type="title"/>
          </p:nvPr>
        </p:nvSpPr>
        <p:spPr/>
        <p:txBody>
          <a:bodyPr/>
          <a:lstStyle/>
          <a:p>
            <a:r>
              <a:rPr lang="en-GB"/>
              <a:t>Mechanism:</a:t>
            </a:r>
            <a:endParaRPr lang="en-US"/>
          </a:p>
        </p:txBody>
      </p:sp>
      <p:sp>
        <p:nvSpPr>
          <p:cNvPr id="3" name="Content Placeholder 2">
            <a:extLst>
              <a:ext uri="{FF2B5EF4-FFF2-40B4-BE49-F238E27FC236}">
                <a16:creationId xmlns:a16="http://schemas.microsoft.com/office/drawing/2014/main" id="{F78F314B-9E45-524E-919F-7E5721BA4B27}"/>
              </a:ext>
            </a:extLst>
          </p:cNvPr>
          <p:cNvSpPr>
            <a:spLocks noGrp="1"/>
          </p:cNvSpPr>
          <p:nvPr>
            <p:ph idx="1"/>
          </p:nvPr>
        </p:nvSpPr>
        <p:spPr/>
        <p:txBody>
          <a:bodyPr/>
          <a:lstStyle/>
          <a:p>
            <a:r>
              <a:rPr lang="en-GB" b="0" i="0">
                <a:solidFill>
                  <a:srgbClr val="222222"/>
                </a:solidFill>
                <a:effectLst/>
                <a:latin typeface="-apple-system"/>
              </a:rPr>
              <a:t>Transamination catalyzed by aminotransferase occurs in two stages. In the first step, the </a:t>
            </a:r>
            <a:r>
              <a:rPr lang="el-GR" b="0" i="0">
                <a:solidFill>
                  <a:srgbClr val="222222"/>
                </a:solidFill>
                <a:effectLst/>
                <a:latin typeface="-apple-system"/>
              </a:rPr>
              <a:t>α </a:t>
            </a:r>
            <a:r>
              <a:rPr lang="en-GB" b="0" i="0">
                <a:solidFill>
                  <a:srgbClr val="222222"/>
                </a:solidFill>
                <a:effectLst/>
                <a:latin typeface="-apple-system"/>
              </a:rPr>
              <a:t>amino group of an amino acid is transferred to the enzyme, producing the corresponding </a:t>
            </a:r>
            <a:r>
              <a:rPr lang="el-GR" b="0" i="0">
                <a:solidFill>
                  <a:srgbClr val="222222"/>
                </a:solidFill>
                <a:effectLst/>
                <a:latin typeface="-apple-system"/>
              </a:rPr>
              <a:t>α-</a:t>
            </a:r>
            <a:r>
              <a:rPr lang="en-GB" b="0" i="0">
                <a:solidFill>
                  <a:srgbClr val="222222"/>
                </a:solidFill>
                <a:effectLst/>
                <a:latin typeface="-apple-system"/>
              </a:rPr>
              <a:t>keto acid and the aminated enzyme. During the second stage, the amino group is transferred to the keto acid acceptor, forming the amino acid product while regenerating the enzyme. The </a:t>
            </a:r>
            <a:r>
              <a:rPr lang="en-GB" b="0" i="0" u="none" strike="noStrike">
                <a:solidFill>
                  <a:srgbClr val="6B4BA1"/>
                </a:solidFill>
                <a:effectLst/>
                <a:latin typeface="-apple-system"/>
                <a:hlinkClick r:id="rId2" tooltip="Chirality (chemistry)"/>
              </a:rPr>
              <a:t>chirality</a:t>
            </a:r>
            <a:r>
              <a:rPr lang="en-GB" b="0" i="0">
                <a:solidFill>
                  <a:srgbClr val="222222"/>
                </a:solidFill>
                <a:effectLst/>
                <a:latin typeface="-apple-system"/>
              </a:rPr>
              <a:t> of an amino acid is determined during transamination</a:t>
            </a:r>
            <a:endParaRPr lang="en-US"/>
          </a:p>
        </p:txBody>
      </p:sp>
    </p:spTree>
    <p:extLst>
      <p:ext uri="{BB962C8B-B14F-4D97-AF65-F5344CB8AC3E}">
        <p14:creationId xmlns:p14="http://schemas.microsoft.com/office/powerpoint/2010/main" val="308576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35CC-09C6-E948-941E-9E5E1340E167}"/>
              </a:ext>
            </a:extLst>
          </p:cNvPr>
          <p:cNvSpPr>
            <a:spLocks noGrp="1"/>
          </p:cNvSpPr>
          <p:nvPr>
            <p:ph type="title"/>
          </p:nvPr>
        </p:nvSpPr>
        <p:spPr/>
        <p:txBody>
          <a:bodyPr/>
          <a:lstStyle/>
          <a:p>
            <a:r>
              <a:rPr lang="en-GB"/>
              <a:t>Continuation:</a:t>
            </a:r>
            <a:endParaRPr lang="en-US"/>
          </a:p>
        </p:txBody>
      </p:sp>
      <p:sp>
        <p:nvSpPr>
          <p:cNvPr id="3" name="Content Placeholder 2">
            <a:extLst>
              <a:ext uri="{FF2B5EF4-FFF2-40B4-BE49-F238E27FC236}">
                <a16:creationId xmlns:a16="http://schemas.microsoft.com/office/drawing/2014/main" id="{55A53ADD-66BD-7A4E-8389-D586EDE6CA7E}"/>
              </a:ext>
            </a:extLst>
          </p:cNvPr>
          <p:cNvSpPr>
            <a:spLocks noGrp="1"/>
          </p:cNvSpPr>
          <p:nvPr>
            <p:ph idx="1"/>
          </p:nvPr>
        </p:nvSpPr>
        <p:spPr/>
        <p:txBody>
          <a:bodyPr/>
          <a:lstStyle/>
          <a:p>
            <a:r>
              <a:rPr lang="en-GB" b="0" i="0">
                <a:solidFill>
                  <a:srgbClr val="222222"/>
                </a:solidFill>
                <a:effectLst/>
                <a:latin typeface="-apple-system"/>
              </a:rPr>
              <a:t>For the reaction to complete, aminotransferases require participation of aldehyde containing coenzyme, </a:t>
            </a:r>
            <a:r>
              <a:rPr lang="en-GB" b="1" i="0">
                <a:solidFill>
                  <a:srgbClr val="222222"/>
                </a:solidFill>
                <a:effectLst/>
                <a:latin typeface="-apple-system"/>
              </a:rPr>
              <a:t>pyridoxal-5'-phosphate (PLP)</a:t>
            </a:r>
            <a:r>
              <a:rPr lang="en-GB" b="0" i="0">
                <a:solidFill>
                  <a:srgbClr val="222222"/>
                </a:solidFill>
                <a:effectLst/>
                <a:latin typeface="-apple-system"/>
              </a:rPr>
              <a:t>, a derivative of Pyridoxine (</a:t>
            </a:r>
            <a:r>
              <a:rPr lang="en-GB" b="1" i="0" u="none" strike="noStrike">
                <a:solidFill>
                  <a:srgbClr val="6B4BA1"/>
                </a:solidFill>
                <a:effectLst/>
                <a:latin typeface="inherit"/>
                <a:hlinkClick r:id="rId2" tooltip="Vitamin B6"/>
              </a:rPr>
              <a:t>Vitamin B</a:t>
            </a:r>
            <a:r>
              <a:rPr lang="en-GB" b="1" i="0" u="none" strike="noStrike" baseline="-25000">
                <a:solidFill>
                  <a:srgbClr val="6B4BA1"/>
                </a:solidFill>
                <a:effectLst/>
                <a:latin typeface="inherit"/>
                <a:hlinkClick r:id="rId2" tooltip="Vitamin B6"/>
              </a:rPr>
              <a:t>6</a:t>
            </a:r>
            <a:r>
              <a:rPr lang="en-GB" b="0" i="0">
                <a:solidFill>
                  <a:srgbClr val="222222"/>
                </a:solidFill>
                <a:effectLst/>
                <a:latin typeface="-apple-system"/>
              </a:rPr>
              <a:t>). The amino group is accommodated by conversion of this coenzyme to </a:t>
            </a:r>
            <a:r>
              <a:rPr lang="en-GB" b="1" i="0">
                <a:solidFill>
                  <a:srgbClr val="222222"/>
                </a:solidFill>
                <a:effectLst/>
                <a:latin typeface="-apple-system"/>
              </a:rPr>
              <a:t>pyridoxamine-5'-phosphate (PMP). PLP</a:t>
            </a:r>
            <a:r>
              <a:rPr lang="en-GB" b="0" i="0">
                <a:solidFill>
                  <a:srgbClr val="222222"/>
                </a:solidFill>
                <a:effectLst/>
                <a:latin typeface="-apple-system"/>
              </a:rPr>
              <a:t> is covalently attached to the enzyme via a Schiff Base linkage formed by the condensation of its aldehyde group with the </a:t>
            </a:r>
            <a:r>
              <a:rPr lang="el-GR" b="0" i="0">
                <a:solidFill>
                  <a:srgbClr val="222222"/>
                </a:solidFill>
                <a:effectLst/>
                <a:latin typeface="-apple-system"/>
              </a:rPr>
              <a:t>ε-</a:t>
            </a:r>
            <a:r>
              <a:rPr lang="en-GB" b="0" i="0">
                <a:solidFill>
                  <a:srgbClr val="222222"/>
                </a:solidFill>
                <a:effectLst/>
                <a:latin typeface="-apple-system"/>
              </a:rPr>
              <a:t>amino group of an enzymatic </a:t>
            </a:r>
            <a:r>
              <a:rPr lang="en-GB" b="1" i="0" u="none" strike="noStrike">
                <a:solidFill>
                  <a:srgbClr val="6B4BA1"/>
                </a:solidFill>
                <a:effectLst/>
                <a:latin typeface="inherit"/>
                <a:hlinkClick r:id="rId3" tooltip="Lysine"/>
              </a:rPr>
              <a:t>Lys</a:t>
            </a:r>
            <a:r>
              <a:rPr lang="en-GB" b="0" i="0">
                <a:solidFill>
                  <a:srgbClr val="222222"/>
                </a:solidFill>
                <a:effectLst/>
                <a:latin typeface="-apple-system"/>
              </a:rPr>
              <a:t> residue. The Schiff base, which is conjugated to the enzymes pyridinium ring is the focus of the coenzyme activity.</a:t>
            </a:r>
            <a:endParaRPr lang="en-US"/>
          </a:p>
        </p:txBody>
      </p:sp>
    </p:spTree>
    <p:extLst>
      <p:ext uri="{BB962C8B-B14F-4D97-AF65-F5344CB8AC3E}">
        <p14:creationId xmlns:p14="http://schemas.microsoft.com/office/powerpoint/2010/main" val="3699497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159D-4B15-B044-AA77-615B28213AFB}"/>
              </a:ext>
            </a:extLst>
          </p:cNvPr>
          <p:cNvSpPr>
            <a:spLocks noGrp="1"/>
          </p:cNvSpPr>
          <p:nvPr>
            <p:ph type="title"/>
          </p:nvPr>
        </p:nvSpPr>
        <p:spPr/>
        <p:txBody>
          <a:bodyPr/>
          <a:lstStyle/>
          <a:p>
            <a:r>
              <a:rPr lang="en-GB"/>
              <a:t>Continuation:</a:t>
            </a:r>
            <a:endParaRPr lang="en-US"/>
          </a:p>
        </p:txBody>
      </p:sp>
      <p:sp>
        <p:nvSpPr>
          <p:cNvPr id="3" name="Content Placeholder 2">
            <a:extLst>
              <a:ext uri="{FF2B5EF4-FFF2-40B4-BE49-F238E27FC236}">
                <a16:creationId xmlns:a16="http://schemas.microsoft.com/office/drawing/2014/main" id="{AE953695-A383-CF4D-BAFE-22A854C3EC6C}"/>
              </a:ext>
            </a:extLst>
          </p:cNvPr>
          <p:cNvSpPr>
            <a:spLocks noGrp="1"/>
          </p:cNvSpPr>
          <p:nvPr>
            <p:ph idx="1"/>
          </p:nvPr>
        </p:nvSpPr>
        <p:spPr/>
        <p:txBody>
          <a:bodyPr>
            <a:normAutofit fontScale="92500" lnSpcReduction="10000"/>
          </a:bodyPr>
          <a:lstStyle/>
          <a:p>
            <a:r>
              <a:rPr lang="en-GB"/>
              <a:t>The product of transamination reactions depend on the availability of </a:t>
            </a:r>
            <a:r>
              <a:rPr lang="el-GR"/>
              <a:t>α-</a:t>
            </a:r>
            <a:r>
              <a:rPr lang="en-GB"/>
              <a:t>keto acids. The products usually are either </a:t>
            </a:r>
            <a:r>
              <a:rPr lang="en-GB" u="none" strike="noStrike">
                <a:solidFill>
                  <a:srgbClr val="6B4BA1"/>
                </a:solidFill>
                <a:effectLst/>
                <a:latin typeface="inherit"/>
                <a:hlinkClick r:id="rId2" tooltip="Alanine"/>
              </a:rPr>
              <a:t>alanine</a:t>
            </a:r>
            <a:r>
              <a:rPr lang="en-GB"/>
              <a:t>, </a:t>
            </a:r>
            <a:r>
              <a:rPr lang="en-GB" u="none" strike="noStrike">
                <a:solidFill>
                  <a:srgbClr val="6B4BA1"/>
                </a:solidFill>
                <a:effectLst/>
                <a:latin typeface="inherit"/>
                <a:hlinkClick r:id="rId3" tooltip="Aspartate"/>
              </a:rPr>
              <a:t>aspartate</a:t>
            </a:r>
            <a:r>
              <a:rPr lang="en-GB"/>
              <a:t> or </a:t>
            </a:r>
            <a:r>
              <a:rPr lang="en-GB" u="none" strike="noStrike">
                <a:solidFill>
                  <a:srgbClr val="6B4BA1"/>
                </a:solidFill>
                <a:effectLst/>
                <a:latin typeface="inherit"/>
                <a:hlinkClick r:id="rId4" tooltip="Glutamate"/>
              </a:rPr>
              <a:t>glutamate</a:t>
            </a:r>
            <a:r>
              <a:rPr lang="en-GB"/>
              <a:t>, since their corresponding alpha-keto acids are produced through metabolism of fuels. Being a major degradative aminoacid pathway, </a:t>
            </a:r>
            <a:r>
              <a:rPr lang="en-GB" u="none" strike="noStrike">
                <a:solidFill>
                  <a:srgbClr val="6B4BA1"/>
                </a:solidFill>
                <a:effectLst/>
                <a:latin typeface="inherit"/>
                <a:hlinkClick r:id="rId5" tooltip="Lysine"/>
              </a:rPr>
              <a:t>lysine</a:t>
            </a:r>
            <a:r>
              <a:rPr lang="en-GB"/>
              <a:t>, </a:t>
            </a:r>
            <a:r>
              <a:rPr lang="en-GB" u="none" strike="noStrike">
                <a:solidFill>
                  <a:srgbClr val="6B4BA1"/>
                </a:solidFill>
                <a:effectLst/>
                <a:latin typeface="inherit"/>
                <a:hlinkClick r:id="rId6" tooltip="Proline"/>
              </a:rPr>
              <a:t>proline</a:t>
            </a:r>
            <a:r>
              <a:rPr lang="en-GB"/>
              <a:t> and </a:t>
            </a:r>
            <a:r>
              <a:rPr lang="en-GB" u="none" strike="noStrike">
                <a:solidFill>
                  <a:srgbClr val="6B4BA1"/>
                </a:solidFill>
                <a:effectLst/>
                <a:latin typeface="inherit"/>
                <a:hlinkClick r:id="rId7" tooltip="Threonine"/>
              </a:rPr>
              <a:t>threonine</a:t>
            </a:r>
            <a:r>
              <a:rPr lang="en-GB"/>
              <a:t> are the only three amino acids that do not always undergo transamination and rather use respective dehydrogenase.</a:t>
            </a:r>
            <a:r>
              <a:rPr lang="en-GB" b="1">
                <a:effectLst/>
                <a:latin typeface="inherit"/>
              </a:rPr>
              <a:t>Alternative Mechanism</a:t>
            </a:r>
            <a:r>
              <a:rPr lang="en-GB"/>
              <a:t>A second type of transamination reaction can be described as a nucleophilic substitution of one amine or amide anion on an amine or ammonium salt.</a:t>
            </a:r>
            <a:r>
              <a:rPr lang="en-GB" b="0" i="0" u="none" strike="noStrike" baseline="30000">
                <a:solidFill>
                  <a:srgbClr val="6B4BA1"/>
                </a:solidFill>
                <a:effectLst/>
                <a:latin typeface="inherit"/>
                <a:hlinkClick r:id="rId8"/>
              </a:rPr>
              <a:t>[1]</a:t>
            </a:r>
            <a:r>
              <a:rPr lang="en-GB"/>
              <a:t> For example, the attack of a primary amine by a primary amide anion can be used to prepare secondary amines:RNH</a:t>
            </a:r>
            <a:r>
              <a:rPr lang="en-GB" baseline="-25000">
                <a:effectLst/>
                <a:latin typeface="inherit"/>
              </a:rPr>
              <a:t>2</a:t>
            </a:r>
            <a:r>
              <a:rPr lang="en-GB"/>
              <a:t> + R'NH</a:t>
            </a:r>
            <a:r>
              <a:rPr lang="en-GB" baseline="30000">
                <a:effectLst/>
                <a:latin typeface="inherit"/>
              </a:rPr>
              <a:t>−</a:t>
            </a:r>
            <a:r>
              <a:rPr lang="en-GB"/>
              <a:t> → RR'NH + NH</a:t>
            </a:r>
            <a:r>
              <a:rPr lang="en-GB" baseline="-25000">
                <a:effectLst/>
                <a:latin typeface="inherit"/>
              </a:rPr>
              <a:t>2</a:t>
            </a:r>
            <a:r>
              <a:rPr lang="en-GB" baseline="30000">
                <a:effectLst/>
                <a:latin typeface="inherit"/>
              </a:rPr>
              <a:t>−</a:t>
            </a:r>
            <a:r>
              <a:rPr lang="en-GB"/>
              <a:t>Symmetric secondary amines can be prepared using Raney nickel (2RNH</a:t>
            </a:r>
            <a:r>
              <a:rPr lang="en-GB" baseline="-25000">
                <a:effectLst/>
                <a:latin typeface="inherit"/>
              </a:rPr>
              <a:t>2</a:t>
            </a:r>
            <a:r>
              <a:rPr lang="en-GB"/>
              <a:t> → R</a:t>
            </a:r>
            <a:r>
              <a:rPr lang="en-GB" baseline="-25000">
                <a:effectLst/>
                <a:latin typeface="inherit"/>
              </a:rPr>
              <a:t>2</a:t>
            </a:r>
            <a:r>
              <a:rPr lang="en-GB"/>
              <a:t>NH + NH</a:t>
            </a:r>
            <a:r>
              <a:rPr lang="en-GB" baseline="-25000">
                <a:effectLst/>
                <a:latin typeface="inherit"/>
              </a:rPr>
              <a:t>3</a:t>
            </a:r>
            <a:r>
              <a:rPr lang="en-GB"/>
              <a:t>). And finally, quaternary ammonium salts can be dealkylated using ethanolamine:R</a:t>
            </a:r>
            <a:r>
              <a:rPr lang="en-GB" baseline="-25000">
                <a:effectLst/>
                <a:latin typeface="inherit"/>
              </a:rPr>
              <a:t>4</a:t>
            </a:r>
            <a:r>
              <a:rPr lang="en-GB"/>
              <a:t>N</a:t>
            </a:r>
            <a:r>
              <a:rPr lang="en-GB" baseline="30000">
                <a:effectLst/>
                <a:latin typeface="inherit"/>
              </a:rPr>
              <a:t>+</a:t>
            </a:r>
            <a:r>
              <a:rPr lang="en-GB"/>
              <a:t> + NH</a:t>
            </a:r>
            <a:r>
              <a:rPr lang="en-GB" baseline="-25000">
                <a:effectLst/>
                <a:latin typeface="inherit"/>
              </a:rPr>
              <a:t>2</a:t>
            </a:r>
            <a:r>
              <a:rPr lang="en-GB"/>
              <a:t>CH</a:t>
            </a:r>
            <a:r>
              <a:rPr lang="en-GB" baseline="-25000">
                <a:effectLst/>
                <a:latin typeface="inherit"/>
              </a:rPr>
              <a:t>2</a:t>
            </a:r>
            <a:r>
              <a:rPr lang="en-GB"/>
              <a:t>CH</a:t>
            </a:r>
            <a:r>
              <a:rPr lang="en-GB" baseline="-25000">
                <a:effectLst/>
                <a:latin typeface="inherit"/>
              </a:rPr>
              <a:t>2</a:t>
            </a:r>
            <a:r>
              <a:rPr lang="en-GB"/>
              <a:t>OH → R</a:t>
            </a:r>
            <a:r>
              <a:rPr lang="en-GB" baseline="-25000">
                <a:effectLst/>
                <a:latin typeface="inherit"/>
              </a:rPr>
              <a:t>3</a:t>
            </a:r>
            <a:r>
              <a:rPr lang="en-GB"/>
              <a:t>N + RN</a:t>
            </a:r>
            <a:r>
              <a:rPr lang="en-GB" baseline="30000">
                <a:effectLst/>
                <a:latin typeface="inherit"/>
              </a:rPr>
              <a:t>+</a:t>
            </a:r>
            <a:r>
              <a:rPr lang="en-GB"/>
              <a:t>H</a:t>
            </a:r>
            <a:r>
              <a:rPr lang="en-GB" baseline="-25000">
                <a:effectLst/>
                <a:latin typeface="inherit"/>
              </a:rPr>
              <a:t>2</a:t>
            </a:r>
            <a:r>
              <a:rPr lang="en-GB"/>
              <a:t>CH</a:t>
            </a:r>
            <a:r>
              <a:rPr lang="en-GB" baseline="-25000">
                <a:effectLst/>
                <a:latin typeface="inherit"/>
              </a:rPr>
              <a:t>2</a:t>
            </a:r>
            <a:r>
              <a:rPr lang="en-GB"/>
              <a:t>CH</a:t>
            </a:r>
            <a:r>
              <a:rPr lang="en-GB" baseline="-25000">
                <a:effectLst/>
                <a:latin typeface="inherit"/>
              </a:rPr>
              <a:t>2</a:t>
            </a:r>
            <a:r>
              <a:rPr lang="en-GB"/>
              <a:t>OHAminonaphthalenes also undergo transaminations.</a:t>
            </a:r>
            <a:endParaRPr lang="en-US"/>
          </a:p>
        </p:txBody>
      </p:sp>
    </p:spTree>
    <p:extLst>
      <p:ext uri="{BB962C8B-B14F-4D97-AF65-F5344CB8AC3E}">
        <p14:creationId xmlns:p14="http://schemas.microsoft.com/office/powerpoint/2010/main" val="153157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A0962-3B8A-3847-8B24-190D1FF24704}"/>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772F9388-0A4A-CF48-B08B-A4E0301837D7}"/>
              </a:ext>
            </a:extLst>
          </p:cNvPr>
          <p:cNvPicPr>
            <a:picLocks noGrp="1" noChangeAspect="1"/>
          </p:cNvPicPr>
          <p:nvPr>
            <p:ph idx="1"/>
          </p:nvPr>
        </p:nvPicPr>
        <p:blipFill>
          <a:blip r:embed="rId2"/>
          <a:stretch>
            <a:fillRect/>
          </a:stretch>
        </p:blipFill>
        <p:spPr>
          <a:xfrm>
            <a:off x="-166688" y="0"/>
            <a:ext cx="12263437" cy="6858000"/>
          </a:xfrm>
        </p:spPr>
      </p:pic>
    </p:spTree>
    <p:extLst>
      <p:ext uri="{BB962C8B-B14F-4D97-AF65-F5344CB8AC3E}">
        <p14:creationId xmlns:p14="http://schemas.microsoft.com/office/powerpoint/2010/main" val="2097032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FF013-68CA-AA44-8B63-FC9D95BE4522}"/>
              </a:ext>
            </a:extLst>
          </p:cNvPr>
          <p:cNvSpPr>
            <a:spLocks noGrp="1"/>
          </p:cNvSpPr>
          <p:nvPr>
            <p:ph type="title"/>
          </p:nvPr>
        </p:nvSpPr>
        <p:spPr/>
        <p:txBody>
          <a:bodyPr/>
          <a:lstStyle/>
          <a:p>
            <a:r>
              <a:rPr lang="en-GB"/>
              <a:t>Deamination:</a:t>
            </a:r>
            <a:endParaRPr lang="en-US"/>
          </a:p>
        </p:txBody>
      </p:sp>
      <p:sp>
        <p:nvSpPr>
          <p:cNvPr id="3" name="Content Placeholder 2">
            <a:extLst>
              <a:ext uri="{FF2B5EF4-FFF2-40B4-BE49-F238E27FC236}">
                <a16:creationId xmlns:a16="http://schemas.microsoft.com/office/drawing/2014/main" id="{CFE03F10-DB72-C643-8CD7-5D32A45D1E38}"/>
              </a:ext>
            </a:extLst>
          </p:cNvPr>
          <p:cNvSpPr>
            <a:spLocks noGrp="1"/>
          </p:cNvSpPr>
          <p:nvPr>
            <p:ph idx="1"/>
          </p:nvPr>
        </p:nvSpPr>
        <p:spPr/>
        <p:txBody>
          <a:bodyPr/>
          <a:lstStyle/>
          <a:p>
            <a:r>
              <a:rPr lang="en-GB" b="0" i="0">
                <a:solidFill>
                  <a:srgbClr val="3C4043"/>
                </a:solidFill>
                <a:effectLst/>
                <a:latin typeface="Roboto" panose="02000000000000000000" pitchFamily="2" charset="0"/>
              </a:rPr>
              <a:t>Deamination is the removal of an amino group from a molecule. Enzymes that catalyse this reaction are called deaminases. In the human body, deamination takes place primarily in the liver, however can also occur in the kidney.</a:t>
            </a:r>
            <a:endParaRPr lang="en-US"/>
          </a:p>
        </p:txBody>
      </p:sp>
    </p:spTree>
    <p:extLst>
      <p:ext uri="{BB962C8B-B14F-4D97-AF65-F5344CB8AC3E}">
        <p14:creationId xmlns:p14="http://schemas.microsoft.com/office/powerpoint/2010/main" val="29451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1FE24-884F-3A4B-835B-DDA0E30B5768}"/>
              </a:ext>
            </a:extLst>
          </p:cNvPr>
          <p:cNvSpPr>
            <a:spLocks noGrp="1"/>
          </p:cNvSpPr>
          <p:nvPr>
            <p:ph type="title"/>
          </p:nvPr>
        </p:nvSpPr>
        <p:spPr/>
        <p:txBody>
          <a:bodyPr/>
          <a:lstStyle/>
          <a:p>
            <a:r>
              <a:rPr lang="en-GB"/>
              <a:t>Location:</a:t>
            </a:r>
            <a:endParaRPr lang="en-US"/>
          </a:p>
        </p:txBody>
      </p:sp>
      <p:sp>
        <p:nvSpPr>
          <p:cNvPr id="3" name="Content Placeholder 2">
            <a:extLst>
              <a:ext uri="{FF2B5EF4-FFF2-40B4-BE49-F238E27FC236}">
                <a16:creationId xmlns:a16="http://schemas.microsoft.com/office/drawing/2014/main" id="{360B0B3B-192D-E649-88C8-E60731A9EF26}"/>
              </a:ext>
            </a:extLst>
          </p:cNvPr>
          <p:cNvSpPr>
            <a:spLocks noGrp="1"/>
          </p:cNvSpPr>
          <p:nvPr>
            <p:ph idx="1"/>
          </p:nvPr>
        </p:nvSpPr>
        <p:spPr/>
        <p:txBody>
          <a:bodyPr/>
          <a:lstStyle/>
          <a:p>
            <a:br>
              <a:rPr lang="en-GB"/>
            </a:br>
            <a:r>
              <a:rPr lang="en-GB" b="0" i="0">
                <a:solidFill>
                  <a:srgbClr val="222222"/>
                </a:solidFill>
                <a:effectLst/>
                <a:latin typeface="-apple-system"/>
              </a:rPr>
              <a:t>In the </a:t>
            </a:r>
            <a:r>
              <a:rPr lang="en-GB" b="0" i="0" u="none" strike="noStrike">
                <a:solidFill>
                  <a:srgbClr val="6B4BA1"/>
                </a:solidFill>
                <a:effectLst/>
                <a:latin typeface="-apple-system"/>
                <a:hlinkClick r:id="rId2" tooltip="Human body"/>
              </a:rPr>
              <a:t>human body</a:t>
            </a:r>
            <a:r>
              <a:rPr lang="en-GB" b="0" i="0">
                <a:solidFill>
                  <a:srgbClr val="222222"/>
                </a:solidFill>
                <a:effectLst/>
                <a:latin typeface="-apple-system"/>
              </a:rPr>
              <a:t>, deamination takes place primarily in the </a:t>
            </a:r>
            <a:r>
              <a:rPr lang="en-GB" b="0" i="0" u="none" strike="noStrike">
                <a:solidFill>
                  <a:srgbClr val="6B4BA1"/>
                </a:solidFill>
                <a:effectLst/>
                <a:latin typeface="-apple-system"/>
                <a:hlinkClick r:id="rId3" tooltip="Liver"/>
              </a:rPr>
              <a:t>liver</a:t>
            </a:r>
            <a:r>
              <a:rPr lang="en-GB" b="0" i="0">
                <a:solidFill>
                  <a:srgbClr val="222222"/>
                </a:solidFill>
                <a:effectLst/>
                <a:latin typeface="-apple-system"/>
              </a:rPr>
              <a:t>, however can also occur in the </a:t>
            </a:r>
            <a:r>
              <a:rPr lang="en-GB" b="0" i="0" u="none" strike="noStrike">
                <a:solidFill>
                  <a:srgbClr val="6B4BA1"/>
                </a:solidFill>
                <a:effectLst/>
                <a:latin typeface="-apple-system"/>
                <a:hlinkClick r:id="rId4" tooltip="Kidney"/>
              </a:rPr>
              <a:t>kidney</a:t>
            </a:r>
            <a:r>
              <a:rPr lang="en-GB" b="0" i="0">
                <a:solidFill>
                  <a:srgbClr val="222222"/>
                </a:solidFill>
                <a:effectLst/>
                <a:latin typeface="-apple-system"/>
              </a:rPr>
              <a:t>. </a:t>
            </a:r>
            <a:endParaRPr lang="en-US"/>
          </a:p>
        </p:txBody>
      </p:sp>
    </p:spTree>
    <p:extLst>
      <p:ext uri="{BB962C8B-B14F-4D97-AF65-F5344CB8AC3E}">
        <p14:creationId xmlns:p14="http://schemas.microsoft.com/office/powerpoint/2010/main" val="15031956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TF10001029" id="{ED3996BA-162B-43C7-B0E2-A5CA4E649741}" vid="{187088E4-27D7-4455-856F-4A44258D82E2}"/>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Ion Boardroom</vt:lpstr>
      <vt:lpstr>Transamination &amp; Deamination:</vt:lpstr>
      <vt:lpstr>Transamination:</vt:lpstr>
      <vt:lpstr>Enzymes utilized:</vt:lpstr>
      <vt:lpstr>Mechanism:</vt:lpstr>
      <vt:lpstr>Continuation:</vt:lpstr>
      <vt:lpstr>Continuation:</vt:lpstr>
      <vt:lpstr>PowerPoint Presentation</vt:lpstr>
      <vt:lpstr>Deamination:</vt:lpstr>
      <vt:lpstr>Location:</vt:lpstr>
      <vt:lpstr>Purpose :</vt:lpstr>
      <vt:lpstr>Mechanism:</vt:lpstr>
      <vt:lpstr>Mechanism:</vt:lpstr>
      <vt:lpstr>5 methyl cytosine:</vt:lpstr>
      <vt:lpstr>Guanine:</vt:lpstr>
      <vt:lpstr>Adenine: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Transamination &amp; Deamination:</dc:title>
  <dc:creator>Unknown User</dc:creator>
  <cp:lastModifiedBy>Unknown User</cp:lastModifiedBy>
  <cp:revision>2</cp:revision>
  <dcterms:created xsi:type="dcterms:W3CDTF">2020-04-14T15:37:49Z</dcterms:created>
  <dcterms:modified xsi:type="dcterms:W3CDTF">2020-04-14T16:05:47Z</dcterms:modified>
</cp:coreProperties>
</file>