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1"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D04129-3623-47CC-B237-E1079FFA60F4}"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65F930-8A4E-462A-A1CC-A8DD54AA3EDD}" type="slidenum">
              <a:rPr lang="en-US" smtClean="0"/>
              <a:t>‹#›</a:t>
            </a:fld>
            <a:endParaRPr lang="en-US"/>
          </a:p>
        </p:txBody>
      </p:sp>
    </p:spTree>
    <p:extLst>
      <p:ext uri="{BB962C8B-B14F-4D97-AF65-F5344CB8AC3E}">
        <p14:creationId xmlns:p14="http://schemas.microsoft.com/office/powerpoint/2010/main" val="2021772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D04129-3623-47CC-B237-E1079FFA60F4}"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65F930-8A4E-462A-A1CC-A8DD54AA3EDD}" type="slidenum">
              <a:rPr lang="en-US" smtClean="0"/>
              <a:t>‹#›</a:t>
            </a:fld>
            <a:endParaRPr lang="en-US"/>
          </a:p>
        </p:txBody>
      </p:sp>
    </p:spTree>
    <p:extLst>
      <p:ext uri="{BB962C8B-B14F-4D97-AF65-F5344CB8AC3E}">
        <p14:creationId xmlns:p14="http://schemas.microsoft.com/office/powerpoint/2010/main" val="2497391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D04129-3623-47CC-B237-E1079FFA60F4}"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65F930-8A4E-462A-A1CC-A8DD54AA3EDD}" type="slidenum">
              <a:rPr lang="en-US" smtClean="0"/>
              <a:t>‹#›</a:t>
            </a:fld>
            <a:endParaRPr lang="en-US"/>
          </a:p>
        </p:txBody>
      </p:sp>
    </p:spTree>
    <p:extLst>
      <p:ext uri="{BB962C8B-B14F-4D97-AF65-F5344CB8AC3E}">
        <p14:creationId xmlns:p14="http://schemas.microsoft.com/office/powerpoint/2010/main" val="1755956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D04129-3623-47CC-B237-E1079FFA60F4}"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65F930-8A4E-462A-A1CC-A8DD54AA3EDD}" type="slidenum">
              <a:rPr lang="en-US" smtClean="0"/>
              <a:t>‹#›</a:t>
            </a:fld>
            <a:endParaRPr lang="en-US"/>
          </a:p>
        </p:txBody>
      </p:sp>
    </p:spTree>
    <p:extLst>
      <p:ext uri="{BB962C8B-B14F-4D97-AF65-F5344CB8AC3E}">
        <p14:creationId xmlns:p14="http://schemas.microsoft.com/office/powerpoint/2010/main" val="473656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D04129-3623-47CC-B237-E1079FFA60F4}" type="datetimeFigureOut">
              <a:rPr lang="en-US" smtClean="0"/>
              <a:t>4/14/2020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65F930-8A4E-462A-A1CC-A8DD54AA3EDD}" type="slidenum">
              <a:rPr lang="en-US" smtClean="0"/>
              <a:t>‹#›</a:t>
            </a:fld>
            <a:endParaRPr lang="en-US"/>
          </a:p>
        </p:txBody>
      </p:sp>
    </p:spTree>
    <p:extLst>
      <p:ext uri="{BB962C8B-B14F-4D97-AF65-F5344CB8AC3E}">
        <p14:creationId xmlns:p14="http://schemas.microsoft.com/office/powerpoint/2010/main" val="337759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D04129-3623-47CC-B237-E1079FFA60F4}"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65F930-8A4E-462A-A1CC-A8DD54AA3EDD}" type="slidenum">
              <a:rPr lang="en-US" smtClean="0"/>
              <a:t>‹#›</a:t>
            </a:fld>
            <a:endParaRPr lang="en-US"/>
          </a:p>
        </p:txBody>
      </p:sp>
    </p:spTree>
    <p:extLst>
      <p:ext uri="{BB962C8B-B14F-4D97-AF65-F5344CB8AC3E}">
        <p14:creationId xmlns:p14="http://schemas.microsoft.com/office/powerpoint/2010/main" val="895066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D04129-3623-47CC-B237-E1079FFA60F4}" type="datetimeFigureOut">
              <a:rPr lang="en-US" smtClean="0"/>
              <a:t>4/14/2020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65F930-8A4E-462A-A1CC-A8DD54AA3EDD}" type="slidenum">
              <a:rPr lang="en-US" smtClean="0"/>
              <a:t>‹#›</a:t>
            </a:fld>
            <a:endParaRPr lang="en-US"/>
          </a:p>
        </p:txBody>
      </p:sp>
    </p:spTree>
    <p:extLst>
      <p:ext uri="{BB962C8B-B14F-4D97-AF65-F5344CB8AC3E}">
        <p14:creationId xmlns:p14="http://schemas.microsoft.com/office/powerpoint/2010/main" val="554837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D04129-3623-47CC-B237-E1079FFA60F4}" type="datetimeFigureOut">
              <a:rPr lang="en-US" smtClean="0"/>
              <a:t>4/14/2020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65F930-8A4E-462A-A1CC-A8DD54AA3EDD}" type="slidenum">
              <a:rPr lang="en-US" smtClean="0"/>
              <a:t>‹#›</a:t>
            </a:fld>
            <a:endParaRPr lang="en-US"/>
          </a:p>
        </p:txBody>
      </p:sp>
    </p:spTree>
    <p:extLst>
      <p:ext uri="{BB962C8B-B14F-4D97-AF65-F5344CB8AC3E}">
        <p14:creationId xmlns:p14="http://schemas.microsoft.com/office/powerpoint/2010/main" val="3698164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D04129-3623-47CC-B237-E1079FFA60F4}" type="datetimeFigureOut">
              <a:rPr lang="en-US" smtClean="0"/>
              <a:t>4/14/2020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65F930-8A4E-462A-A1CC-A8DD54AA3EDD}" type="slidenum">
              <a:rPr lang="en-US" smtClean="0"/>
              <a:t>‹#›</a:t>
            </a:fld>
            <a:endParaRPr lang="en-US"/>
          </a:p>
        </p:txBody>
      </p:sp>
    </p:spTree>
    <p:extLst>
      <p:ext uri="{BB962C8B-B14F-4D97-AF65-F5344CB8AC3E}">
        <p14:creationId xmlns:p14="http://schemas.microsoft.com/office/powerpoint/2010/main" val="3928932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D04129-3623-47CC-B237-E1079FFA60F4}"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65F930-8A4E-462A-A1CC-A8DD54AA3EDD}" type="slidenum">
              <a:rPr lang="en-US" smtClean="0"/>
              <a:t>‹#›</a:t>
            </a:fld>
            <a:endParaRPr lang="en-US"/>
          </a:p>
        </p:txBody>
      </p:sp>
    </p:spTree>
    <p:extLst>
      <p:ext uri="{BB962C8B-B14F-4D97-AF65-F5344CB8AC3E}">
        <p14:creationId xmlns:p14="http://schemas.microsoft.com/office/powerpoint/2010/main" val="2438095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BD04129-3623-47CC-B237-E1079FFA60F4}" type="datetimeFigureOut">
              <a:rPr lang="en-US" smtClean="0"/>
              <a:t>4/14/2020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65F930-8A4E-462A-A1CC-A8DD54AA3EDD}" type="slidenum">
              <a:rPr lang="en-US" smtClean="0"/>
              <a:t>‹#›</a:t>
            </a:fld>
            <a:endParaRPr lang="en-US"/>
          </a:p>
        </p:txBody>
      </p:sp>
    </p:spTree>
    <p:extLst>
      <p:ext uri="{BB962C8B-B14F-4D97-AF65-F5344CB8AC3E}">
        <p14:creationId xmlns:p14="http://schemas.microsoft.com/office/powerpoint/2010/main" val="1263384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D04129-3623-47CC-B237-E1079FFA60F4}" type="datetimeFigureOut">
              <a:rPr lang="en-US" smtClean="0"/>
              <a:t>4/14/2020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65F930-8A4E-462A-A1CC-A8DD54AA3EDD}" type="slidenum">
              <a:rPr lang="en-US" smtClean="0"/>
              <a:t>‹#›</a:t>
            </a:fld>
            <a:endParaRPr lang="en-US"/>
          </a:p>
        </p:txBody>
      </p:sp>
    </p:spTree>
    <p:extLst>
      <p:ext uri="{BB962C8B-B14F-4D97-AF65-F5344CB8AC3E}">
        <p14:creationId xmlns:p14="http://schemas.microsoft.com/office/powerpoint/2010/main" val="2590232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err="1">
                <a:latin typeface="Cambria" panose="02040503050406030204" pitchFamily="18" charset="0"/>
              </a:rPr>
              <a:t>Interferons</a:t>
            </a:r>
            <a:r>
              <a:rPr lang="en-US" dirty="0">
                <a:latin typeface="Cambria" panose="02040503050406030204" pitchFamily="18" charset="0"/>
              </a:rPr>
              <a:t> </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895198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dirty="0" smtClean="0"/>
              <a:t/>
            </a:r>
            <a:br>
              <a:rPr lang="en-US" b="1" u="sng" dirty="0" smtClean="0"/>
            </a:br>
            <a:r>
              <a:rPr lang="en-US" b="1" dirty="0" smtClean="0">
                <a:solidFill>
                  <a:srgbClr val="FF0000"/>
                </a:solidFill>
                <a:latin typeface="Cambria" panose="02040503050406030204" pitchFamily="18" charset="0"/>
              </a:rPr>
              <a:t>MECHANISM </a:t>
            </a:r>
            <a:r>
              <a:rPr lang="en-US" b="1" dirty="0">
                <a:solidFill>
                  <a:srgbClr val="FF0000"/>
                </a:solidFill>
                <a:latin typeface="Cambria" panose="02040503050406030204" pitchFamily="18" charset="0"/>
              </a:rPr>
              <a:t>OF </a:t>
            </a:r>
            <a:r>
              <a:rPr lang="en-US" b="1" dirty="0" smtClean="0">
                <a:solidFill>
                  <a:srgbClr val="FF0000"/>
                </a:solidFill>
                <a:latin typeface="Cambria" panose="02040503050406030204" pitchFamily="18" charset="0"/>
              </a:rPr>
              <a:t>ACTION</a:t>
            </a:r>
            <a:r>
              <a:rPr lang="en-US" dirty="0"/>
              <a:t/>
            </a:r>
            <a:br>
              <a:rPr lang="en-US" dirty="0"/>
            </a:br>
            <a:endParaRPr lang="en-US" dirty="0"/>
          </a:p>
        </p:txBody>
      </p:sp>
      <p:pic>
        <p:nvPicPr>
          <p:cNvPr id="1026" name="Picture 2" descr="Interferons: Definition &amp; Functions | easybiologyclas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87858" y="1825625"/>
            <a:ext cx="8325134"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90211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96036"/>
            <a:ext cx="10515600" cy="5480927"/>
          </a:xfrm>
        </p:spPr>
        <p:txBody>
          <a:bodyPr>
            <a:normAutofit lnSpcReduction="10000"/>
          </a:bodyPr>
          <a:lstStyle/>
          <a:p>
            <a:pPr marL="0" indent="0" algn="just">
              <a:lnSpc>
                <a:spcPct val="150000"/>
              </a:lnSpc>
              <a:buNone/>
            </a:pPr>
            <a:r>
              <a:rPr lang="en-US" dirty="0" smtClean="0">
                <a:latin typeface="Cambria" panose="02040503050406030204" pitchFamily="18" charset="0"/>
              </a:rPr>
              <a:t>Interferon </a:t>
            </a:r>
            <a:r>
              <a:rPr lang="en-US" dirty="0">
                <a:latin typeface="Cambria" panose="02040503050406030204" pitchFamily="18" charset="0"/>
              </a:rPr>
              <a:t>alpha binds to type I interferon receptors (IFNAR1 and IFNAR2c) which, upon dimerization, activate two </a:t>
            </a:r>
            <a:r>
              <a:rPr lang="en-US" dirty="0" err="1">
                <a:latin typeface="Cambria" panose="02040503050406030204" pitchFamily="18" charset="0"/>
              </a:rPr>
              <a:t>Jak</a:t>
            </a:r>
            <a:r>
              <a:rPr lang="en-US" dirty="0">
                <a:latin typeface="Cambria" panose="02040503050406030204" pitchFamily="18" charset="0"/>
              </a:rPr>
              <a:t> (Janus kinase) tyrosine kinases (Jak1 and Tyk2). These </a:t>
            </a:r>
            <a:r>
              <a:rPr lang="en-US" dirty="0" err="1">
                <a:latin typeface="Cambria" panose="02040503050406030204" pitchFamily="18" charset="0"/>
              </a:rPr>
              <a:t>transphosphorylate</a:t>
            </a:r>
            <a:r>
              <a:rPr lang="en-US" dirty="0">
                <a:latin typeface="Cambria" panose="02040503050406030204" pitchFamily="18" charset="0"/>
              </a:rPr>
              <a:t> themselves and phosphorylate the receptors. The phosphorylated INFAR receptors then bind to Stat1 and Stat2 (signal transducers and activators of transcription)which </a:t>
            </a:r>
            <a:r>
              <a:rPr lang="en-US" dirty="0" err="1">
                <a:latin typeface="Cambria" panose="02040503050406030204" pitchFamily="18" charset="0"/>
              </a:rPr>
              <a:t>dimerize</a:t>
            </a:r>
            <a:r>
              <a:rPr lang="en-US" dirty="0">
                <a:latin typeface="Cambria" panose="02040503050406030204" pitchFamily="18" charset="0"/>
              </a:rPr>
              <a:t> </a:t>
            </a:r>
            <a:r>
              <a:rPr lang="en-US" dirty="0" smtClean="0">
                <a:latin typeface="Cambria" panose="02040503050406030204" pitchFamily="18" charset="0"/>
              </a:rPr>
              <a:t>and combine with P48 protein and activate </a:t>
            </a:r>
            <a:r>
              <a:rPr lang="en-US" dirty="0">
                <a:latin typeface="Cambria" panose="02040503050406030204" pitchFamily="18" charset="0"/>
              </a:rPr>
              <a:t>multiple (~100) </a:t>
            </a:r>
            <a:r>
              <a:rPr lang="en-US" dirty="0" err="1">
                <a:latin typeface="Cambria" panose="02040503050406030204" pitchFamily="18" charset="0"/>
              </a:rPr>
              <a:t>immunomodulatory</a:t>
            </a:r>
            <a:r>
              <a:rPr lang="en-US" dirty="0">
                <a:latin typeface="Cambria" panose="02040503050406030204" pitchFamily="18" charset="0"/>
              </a:rPr>
              <a:t> and antiviral proteins. Interferon alpha binds less stably to type I interferon receptors than interferon beta.</a:t>
            </a:r>
          </a:p>
        </p:txBody>
      </p:sp>
    </p:spTree>
    <p:extLst>
      <p:ext uri="{BB962C8B-B14F-4D97-AF65-F5344CB8AC3E}">
        <p14:creationId xmlns:p14="http://schemas.microsoft.com/office/powerpoint/2010/main" val="34587358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01003"/>
            <a:ext cx="10515600" cy="4975960"/>
          </a:xfrm>
        </p:spPr>
        <p:txBody>
          <a:bodyPr>
            <a:normAutofit/>
          </a:bodyPr>
          <a:lstStyle/>
          <a:p>
            <a:pPr marL="0" indent="0" algn="just">
              <a:lnSpc>
                <a:spcPct val="150000"/>
              </a:lnSpc>
              <a:buNone/>
            </a:pPr>
            <a:r>
              <a:rPr lang="en-US" dirty="0" smtClean="0">
                <a:latin typeface="Cambria" panose="02040503050406030204" pitchFamily="18" charset="0"/>
              </a:rPr>
              <a:t>The complex of Stat1, Stat2 and P48 moves to nucleus and turn on gene transcription. </a:t>
            </a:r>
            <a:r>
              <a:rPr lang="en-US" dirty="0" smtClean="0">
                <a:latin typeface="Cambria" panose="02040503050406030204" pitchFamily="18" charset="0"/>
              </a:rPr>
              <a:t>One of the important enzyme produced is 2’,5’ </a:t>
            </a:r>
            <a:r>
              <a:rPr lang="en-US" dirty="0" err="1" smtClean="0">
                <a:latin typeface="Cambria" panose="02040503050406030204" pitchFamily="18" charset="0"/>
              </a:rPr>
              <a:t>oliogoadenylate</a:t>
            </a:r>
            <a:r>
              <a:rPr lang="en-US" dirty="0" smtClean="0">
                <a:latin typeface="Cambria" panose="02040503050406030204" pitchFamily="18" charset="0"/>
              </a:rPr>
              <a:t> </a:t>
            </a:r>
            <a:r>
              <a:rPr lang="en-US" dirty="0" err="1" smtClean="0">
                <a:latin typeface="Cambria" panose="02040503050406030204" pitchFamily="18" charset="0"/>
              </a:rPr>
              <a:t>synthetase</a:t>
            </a:r>
            <a:r>
              <a:rPr lang="en-US" dirty="0" smtClean="0">
                <a:latin typeface="Cambria" panose="02040503050406030204" pitchFamily="18" charset="0"/>
              </a:rPr>
              <a:t>. When a retrovirus enters a cell, the double stranded viral RNA helps activate </a:t>
            </a:r>
            <a:r>
              <a:rPr lang="en-US" dirty="0" smtClean="0">
                <a:latin typeface="Cambria" panose="02040503050406030204" pitchFamily="18" charset="0"/>
              </a:rPr>
              <a:t>2’,5’ </a:t>
            </a:r>
            <a:r>
              <a:rPr lang="en-US" dirty="0" err="1" smtClean="0">
                <a:latin typeface="Cambria" panose="02040503050406030204" pitchFamily="18" charset="0"/>
              </a:rPr>
              <a:t>oliogoadenylate</a:t>
            </a:r>
            <a:r>
              <a:rPr lang="en-US" dirty="0" smtClean="0">
                <a:latin typeface="Cambria" panose="02040503050406030204" pitchFamily="18" charset="0"/>
              </a:rPr>
              <a:t> </a:t>
            </a:r>
            <a:r>
              <a:rPr lang="en-US" dirty="0" err="1" smtClean="0">
                <a:latin typeface="Cambria" panose="02040503050406030204" pitchFamily="18" charset="0"/>
              </a:rPr>
              <a:t>synthetase</a:t>
            </a:r>
            <a:r>
              <a:rPr lang="en-US" dirty="0" smtClean="0">
                <a:latin typeface="Cambria" panose="02040503050406030204" pitchFamily="18" charset="0"/>
              </a:rPr>
              <a:t>. This leads to the activation of an </a:t>
            </a:r>
            <a:r>
              <a:rPr lang="en-US" dirty="0" err="1" smtClean="0">
                <a:latin typeface="Cambria" panose="02040503050406030204" pitchFamily="18" charset="0"/>
              </a:rPr>
              <a:t>RNase</a:t>
            </a:r>
            <a:r>
              <a:rPr lang="en-US" dirty="0" smtClean="0">
                <a:latin typeface="Cambria" panose="02040503050406030204" pitchFamily="18" charset="0"/>
              </a:rPr>
              <a:t> through the dimerization of its two components. The </a:t>
            </a:r>
            <a:r>
              <a:rPr lang="en-US" dirty="0" err="1" smtClean="0">
                <a:latin typeface="Cambria" panose="02040503050406030204" pitchFamily="18" charset="0"/>
              </a:rPr>
              <a:t>Rnase</a:t>
            </a:r>
            <a:r>
              <a:rPr lang="en-US" dirty="0" smtClean="0">
                <a:latin typeface="Cambria" panose="02040503050406030204" pitchFamily="18" charset="0"/>
              </a:rPr>
              <a:t> diners is then responsible for degradation of vira</a:t>
            </a:r>
            <a:r>
              <a:rPr lang="en-US" dirty="0" smtClean="0">
                <a:latin typeface="Cambria" panose="02040503050406030204" pitchFamily="18" charset="0"/>
              </a:rPr>
              <a:t>l RNA</a:t>
            </a:r>
            <a:r>
              <a:rPr lang="en-US" dirty="0" smtClean="0">
                <a:latin typeface="Cambria" panose="02040503050406030204" pitchFamily="18" charset="0"/>
              </a:rPr>
              <a:t>  </a:t>
            </a:r>
            <a:r>
              <a:rPr lang="en-US" dirty="0" smtClean="0">
                <a:latin typeface="Cambria" panose="02040503050406030204" pitchFamily="18" charset="0"/>
              </a:rPr>
              <a:t> </a:t>
            </a:r>
            <a:endParaRPr lang="en-US" dirty="0"/>
          </a:p>
        </p:txBody>
      </p:sp>
    </p:spTree>
    <p:extLst>
      <p:ext uri="{BB962C8B-B14F-4D97-AF65-F5344CB8AC3E}">
        <p14:creationId xmlns:p14="http://schemas.microsoft.com/office/powerpoint/2010/main" val="1948393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73706"/>
            <a:ext cx="10515600" cy="5336275"/>
          </a:xfrm>
        </p:spPr>
        <p:txBody>
          <a:bodyPr>
            <a:normAutofit fontScale="92500" lnSpcReduction="10000"/>
          </a:bodyPr>
          <a:lstStyle/>
          <a:p>
            <a:pPr algn="just">
              <a:lnSpc>
                <a:spcPct val="150000"/>
              </a:lnSpc>
            </a:pPr>
            <a:r>
              <a:rPr lang="en-US" b="1" dirty="0" err="1">
                <a:latin typeface="Cambria" panose="02040503050406030204" pitchFamily="18" charset="0"/>
              </a:rPr>
              <a:t>Interferons</a:t>
            </a:r>
            <a:r>
              <a:rPr lang="en-US" dirty="0">
                <a:latin typeface="Cambria" panose="02040503050406030204" pitchFamily="18" charset="0"/>
              </a:rPr>
              <a:t> (</a:t>
            </a:r>
            <a:r>
              <a:rPr lang="en-US" b="1" dirty="0">
                <a:latin typeface="Cambria" panose="02040503050406030204" pitchFamily="18" charset="0"/>
              </a:rPr>
              <a:t>IFN</a:t>
            </a:r>
            <a:r>
              <a:rPr lang="en-US" dirty="0">
                <a:latin typeface="Cambria" panose="02040503050406030204" pitchFamily="18" charset="0"/>
              </a:rPr>
              <a:t>s) are proteins made and released by host cells in response to the presence of pathogens such as viruses, bacteria, parasites or tumor cells. They allow for communication between cells to trigger the protective defenses of the immune system that eradicate pathogens or tumors.</a:t>
            </a:r>
          </a:p>
          <a:p>
            <a:pPr algn="just">
              <a:lnSpc>
                <a:spcPct val="150000"/>
              </a:lnSpc>
            </a:pPr>
            <a:r>
              <a:rPr lang="en-US" dirty="0">
                <a:latin typeface="Cambria" panose="02040503050406030204" pitchFamily="18" charset="0"/>
              </a:rPr>
              <a:t>IFNs belong to the large class of glycoproteins known as cytokines [</a:t>
            </a:r>
            <a:r>
              <a:rPr lang="en-US" i="1" dirty="0">
                <a:latin typeface="Cambria" panose="02040503050406030204" pitchFamily="18" charset="0"/>
              </a:rPr>
              <a:t>Broad and loose category of small proteins (~5–20 </a:t>
            </a:r>
            <a:r>
              <a:rPr lang="en-US" i="1" dirty="0" err="1">
                <a:latin typeface="Cambria" panose="02040503050406030204" pitchFamily="18" charset="0"/>
              </a:rPr>
              <a:t>kDa</a:t>
            </a:r>
            <a:r>
              <a:rPr lang="en-US" i="1" dirty="0">
                <a:latin typeface="Cambria" panose="02040503050406030204" pitchFamily="18" charset="0"/>
              </a:rPr>
              <a:t>) that are important in cell signaling. They are released by cells and affect the behavior of other cells, and sometimes the releasing cell itself. </a:t>
            </a:r>
            <a:endParaRPr lang="en-US" dirty="0">
              <a:latin typeface="Cambria" panose="02040503050406030204" pitchFamily="18" charset="0"/>
            </a:endParaRPr>
          </a:p>
        </p:txBody>
      </p:sp>
    </p:spTree>
    <p:extLst>
      <p:ext uri="{BB962C8B-B14F-4D97-AF65-F5344CB8AC3E}">
        <p14:creationId xmlns:p14="http://schemas.microsoft.com/office/powerpoint/2010/main" val="29506167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19116"/>
            <a:ext cx="10515600" cy="5418162"/>
          </a:xfrm>
        </p:spPr>
        <p:txBody>
          <a:bodyPr>
            <a:normAutofit lnSpcReduction="10000"/>
          </a:bodyPr>
          <a:lstStyle/>
          <a:p>
            <a:pPr marL="0" indent="0" algn="just">
              <a:lnSpc>
                <a:spcPct val="150000"/>
              </a:lnSpc>
              <a:buNone/>
            </a:pPr>
            <a:r>
              <a:rPr lang="en-US" dirty="0" smtClean="0">
                <a:latin typeface="Cambria" panose="02040503050406030204" pitchFamily="18" charset="0"/>
              </a:rPr>
              <a:t>Cytokines include </a:t>
            </a:r>
            <a:r>
              <a:rPr lang="en-US" dirty="0" err="1" smtClean="0">
                <a:latin typeface="Cambria" panose="02040503050406030204" pitchFamily="18" charset="0"/>
              </a:rPr>
              <a:t>chemokines</a:t>
            </a:r>
            <a:r>
              <a:rPr lang="en-US" dirty="0" smtClean="0">
                <a:latin typeface="Cambria" panose="02040503050406030204" pitchFamily="18" charset="0"/>
              </a:rPr>
              <a:t>, </a:t>
            </a:r>
            <a:r>
              <a:rPr lang="en-US" dirty="0" err="1" smtClean="0">
                <a:latin typeface="Cambria" panose="02040503050406030204" pitchFamily="18" charset="0"/>
              </a:rPr>
              <a:t>interferons</a:t>
            </a:r>
            <a:r>
              <a:rPr lang="en-US" dirty="0" smtClean="0">
                <a:latin typeface="Cambria" panose="02040503050406030204" pitchFamily="18" charset="0"/>
              </a:rPr>
              <a:t>, interleukins, </a:t>
            </a:r>
            <a:r>
              <a:rPr lang="en-US" dirty="0" err="1" smtClean="0">
                <a:latin typeface="Cambria" panose="02040503050406030204" pitchFamily="18" charset="0"/>
              </a:rPr>
              <a:t>lymphokines</a:t>
            </a:r>
            <a:r>
              <a:rPr lang="en-US" dirty="0" smtClean="0">
                <a:latin typeface="Cambria" panose="02040503050406030204" pitchFamily="18" charset="0"/>
              </a:rPr>
              <a:t>, tumor necrosis factor]. </a:t>
            </a:r>
            <a:r>
              <a:rPr lang="en-US" dirty="0" err="1" smtClean="0">
                <a:latin typeface="Cambria" panose="02040503050406030204" pitchFamily="18" charset="0"/>
              </a:rPr>
              <a:t>Interferons</a:t>
            </a:r>
            <a:r>
              <a:rPr lang="en-US" dirty="0" smtClean="0">
                <a:latin typeface="Cambria" panose="02040503050406030204" pitchFamily="18" charset="0"/>
              </a:rPr>
              <a:t> are named after their ability to "interfere" with viral replications within host cells.</a:t>
            </a:r>
          </a:p>
          <a:p>
            <a:pPr algn="just">
              <a:lnSpc>
                <a:spcPct val="150000"/>
              </a:lnSpc>
            </a:pPr>
            <a:r>
              <a:rPr lang="en-US" dirty="0">
                <a:latin typeface="Cambria" panose="02040503050406030204" pitchFamily="18" charset="0"/>
              </a:rPr>
              <a:t>IFNs have other functions:</a:t>
            </a:r>
          </a:p>
          <a:p>
            <a:pPr marL="0" indent="0" algn="just">
              <a:lnSpc>
                <a:spcPct val="150000"/>
              </a:lnSpc>
              <a:buNone/>
            </a:pPr>
            <a:r>
              <a:rPr lang="en-US" dirty="0" smtClean="0">
                <a:latin typeface="Cambria" panose="02040503050406030204" pitchFamily="18" charset="0"/>
              </a:rPr>
              <a:t>They </a:t>
            </a:r>
            <a:r>
              <a:rPr lang="en-US" dirty="0">
                <a:latin typeface="Cambria" panose="02040503050406030204" pitchFamily="18" charset="0"/>
              </a:rPr>
              <a:t>activate immune cells, such as natural killer cells and macrophages </a:t>
            </a:r>
          </a:p>
          <a:p>
            <a:pPr marL="0" indent="0" algn="just">
              <a:lnSpc>
                <a:spcPct val="150000"/>
              </a:lnSpc>
              <a:buNone/>
            </a:pPr>
            <a:r>
              <a:rPr lang="en-US" dirty="0" smtClean="0">
                <a:latin typeface="Cambria" panose="02040503050406030204" pitchFamily="18" charset="0"/>
              </a:rPr>
              <a:t>They </a:t>
            </a:r>
            <a:r>
              <a:rPr lang="en-US" dirty="0">
                <a:latin typeface="Cambria" panose="02040503050406030204" pitchFamily="18" charset="0"/>
              </a:rPr>
              <a:t>increase recognition of infection or tumor cells by up-regulating antigen presentation to T lymphocytes </a:t>
            </a:r>
          </a:p>
          <a:p>
            <a:endParaRPr lang="en-US" dirty="0"/>
          </a:p>
        </p:txBody>
      </p:sp>
    </p:spTree>
    <p:extLst>
      <p:ext uri="{BB962C8B-B14F-4D97-AF65-F5344CB8AC3E}">
        <p14:creationId xmlns:p14="http://schemas.microsoft.com/office/powerpoint/2010/main" val="21570121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42197"/>
            <a:ext cx="10515600" cy="4634766"/>
          </a:xfrm>
        </p:spPr>
        <p:txBody>
          <a:bodyPr/>
          <a:lstStyle/>
          <a:p>
            <a:pPr marL="0" indent="0" algn="just">
              <a:lnSpc>
                <a:spcPct val="150000"/>
              </a:lnSpc>
              <a:buNone/>
            </a:pPr>
            <a:r>
              <a:rPr lang="en-US" dirty="0" smtClean="0">
                <a:latin typeface="Cambria" panose="02040503050406030204" pitchFamily="18" charset="0"/>
              </a:rPr>
              <a:t>They increase the ability of uninfected host cells to resist new infection by virus. Certain symptoms, such as aching muscles and fever, are related to the production of IFNs during infection.</a:t>
            </a:r>
          </a:p>
          <a:p>
            <a:pPr marL="0" indent="0" algn="just">
              <a:lnSpc>
                <a:spcPct val="150000"/>
              </a:lnSpc>
              <a:buNone/>
            </a:pPr>
            <a:r>
              <a:rPr lang="en-US" dirty="0">
                <a:latin typeface="Cambria" panose="02040503050406030204" pitchFamily="18" charset="0"/>
              </a:rPr>
              <a:t>About ten distinct IFNs have been identified in mammals; seven of these have been described for humans. </a:t>
            </a:r>
            <a:endParaRPr lang="en-US" dirty="0" smtClean="0">
              <a:latin typeface="Cambria" panose="02040503050406030204" pitchFamily="18" charset="0"/>
            </a:endParaRPr>
          </a:p>
          <a:p>
            <a:pPr marL="0" indent="0" algn="just">
              <a:lnSpc>
                <a:spcPct val="150000"/>
              </a:lnSpc>
              <a:buNone/>
            </a:pPr>
            <a:r>
              <a:rPr lang="en-US" dirty="0" smtClean="0">
                <a:latin typeface="Cambria" panose="02040503050406030204" pitchFamily="18" charset="0"/>
              </a:rPr>
              <a:t> </a:t>
            </a:r>
          </a:p>
          <a:p>
            <a:endParaRPr lang="en-US" dirty="0"/>
          </a:p>
        </p:txBody>
      </p:sp>
    </p:spTree>
    <p:extLst>
      <p:ext uri="{BB962C8B-B14F-4D97-AF65-F5344CB8AC3E}">
        <p14:creationId xmlns:p14="http://schemas.microsoft.com/office/powerpoint/2010/main" val="8071588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FF0000"/>
                </a:solidFill>
                <a:latin typeface="Cambria" panose="02040503050406030204" pitchFamily="18" charset="0"/>
              </a:rPr>
              <a:t/>
            </a:r>
            <a:br>
              <a:rPr lang="en-US" b="1" dirty="0" smtClean="0">
                <a:solidFill>
                  <a:srgbClr val="FF0000"/>
                </a:solidFill>
                <a:latin typeface="Cambria" panose="02040503050406030204" pitchFamily="18" charset="0"/>
              </a:rPr>
            </a:br>
            <a:r>
              <a:rPr lang="en-US" b="1" dirty="0" smtClean="0">
                <a:solidFill>
                  <a:srgbClr val="FF0000"/>
                </a:solidFill>
                <a:latin typeface="Cambria" panose="02040503050406030204" pitchFamily="18" charset="0"/>
              </a:rPr>
              <a:t>TYPES OF INTERFERON</a:t>
            </a:r>
            <a:br>
              <a:rPr lang="en-US" b="1" dirty="0" smtClean="0">
                <a:solidFill>
                  <a:srgbClr val="FF0000"/>
                </a:solidFill>
                <a:latin typeface="Cambria" panose="02040503050406030204" pitchFamily="18" charset="0"/>
              </a:rPr>
            </a:br>
            <a:endParaRPr lang="en-US" dirty="0"/>
          </a:p>
        </p:txBody>
      </p:sp>
      <p:sp>
        <p:nvSpPr>
          <p:cNvPr id="3" name="Content Placeholder 2"/>
          <p:cNvSpPr>
            <a:spLocks noGrp="1"/>
          </p:cNvSpPr>
          <p:nvPr>
            <p:ph idx="1"/>
          </p:nvPr>
        </p:nvSpPr>
        <p:spPr>
          <a:xfrm>
            <a:off x="838200" y="1378424"/>
            <a:ext cx="10515600" cy="4798539"/>
          </a:xfrm>
        </p:spPr>
        <p:txBody>
          <a:bodyPr>
            <a:normAutofit lnSpcReduction="10000"/>
          </a:bodyPr>
          <a:lstStyle/>
          <a:p>
            <a:pPr marL="0" indent="0" algn="just">
              <a:lnSpc>
                <a:spcPct val="150000"/>
              </a:lnSpc>
              <a:buNone/>
            </a:pPr>
            <a:r>
              <a:rPr lang="en-US" dirty="0" smtClean="0">
                <a:latin typeface="Cambria" panose="02040503050406030204" pitchFamily="18" charset="0"/>
              </a:rPr>
              <a:t>They are typically divided among three IFN classes b</a:t>
            </a:r>
            <a:r>
              <a:rPr lang="en-US" dirty="0" smtClean="0">
                <a:latin typeface="Cambria" panose="02040503050406030204" pitchFamily="18" charset="0"/>
              </a:rPr>
              <a:t>ased on the type of receptor through which they signal</a:t>
            </a:r>
            <a:r>
              <a:rPr lang="en-US" dirty="0" smtClean="0">
                <a:latin typeface="Cambria" panose="02040503050406030204" pitchFamily="18" charset="0"/>
              </a:rPr>
              <a:t>: </a:t>
            </a:r>
          </a:p>
          <a:p>
            <a:pPr marL="0" indent="0" algn="just">
              <a:lnSpc>
                <a:spcPct val="150000"/>
              </a:lnSpc>
              <a:buNone/>
            </a:pPr>
            <a:r>
              <a:rPr lang="en-US" dirty="0" smtClean="0">
                <a:latin typeface="Cambria" panose="02040503050406030204" pitchFamily="18" charset="0"/>
              </a:rPr>
              <a:t>1. Type I IFN</a:t>
            </a:r>
          </a:p>
          <a:p>
            <a:pPr marL="0" indent="0" algn="just">
              <a:lnSpc>
                <a:spcPct val="150000"/>
              </a:lnSpc>
              <a:buNone/>
            </a:pPr>
            <a:r>
              <a:rPr lang="en-US" dirty="0" smtClean="0">
                <a:latin typeface="Cambria" panose="02040503050406030204" pitchFamily="18" charset="0"/>
              </a:rPr>
              <a:t>2. Type II IFN </a:t>
            </a:r>
          </a:p>
          <a:p>
            <a:pPr marL="0" indent="0" algn="just">
              <a:lnSpc>
                <a:spcPct val="150000"/>
              </a:lnSpc>
              <a:buNone/>
            </a:pPr>
            <a:r>
              <a:rPr lang="en-US" dirty="0" smtClean="0">
                <a:latin typeface="Cambria" panose="02040503050406030204" pitchFamily="18" charset="0"/>
              </a:rPr>
              <a:t>3. Type III IFN </a:t>
            </a:r>
          </a:p>
          <a:p>
            <a:pPr marL="0" indent="0" algn="just">
              <a:lnSpc>
                <a:spcPct val="150000"/>
              </a:lnSpc>
              <a:buNone/>
            </a:pPr>
            <a:r>
              <a:rPr lang="en-US" dirty="0" smtClean="0">
                <a:latin typeface="Cambria" panose="02040503050406030204" pitchFamily="18" charset="0"/>
              </a:rPr>
              <a:t>IFNs belonging to all IFN classes are very important for fighting viral infections.</a:t>
            </a:r>
          </a:p>
          <a:p>
            <a:endParaRPr lang="en-US" dirty="0"/>
          </a:p>
        </p:txBody>
      </p:sp>
    </p:spTree>
    <p:extLst>
      <p:ext uri="{BB962C8B-B14F-4D97-AF65-F5344CB8AC3E}">
        <p14:creationId xmlns:p14="http://schemas.microsoft.com/office/powerpoint/2010/main" val="11633269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FF0000"/>
                </a:solidFill>
                <a:latin typeface="Cambria" panose="02040503050406030204" pitchFamily="18" charset="0"/>
              </a:rPr>
              <a:t>Interferon </a:t>
            </a:r>
            <a:r>
              <a:rPr lang="en-US" dirty="0">
                <a:solidFill>
                  <a:srgbClr val="FF0000"/>
                </a:solidFill>
                <a:latin typeface="Cambria" panose="02040503050406030204" pitchFamily="18" charset="0"/>
              </a:rPr>
              <a:t>type I</a:t>
            </a:r>
          </a:p>
        </p:txBody>
      </p:sp>
      <p:sp>
        <p:nvSpPr>
          <p:cNvPr id="3" name="Content Placeholder 2"/>
          <p:cNvSpPr>
            <a:spLocks noGrp="1"/>
          </p:cNvSpPr>
          <p:nvPr>
            <p:ph idx="1"/>
          </p:nvPr>
        </p:nvSpPr>
        <p:spPr/>
        <p:txBody>
          <a:bodyPr>
            <a:normAutofit lnSpcReduction="10000"/>
          </a:bodyPr>
          <a:lstStyle/>
          <a:p>
            <a:pPr marL="0" indent="0" algn="just">
              <a:lnSpc>
                <a:spcPct val="150000"/>
              </a:lnSpc>
              <a:buNone/>
            </a:pPr>
            <a:r>
              <a:rPr lang="en-US" dirty="0">
                <a:latin typeface="Cambria" panose="02040503050406030204" pitchFamily="18" charset="0"/>
              </a:rPr>
              <a:t>All type I IFNs bind to a specific cell surface receptor complex known as the</a:t>
            </a:r>
            <a:r>
              <a:rPr lang="en-US" b="1" dirty="0">
                <a:latin typeface="Cambria" panose="02040503050406030204" pitchFamily="18" charset="0"/>
              </a:rPr>
              <a:t> interferon-α/β </a:t>
            </a:r>
            <a:r>
              <a:rPr lang="en-US" b="1" dirty="0" smtClean="0">
                <a:latin typeface="Cambria" panose="02040503050406030204" pitchFamily="18" charset="0"/>
              </a:rPr>
              <a:t>receptor</a:t>
            </a:r>
            <a:r>
              <a:rPr lang="en-US" dirty="0" smtClean="0">
                <a:latin typeface="Cambria" panose="02040503050406030204" pitchFamily="18" charset="0"/>
              </a:rPr>
              <a:t> </a:t>
            </a:r>
            <a:r>
              <a:rPr lang="en-US" dirty="0">
                <a:latin typeface="Cambria" panose="02040503050406030204" pitchFamily="18" charset="0"/>
              </a:rPr>
              <a:t>that is made of two chains</a:t>
            </a:r>
            <a:r>
              <a:rPr lang="en-US" dirty="0" smtClean="0">
                <a:latin typeface="Cambria" panose="02040503050406030204" pitchFamily="18" charset="0"/>
              </a:rPr>
              <a:t>; IFNAR1 and IFNAR2. </a:t>
            </a:r>
            <a:r>
              <a:rPr lang="en-US" dirty="0">
                <a:latin typeface="Cambria" panose="02040503050406030204" pitchFamily="18" charset="0"/>
              </a:rPr>
              <a:t>Binding of cytokine follows a </a:t>
            </a:r>
            <a:r>
              <a:rPr lang="en-US" dirty="0">
                <a:solidFill>
                  <a:srgbClr val="FF0000"/>
                </a:solidFill>
                <a:latin typeface="Cambria" panose="02040503050406030204" pitchFamily="18" charset="0"/>
              </a:rPr>
              <a:t>JAK-STAT signaling pathway</a:t>
            </a:r>
            <a:r>
              <a:rPr lang="en-US" dirty="0">
                <a:latin typeface="Cambria" panose="02040503050406030204" pitchFamily="18" charset="0"/>
              </a:rPr>
              <a:t>. The type I </a:t>
            </a:r>
            <a:r>
              <a:rPr lang="en-US" dirty="0" err="1">
                <a:latin typeface="Cambria" panose="02040503050406030204" pitchFamily="18" charset="0"/>
              </a:rPr>
              <a:t>interferons</a:t>
            </a:r>
            <a:r>
              <a:rPr lang="en-US" dirty="0">
                <a:latin typeface="Cambria" panose="02040503050406030204" pitchFamily="18" charset="0"/>
              </a:rPr>
              <a:t> present in humans </a:t>
            </a:r>
            <a:r>
              <a:rPr lang="en-US" dirty="0" smtClean="0">
                <a:latin typeface="Cambria" panose="02040503050406030204" pitchFamily="18" charset="0"/>
              </a:rPr>
              <a:t>are; </a:t>
            </a:r>
            <a:r>
              <a:rPr lang="en-US" dirty="0">
                <a:latin typeface="Cambria" panose="02040503050406030204" pitchFamily="18" charset="0"/>
              </a:rPr>
              <a:t>IFN alpha, IFN beta, IFN epsilon (ε), IFN omega (ω) and are produced by leukocytes (WBC; Neutrophils, Eosinophil, Basophil, Lymphocytes (B and T cells) and monocytes). </a:t>
            </a:r>
          </a:p>
        </p:txBody>
      </p:sp>
    </p:spTree>
    <p:extLst>
      <p:ext uri="{BB962C8B-B14F-4D97-AF65-F5344CB8AC3E}">
        <p14:creationId xmlns:p14="http://schemas.microsoft.com/office/powerpoint/2010/main" val="4902501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55343"/>
            <a:ext cx="10515600" cy="5472752"/>
          </a:xfrm>
        </p:spPr>
        <p:txBody>
          <a:bodyPr>
            <a:normAutofit fontScale="92500"/>
          </a:bodyPr>
          <a:lstStyle/>
          <a:p>
            <a:pPr marL="0" lvl="0" indent="0" algn="just">
              <a:lnSpc>
                <a:spcPct val="150000"/>
              </a:lnSpc>
              <a:buNone/>
            </a:pPr>
            <a:r>
              <a:rPr lang="en-US" dirty="0">
                <a:latin typeface="Cambria" panose="02040503050406030204" pitchFamily="18" charset="0"/>
              </a:rPr>
              <a:t>They are mainly involved in innate immune response against viral infection. The genes for these IFN-α molecules are found together in a cluster on chromosome 9. IFN-α is also made synthetically as medication.</a:t>
            </a:r>
          </a:p>
          <a:p>
            <a:pPr marL="0" indent="0" algn="just">
              <a:lnSpc>
                <a:spcPct val="150000"/>
              </a:lnSpc>
              <a:buNone/>
            </a:pPr>
            <a:r>
              <a:rPr lang="en-US" dirty="0">
                <a:latin typeface="Cambria" panose="02040503050406030204" pitchFamily="18" charset="0"/>
              </a:rPr>
              <a:t>Types are:</a:t>
            </a:r>
          </a:p>
          <a:p>
            <a:pPr marL="0" lvl="0" indent="0" algn="just">
              <a:lnSpc>
                <a:spcPct val="150000"/>
              </a:lnSpc>
              <a:buNone/>
            </a:pPr>
            <a:r>
              <a:rPr lang="en-US" dirty="0" err="1">
                <a:latin typeface="Cambria" panose="02040503050406030204" pitchFamily="18" charset="0"/>
              </a:rPr>
              <a:t>Pegylated</a:t>
            </a:r>
            <a:r>
              <a:rPr lang="en-US" dirty="0">
                <a:latin typeface="Cambria" panose="02040503050406030204" pitchFamily="18" charset="0"/>
              </a:rPr>
              <a:t> interferon alfa-2a (used to treat chronic hepatitis B and C infection)</a:t>
            </a:r>
          </a:p>
          <a:p>
            <a:pPr marL="0" lvl="0" indent="0" algn="just">
              <a:lnSpc>
                <a:spcPct val="150000"/>
              </a:lnSpc>
              <a:buNone/>
            </a:pPr>
            <a:r>
              <a:rPr lang="en-US" dirty="0" err="1">
                <a:latin typeface="Cambria" panose="02040503050406030204" pitchFamily="18" charset="0"/>
              </a:rPr>
              <a:t>Pegylated</a:t>
            </a:r>
            <a:r>
              <a:rPr lang="en-US" dirty="0">
                <a:latin typeface="Cambria" panose="02040503050406030204" pitchFamily="18" charset="0"/>
              </a:rPr>
              <a:t> interferon alfa-2b (used to treat chronic hepatitis C infection)</a:t>
            </a:r>
          </a:p>
          <a:p>
            <a:endParaRPr lang="en-US" dirty="0"/>
          </a:p>
        </p:txBody>
      </p:sp>
    </p:spTree>
    <p:extLst>
      <p:ext uri="{BB962C8B-B14F-4D97-AF65-F5344CB8AC3E}">
        <p14:creationId xmlns:p14="http://schemas.microsoft.com/office/powerpoint/2010/main" val="6322504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4242"/>
          </a:xfrm>
        </p:spPr>
        <p:txBody>
          <a:bodyPr/>
          <a:lstStyle/>
          <a:p>
            <a:pPr algn="ctr"/>
            <a:r>
              <a:rPr lang="en-US" b="1" dirty="0">
                <a:solidFill>
                  <a:srgbClr val="FF0000"/>
                </a:solidFill>
                <a:latin typeface="Cambria" panose="02040503050406030204" pitchFamily="18" charset="0"/>
              </a:rPr>
              <a:t>Interferon type II</a:t>
            </a:r>
          </a:p>
        </p:txBody>
      </p:sp>
      <p:sp>
        <p:nvSpPr>
          <p:cNvPr id="3" name="Content Placeholder 2"/>
          <p:cNvSpPr>
            <a:spLocks noGrp="1"/>
          </p:cNvSpPr>
          <p:nvPr>
            <p:ph idx="1"/>
          </p:nvPr>
        </p:nvSpPr>
        <p:spPr>
          <a:xfrm>
            <a:off x="838200" y="1228299"/>
            <a:ext cx="10515600" cy="4948664"/>
          </a:xfrm>
        </p:spPr>
        <p:txBody>
          <a:bodyPr>
            <a:normAutofit lnSpcReduction="10000"/>
          </a:bodyPr>
          <a:lstStyle/>
          <a:p>
            <a:pPr marL="0" indent="0" algn="just">
              <a:lnSpc>
                <a:spcPct val="150000"/>
              </a:lnSpc>
              <a:buNone/>
            </a:pPr>
            <a:r>
              <a:rPr lang="en-US" dirty="0">
                <a:latin typeface="Cambria" panose="02040503050406030204" pitchFamily="18" charset="0"/>
              </a:rPr>
              <a:t>The </a:t>
            </a:r>
            <a:r>
              <a:rPr lang="en-US" b="1" dirty="0">
                <a:latin typeface="Cambria" panose="02040503050406030204" pitchFamily="18" charset="0"/>
              </a:rPr>
              <a:t>interferon-gamma receptor</a:t>
            </a:r>
            <a:r>
              <a:rPr lang="en-US" dirty="0">
                <a:latin typeface="Cambria" panose="02040503050406030204" pitchFamily="18" charset="0"/>
              </a:rPr>
              <a:t> (</a:t>
            </a:r>
            <a:r>
              <a:rPr lang="en-US" b="1" dirty="0">
                <a:latin typeface="Cambria" panose="02040503050406030204" pitchFamily="18" charset="0"/>
              </a:rPr>
              <a:t>IFNGR</a:t>
            </a:r>
            <a:r>
              <a:rPr lang="en-US" dirty="0">
                <a:latin typeface="Cambria" panose="02040503050406030204" pitchFamily="18" charset="0"/>
              </a:rPr>
              <a:t>) is a receptor that </a:t>
            </a:r>
            <a:r>
              <a:rPr lang="en-US" dirty="0" smtClean="0">
                <a:latin typeface="Cambria" panose="02040503050406030204" pitchFamily="18" charset="0"/>
              </a:rPr>
              <a:t>binds interferon-γ, </a:t>
            </a:r>
            <a:r>
              <a:rPr lang="en-US" dirty="0">
                <a:latin typeface="Cambria" panose="02040503050406030204" pitchFamily="18" charset="0"/>
              </a:rPr>
              <a:t>the sole member of interferon type II</a:t>
            </a:r>
            <a:r>
              <a:rPr lang="en-US" u="sng" dirty="0">
                <a:latin typeface="Cambria" panose="02040503050406030204" pitchFamily="18" charset="0"/>
              </a:rPr>
              <a:t>.</a:t>
            </a:r>
            <a:r>
              <a:rPr lang="en-US" dirty="0">
                <a:latin typeface="Cambria" panose="02040503050406030204" pitchFamily="18" charset="0"/>
              </a:rPr>
              <a:t> The receptor consists of IFNGR1 and IFNGR2 chains. IFN-β proteins are produced in large quantities by fibroblasts. They have antiviral activity that is involved mainly in innate immune response. A </a:t>
            </a:r>
            <a:r>
              <a:rPr lang="en-US" b="1" dirty="0">
                <a:latin typeface="Cambria" panose="02040503050406030204" pitchFamily="18" charset="0"/>
              </a:rPr>
              <a:t>fibroblast</a:t>
            </a:r>
            <a:r>
              <a:rPr lang="en-US" dirty="0">
                <a:latin typeface="Cambria" panose="02040503050406030204" pitchFamily="18" charset="0"/>
              </a:rPr>
              <a:t> is a type of cell that synthesizes the extracellular matrix and collagen, the structural </a:t>
            </a:r>
            <a:r>
              <a:rPr lang="en-US" dirty="0" smtClean="0">
                <a:latin typeface="Cambria" panose="02040503050406030204" pitchFamily="18" charset="0"/>
              </a:rPr>
              <a:t>framework </a:t>
            </a:r>
            <a:r>
              <a:rPr lang="en-US" dirty="0">
                <a:latin typeface="Cambria" panose="02040503050406030204" pitchFamily="18" charset="0"/>
              </a:rPr>
              <a:t>for animal tissues, and plays a critical role in wound healing. </a:t>
            </a:r>
            <a:endParaRPr lang="en-US" dirty="0"/>
          </a:p>
        </p:txBody>
      </p:sp>
    </p:spTree>
    <p:extLst>
      <p:ext uri="{BB962C8B-B14F-4D97-AF65-F5344CB8AC3E}">
        <p14:creationId xmlns:p14="http://schemas.microsoft.com/office/powerpoint/2010/main" val="5396095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FF0000"/>
                </a:solidFill>
                <a:latin typeface="Cambria" panose="02040503050406030204" pitchFamily="18" charset="0"/>
              </a:rPr>
              <a:t>Interferon type III</a:t>
            </a:r>
          </a:p>
        </p:txBody>
      </p:sp>
      <p:sp>
        <p:nvSpPr>
          <p:cNvPr id="3" name="Content Placeholder 2"/>
          <p:cNvSpPr>
            <a:spLocks noGrp="1"/>
          </p:cNvSpPr>
          <p:nvPr>
            <p:ph idx="1"/>
          </p:nvPr>
        </p:nvSpPr>
        <p:spPr/>
        <p:txBody>
          <a:bodyPr/>
          <a:lstStyle/>
          <a:p>
            <a:pPr marL="0" lvl="0" indent="0" algn="just">
              <a:lnSpc>
                <a:spcPct val="150000"/>
              </a:lnSpc>
              <a:buNone/>
            </a:pPr>
            <a:r>
              <a:rPr lang="en-US" dirty="0" smtClean="0">
                <a:latin typeface="Cambria" panose="02040503050406030204" pitchFamily="18" charset="0"/>
              </a:rPr>
              <a:t>They signal </a:t>
            </a:r>
            <a:r>
              <a:rPr lang="en-US" dirty="0">
                <a:latin typeface="Cambria" panose="02040503050406030204" pitchFamily="18" charset="0"/>
              </a:rPr>
              <a:t>through a receptor complex consisting of IL10R2 (also called CRF2-4) and IFNLR1 (also called CRF2-12). Acceptance of this classification is less universal than that of type I and type II, and unlike the other two, it is not currently included in Medical Subject Headings. </a:t>
            </a:r>
          </a:p>
          <a:p>
            <a:endParaRPr lang="en-US" dirty="0"/>
          </a:p>
        </p:txBody>
      </p:sp>
    </p:spTree>
    <p:extLst>
      <p:ext uri="{BB962C8B-B14F-4D97-AF65-F5344CB8AC3E}">
        <p14:creationId xmlns:p14="http://schemas.microsoft.com/office/powerpoint/2010/main" val="35929092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214</TotalTime>
  <Words>496</Words>
  <Application>Microsoft Office PowerPoint</Application>
  <PresentationFormat>Widescreen</PresentationFormat>
  <Paragraphs>29</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Cambria</vt:lpstr>
      <vt:lpstr>Office Theme</vt:lpstr>
      <vt:lpstr>Interferons </vt:lpstr>
      <vt:lpstr>PowerPoint Presentation</vt:lpstr>
      <vt:lpstr>PowerPoint Presentation</vt:lpstr>
      <vt:lpstr>PowerPoint Presentation</vt:lpstr>
      <vt:lpstr> TYPES OF INTERFERON </vt:lpstr>
      <vt:lpstr>Interferon type I</vt:lpstr>
      <vt:lpstr>PowerPoint Presentation</vt:lpstr>
      <vt:lpstr>Interferon type II</vt:lpstr>
      <vt:lpstr>Interferon type III</vt:lpstr>
      <vt:lpstr> MECHANISM OF ACTION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Interferons </dc:title>
  <dc:creator>Dr Ibrar</dc:creator>
  <cp:lastModifiedBy>Dr Ibrar</cp:lastModifiedBy>
  <cp:revision>5</cp:revision>
  <dcterms:created xsi:type="dcterms:W3CDTF">2020-04-14T10:57:45Z</dcterms:created>
  <dcterms:modified xsi:type="dcterms:W3CDTF">2020-04-14T14:31:50Z</dcterms:modified>
</cp:coreProperties>
</file>