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59" r:id="rId5"/>
    <p:sldId id="260" r:id="rId6"/>
    <p:sldId id="261" r:id="rId7"/>
    <p:sldId id="272" r:id="rId8"/>
    <p:sldId id="263" r:id="rId9"/>
    <p:sldId id="262" r:id="rId10"/>
    <p:sldId id="281" r:id="rId11"/>
    <p:sldId id="266" r:id="rId12"/>
    <p:sldId id="274" r:id="rId13"/>
    <p:sldId id="267" r:id="rId14"/>
    <p:sldId id="273" r:id="rId15"/>
    <p:sldId id="268" r:id="rId16"/>
    <p:sldId id="277" r:id="rId17"/>
    <p:sldId id="265" r:id="rId18"/>
    <p:sldId id="269" r:id="rId19"/>
    <p:sldId id="275" r:id="rId20"/>
    <p:sldId id="276" r:id="rId21"/>
    <p:sldId id="270" r:id="rId22"/>
    <p:sldId id="280"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0D3203-5ABA-476D-981C-1E21DD424C78}"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134355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D3203-5ABA-476D-981C-1E21DD424C78}"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104412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D3203-5ABA-476D-981C-1E21DD424C78}"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50766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0D3203-5ABA-476D-981C-1E21DD424C78}"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210809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D3203-5ABA-476D-981C-1E21DD424C78}"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218406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0D3203-5ABA-476D-981C-1E21DD424C78}"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72293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0D3203-5ABA-476D-981C-1E21DD424C78}"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347244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0D3203-5ABA-476D-981C-1E21DD424C78}"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324077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D3203-5ABA-476D-981C-1E21DD424C78}"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295927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D3203-5ABA-476D-981C-1E21DD424C78}"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387470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D3203-5ABA-476D-981C-1E21DD424C78}"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D2F3-17FE-446A-836B-8F8E2438AD12}" type="slidenum">
              <a:rPr lang="en-US" smtClean="0"/>
              <a:t>‹#›</a:t>
            </a:fld>
            <a:endParaRPr lang="en-US"/>
          </a:p>
        </p:txBody>
      </p:sp>
    </p:spTree>
    <p:extLst>
      <p:ext uri="{BB962C8B-B14F-4D97-AF65-F5344CB8AC3E}">
        <p14:creationId xmlns:p14="http://schemas.microsoft.com/office/powerpoint/2010/main" val="407583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D3203-5ABA-476D-981C-1E21DD424C78}" type="datetimeFigureOut">
              <a:rPr lang="en-US" smtClean="0"/>
              <a:t>4/13/2020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4D2F3-17FE-446A-836B-8F8E2438AD12}" type="slidenum">
              <a:rPr lang="en-US" smtClean="0"/>
              <a:t>‹#›</a:t>
            </a:fld>
            <a:endParaRPr lang="en-US"/>
          </a:p>
        </p:txBody>
      </p:sp>
    </p:spTree>
    <p:extLst>
      <p:ext uri="{BB962C8B-B14F-4D97-AF65-F5344CB8AC3E}">
        <p14:creationId xmlns:p14="http://schemas.microsoft.com/office/powerpoint/2010/main" val="266537458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0760"/>
            <a:ext cx="9144000" cy="1037219"/>
          </a:xfrm>
        </p:spPr>
        <p:txBody>
          <a:bodyPr/>
          <a:lstStyle/>
          <a:p>
            <a:r>
              <a:rPr lang="en-US" dirty="0" smtClean="0"/>
              <a:t>Hydrogels </a:t>
            </a:r>
            <a:endParaRPr lang="en-US" dirty="0"/>
          </a:p>
        </p:txBody>
      </p:sp>
      <p:pic>
        <p:nvPicPr>
          <p:cNvPr id="4104" name="Picture 8" descr="Water-retaining hydrogels – the unsung heroes of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101" y="1868513"/>
            <a:ext cx="7314171" cy="459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48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1287887"/>
          </a:xfrm>
        </p:spPr>
        <p:txBody>
          <a:bodyPr/>
          <a:lstStyle/>
          <a:p>
            <a:r>
              <a:rPr lang="en-US" b="1" dirty="0" smtClean="0">
                <a:latin typeface="Times New Roman" panose="02020603050405020304" pitchFamily="18" charset="0"/>
                <a:cs typeface="Times New Roman" panose="02020603050405020304" pitchFamily="18" charset="0"/>
              </a:rPr>
              <a:t>SWELLING OF HYDROGEL</a:t>
            </a:r>
            <a:endParaRPr lang="en-US" b="1" dirty="0">
              <a:latin typeface="Times New Roman" panose="02020603050405020304" pitchFamily="18" charset="0"/>
              <a:cs typeface="Times New Roman" panose="02020603050405020304" pitchFamily="18" charset="0"/>
            </a:endParaRPr>
          </a:p>
        </p:txBody>
      </p:sp>
      <p:pic>
        <p:nvPicPr>
          <p:cNvPr id="3074" name="Picture 2" descr="Ingestible hydrogel device | Nature Communic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215" y="1429556"/>
            <a:ext cx="11513712" cy="529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DRUG DELIVERY USING HYDROGELS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Hydrophilic polymeric networks that are capable of imbibing huge volumes of water and undergoing swelling and shrinkage suitably to facilitate controlled </a:t>
            </a:r>
            <a:r>
              <a:rPr lang="en-US" b="1" dirty="0"/>
              <a:t>drug</a:t>
            </a:r>
            <a:r>
              <a:rPr lang="en-US" dirty="0"/>
              <a:t>-</a:t>
            </a:r>
            <a:r>
              <a:rPr lang="en-US" b="1" dirty="0"/>
              <a:t>release</a:t>
            </a:r>
            <a:r>
              <a:rPr lang="en-US" dirty="0"/>
              <a:t> are called </a:t>
            </a:r>
            <a:r>
              <a:rPr lang="en-US" b="1" dirty="0"/>
              <a:t>hydrogels</a:t>
            </a:r>
            <a:r>
              <a:rPr lang="en-US" dirty="0"/>
              <a:t>. Their porosity and compatibility with aqueous environments make them highly attractive bio- compatible </a:t>
            </a:r>
            <a:r>
              <a:rPr lang="en-US" b="1" dirty="0"/>
              <a:t>drug delivery</a:t>
            </a:r>
            <a:r>
              <a:rPr lang="en-US" dirty="0"/>
              <a:t> vehicles</a:t>
            </a:r>
          </a:p>
        </p:txBody>
      </p:sp>
    </p:spTree>
    <p:extLst>
      <p:ext uri="{BB962C8B-B14F-4D97-AF65-F5344CB8AC3E}">
        <p14:creationId xmlns:p14="http://schemas.microsoft.com/office/powerpoint/2010/main" val="37688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Hydrogel for drug delivery</a:t>
            </a:r>
            <a:endParaRPr lang="en-US" b="1" dirty="0">
              <a:latin typeface="Times New Roman" panose="02020603050405020304" pitchFamily="18" charset="0"/>
              <a:cs typeface="Times New Roman" panose="02020603050405020304" pitchFamily="18" charset="0"/>
            </a:endParaRPr>
          </a:p>
        </p:txBody>
      </p:sp>
      <p:pic>
        <p:nvPicPr>
          <p:cNvPr id="1026" name="Picture 2" descr="Self-assembled and nanostructured hydrogels for drug delivery and ..."/>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18053" y="3074756"/>
            <a:ext cx="3155894" cy="185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0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14870" cy="845489"/>
          </a:xfrm>
        </p:spPr>
        <p:txBody>
          <a:bodyPr/>
          <a:lstStyle/>
          <a:p>
            <a:r>
              <a:rPr lang="en-US" b="1" dirty="0" smtClean="0">
                <a:latin typeface="Times New Roman" panose="02020603050405020304" pitchFamily="18" charset="0"/>
                <a:cs typeface="Times New Roman" panose="02020603050405020304" pitchFamily="18" charset="0"/>
              </a:rPr>
              <a:t>ADVANTAGES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9245" y="1210614"/>
            <a:ext cx="11513713" cy="5383369"/>
          </a:xfrm>
        </p:spPr>
        <p:txBody>
          <a:bodyPr>
            <a:normAutofit lnSpcReduction="10000"/>
          </a:bodyPr>
          <a:lstStyle/>
          <a:p>
            <a:r>
              <a:rPr lang="en-US" dirty="0"/>
              <a:t>The unique physical properties of hydrogels have sparked particular interest in their use in drug delivery applications. </a:t>
            </a:r>
            <a:endParaRPr lang="en-US" dirty="0" smtClean="0"/>
          </a:p>
          <a:p>
            <a:r>
              <a:rPr lang="en-US" dirty="0" smtClean="0"/>
              <a:t>Their </a:t>
            </a:r>
            <a:r>
              <a:rPr lang="en-US" dirty="0"/>
              <a:t>highly porous structure can easily be tuned by controlling the density of cross-links in the gel matrix and the affinity of the hydrogels for the aqueous environment in which they are </a:t>
            </a:r>
            <a:r>
              <a:rPr lang="en-US" dirty="0" smtClean="0"/>
              <a:t>swollen.</a:t>
            </a:r>
          </a:p>
          <a:p>
            <a:r>
              <a:rPr lang="en-US" dirty="0" smtClean="0"/>
              <a:t>Their </a:t>
            </a:r>
            <a:r>
              <a:rPr lang="en-US" dirty="0"/>
              <a:t>porosity also permits loading of drugs into the gel matrix and subsequent drug release at a rate dependent on the diffusion coefficient of the small molecule or macromolecule through the gel network. </a:t>
            </a:r>
            <a:endParaRPr lang="en-US" dirty="0" smtClean="0"/>
          </a:p>
          <a:p>
            <a:r>
              <a:rPr lang="en-US" dirty="0" smtClean="0"/>
              <a:t>Indeed</a:t>
            </a:r>
            <a:r>
              <a:rPr lang="en-US" dirty="0"/>
              <a:t>, the benefits of hydrogels for drug delivery may be largely pharmacokinetic – specifically that a depot formulation is created from which drugs slowly elute, maintaining a high local concentration of drug in the surrounding tissues over an extended period, although they can also be used for systemic delivery</a:t>
            </a:r>
            <a:r>
              <a:rPr lang="en-US" dirty="0" smtClean="0"/>
              <a:t>..</a:t>
            </a:r>
            <a:endParaRPr lang="en-US" dirty="0"/>
          </a:p>
        </p:txBody>
      </p:sp>
    </p:spTree>
    <p:extLst>
      <p:ext uri="{BB962C8B-B14F-4D97-AF65-F5344CB8AC3E}">
        <p14:creationId xmlns:p14="http://schemas.microsoft.com/office/powerpoint/2010/main" val="295887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1" y="347730"/>
            <a:ext cx="10903039" cy="6168980"/>
          </a:xfrm>
        </p:spPr>
        <p:txBody>
          <a:bodyPr>
            <a:normAutofit lnSpcReduction="10000"/>
          </a:bodyPr>
          <a:lstStyle/>
          <a:p>
            <a:r>
              <a:rPr lang="en-US" dirty="0"/>
              <a:t>Hydrogels are also generally highly biocompatible, as reflected in their successful use in the </a:t>
            </a:r>
            <a:r>
              <a:rPr lang="en-US" dirty="0" smtClean="0"/>
              <a:t>peritoneum</a:t>
            </a:r>
            <a:r>
              <a:rPr lang="en-US" dirty="0"/>
              <a:t> and other sites </a:t>
            </a:r>
            <a:r>
              <a:rPr lang="en-US" i="1" dirty="0"/>
              <a:t>in </a:t>
            </a:r>
            <a:r>
              <a:rPr lang="en-US" i="1" dirty="0" smtClean="0"/>
              <a:t>vivo</a:t>
            </a:r>
            <a:r>
              <a:rPr lang="en-US" dirty="0" smtClean="0"/>
              <a:t>.</a:t>
            </a:r>
          </a:p>
          <a:p>
            <a:r>
              <a:rPr lang="en-US" b="1" dirty="0" smtClean="0"/>
              <a:t>Biocompatibility</a:t>
            </a:r>
            <a:r>
              <a:rPr lang="en-US" dirty="0" smtClean="0"/>
              <a:t> </a:t>
            </a:r>
            <a:r>
              <a:rPr lang="en-US" dirty="0"/>
              <a:t>is promoted by the high water content of hydrogels and the physiochemical similarity of hydrogels to the native extracellular matrix, both compositionally (particularly in the case of carbohydrate-based hydrogels) and mechanically. </a:t>
            </a:r>
            <a:endParaRPr lang="en-US" dirty="0" smtClean="0"/>
          </a:p>
          <a:p>
            <a:r>
              <a:rPr lang="en-US" b="1" dirty="0" smtClean="0"/>
              <a:t>Biodegradability</a:t>
            </a:r>
            <a:r>
              <a:rPr lang="en-US" dirty="0" smtClean="0"/>
              <a:t> </a:t>
            </a:r>
            <a:r>
              <a:rPr lang="en-US" dirty="0"/>
              <a:t>or dissolution may be designed into hydrogels via enzymatic, hydrolytic, or environmental (e.g. pH, temperature, or electric field) pathways; however, degradation is not always desirable depending on the time scale and location of the drug delivery </a:t>
            </a:r>
            <a:r>
              <a:rPr lang="en-US" dirty="0" smtClean="0"/>
              <a:t>device.</a:t>
            </a:r>
          </a:p>
          <a:p>
            <a:r>
              <a:rPr lang="en-US" dirty="0" smtClean="0"/>
              <a:t>Hydrogels </a:t>
            </a:r>
            <a:r>
              <a:rPr lang="en-US" dirty="0"/>
              <a:t>are also relatively deformable and can conform to the shape of the surface to which they are applied. In the latter context, the </a:t>
            </a:r>
            <a:r>
              <a:rPr lang="en-US" dirty="0" err="1"/>
              <a:t>muco</a:t>
            </a:r>
            <a:r>
              <a:rPr lang="en-US" dirty="0"/>
              <a:t>- or </a:t>
            </a:r>
            <a:r>
              <a:rPr lang="en-US" dirty="0" err="1"/>
              <a:t>bioadhesive</a:t>
            </a:r>
            <a:r>
              <a:rPr lang="en-US" dirty="0"/>
              <a:t> properties of some hydrogels can be advantageous in immobilizing them at the site of application or in applying them on surfaces that are not horizontal</a:t>
            </a:r>
          </a:p>
        </p:txBody>
      </p:sp>
    </p:spTree>
    <p:extLst>
      <p:ext uri="{BB962C8B-B14F-4D97-AF65-F5344CB8AC3E}">
        <p14:creationId xmlns:p14="http://schemas.microsoft.com/office/powerpoint/2010/main" val="189453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879" y="94669"/>
            <a:ext cx="3603938" cy="974278"/>
          </a:xfrm>
        </p:spPr>
        <p:txBody>
          <a:bodyPr/>
          <a:lstStyle/>
          <a:p>
            <a:r>
              <a:rPr lang="en-US" b="1" dirty="0" smtClean="0">
                <a:latin typeface="Times New Roman" panose="02020603050405020304" pitchFamily="18" charset="0"/>
                <a:cs typeface="Times New Roman" panose="02020603050405020304" pitchFamily="18" charset="0"/>
              </a:rPr>
              <a:t>Limitations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0607" y="850006"/>
            <a:ext cx="11719775" cy="5911402"/>
          </a:xfrm>
        </p:spPr>
        <p:txBody>
          <a:bodyPr>
            <a:normAutofit fontScale="92500" lnSpcReduction="10000"/>
          </a:bodyPr>
          <a:lstStyle/>
          <a:p>
            <a:r>
              <a:rPr lang="en-US" dirty="0"/>
              <a:t>Despite these many advantageous properties, hydrogels also have several limitations. </a:t>
            </a:r>
            <a:endParaRPr lang="en-US" dirty="0" smtClean="0"/>
          </a:p>
          <a:p>
            <a:r>
              <a:rPr lang="en-US" dirty="0" smtClean="0"/>
              <a:t>The </a:t>
            </a:r>
            <a:r>
              <a:rPr lang="en-US" b="1" dirty="0"/>
              <a:t>low tensile strength </a:t>
            </a:r>
            <a:r>
              <a:rPr lang="en-US" dirty="0"/>
              <a:t>of many hydrogels limits their use in load-bearing applications and can result in the premature dissolution or flow away of the hydrogel from a targeted local site. This limitation may not be important in many typical drug delivery applications (e.g. subcutaneous injection). </a:t>
            </a:r>
            <a:endParaRPr lang="en-US" dirty="0" smtClean="0"/>
          </a:p>
          <a:p>
            <a:r>
              <a:rPr lang="en-US" dirty="0" smtClean="0"/>
              <a:t>More </a:t>
            </a:r>
            <a:r>
              <a:rPr lang="en-US" dirty="0"/>
              <a:t>important, perhaps, are problems relating to the drug delivery properties of hydrogels. The quantity and homogeneity of drug loading into hydrogels may be limited, particularly in the case of hydrophobic drugs. </a:t>
            </a:r>
            <a:endParaRPr lang="en-US" dirty="0" smtClean="0"/>
          </a:p>
          <a:p>
            <a:r>
              <a:rPr lang="en-US" dirty="0" smtClean="0"/>
              <a:t>The </a:t>
            </a:r>
            <a:r>
              <a:rPr lang="en-US" dirty="0"/>
              <a:t>high water content and large pore sizes of most hydrogels often result in relatively rapid drug release, over a few hours to a few days</a:t>
            </a:r>
            <a:r>
              <a:rPr lang="en-US" dirty="0" smtClean="0"/>
              <a:t>.</a:t>
            </a:r>
          </a:p>
          <a:p>
            <a:r>
              <a:rPr lang="en-US" dirty="0" smtClean="0"/>
              <a:t> </a:t>
            </a:r>
            <a:r>
              <a:rPr lang="en-US" dirty="0"/>
              <a:t>Ease of application can also be problematic; although some hydrogels are sufficiently deformable to be injectable, many are not, necessitating surgical implantation. </a:t>
            </a:r>
            <a:endParaRPr lang="en-US" dirty="0" smtClean="0"/>
          </a:p>
          <a:p>
            <a:r>
              <a:rPr lang="en-US" dirty="0" smtClean="0"/>
              <a:t>Each </a:t>
            </a:r>
            <a:r>
              <a:rPr lang="en-US" dirty="0"/>
              <a:t>of these issues significantly restricts the practical use of hydrogel-based drug delivery therapies in the clinic.</a:t>
            </a:r>
          </a:p>
        </p:txBody>
      </p:sp>
    </p:spTree>
    <p:extLst>
      <p:ext uri="{BB962C8B-B14F-4D97-AF65-F5344CB8AC3E}">
        <p14:creationId xmlns:p14="http://schemas.microsoft.com/office/powerpoint/2010/main" val="425570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SUPERPOROUS HYDROGELS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941" y="1584102"/>
            <a:ext cx="11134859" cy="4971244"/>
          </a:xfrm>
        </p:spPr>
        <p:txBody>
          <a:bodyPr>
            <a:normAutofit/>
          </a:bodyPr>
          <a:lstStyle/>
          <a:p>
            <a:r>
              <a:rPr lang="en-US" dirty="0" smtClean="0"/>
              <a:t>The slow swelling property made hydrogels useful in drug delivery, many applications required fast swelling of dried hydrogels. </a:t>
            </a:r>
            <a:endParaRPr lang="en-US" dirty="0"/>
          </a:p>
          <a:p>
            <a:r>
              <a:rPr lang="en-US" dirty="0" smtClean="0"/>
              <a:t>Fast swelling is usually done by making very small particles of dried hydrogels.</a:t>
            </a:r>
          </a:p>
          <a:p>
            <a:r>
              <a:rPr lang="en-US" dirty="0" smtClean="0"/>
              <a:t>One way of overcoming the slow absorption of water was to create pores that are interconnected to each other through out the hydrogel matrix.</a:t>
            </a:r>
          </a:p>
          <a:p>
            <a:r>
              <a:rPr lang="en-US" dirty="0" smtClean="0"/>
              <a:t>The interconnected pores allow for fast absorption of water by capillary force.</a:t>
            </a:r>
          </a:p>
          <a:p>
            <a:r>
              <a:rPr lang="en-US" dirty="0" smtClean="0"/>
              <a:t>A simple method of making porous hydrogel is to produce gas bubbles during cross linking polymerization of vinyl monomers.</a:t>
            </a:r>
          </a:p>
        </p:txBody>
      </p:sp>
    </p:spTree>
    <p:extLst>
      <p:ext uri="{BB962C8B-B14F-4D97-AF65-F5344CB8AC3E}">
        <p14:creationId xmlns:p14="http://schemas.microsoft.com/office/powerpoint/2010/main" val="72311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uperporus hydrogel"/>
          <p:cNvPicPr>
            <a:picLocks noChangeAspect="1" noChangeArrowheads="1"/>
          </p:cNvPicPr>
          <p:nvPr/>
        </p:nvPicPr>
        <p:blipFill rotWithShape="1">
          <a:blip r:embed="rId2">
            <a:extLst>
              <a:ext uri="{28A0092B-C50C-407E-A947-70E740481C1C}">
                <a14:useLocalDpi xmlns:a14="http://schemas.microsoft.com/office/drawing/2010/main" val="0"/>
              </a:ext>
            </a:extLst>
          </a:blip>
          <a:srcRect l="12487" t="5853" r="6132" b="8898"/>
          <a:stretch/>
        </p:blipFill>
        <p:spPr bwMode="auto">
          <a:xfrm>
            <a:off x="51516" y="-1"/>
            <a:ext cx="12140484" cy="672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uperporous hydrog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80"/>
            <a:ext cx="12192000" cy="680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3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1"/>
            <a:ext cx="10515600" cy="1631099"/>
          </a:xfrm>
        </p:spPr>
        <p:txBody>
          <a:bodyPr>
            <a:normAutofit/>
          </a:bodyPr>
          <a:lstStyle/>
          <a:p>
            <a:r>
              <a:rPr lang="en-US" sz="3600" b="1" dirty="0" smtClean="0">
                <a:latin typeface="Times New Roman" panose="02020603050405020304" pitchFamily="18" charset="0"/>
                <a:cs typeface="Times New Roman" panose="02020603050405020304" pitchFamily="18" charset="0"/>
              </a:rPr>
              <a:t>SYNTHESIS OF SUPER POROUS HYDROGELS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4699" y="1996224"/>
            <a:ext cx="11745532" cy="4752305"/>
          </a:xfrm>
        </p:spPr>
        <p:txBody>
          <a:bodyPr>
            <a:normAutofit/>
          </a:bodyPr>
          <a:lstStyle/>
          <a:p>
            <a:r>
              <a:rPr lang="en-US" sz="3200" dirty="0"/>
              <a:t>We have been interested in the synthesis of hydrogels with fast swelling kinetics and superabsorbent properties. </a:t>
            </a:r>
            <a:endParaRPr lang="en-US" sz="3200" dirty="0" smtClean="0"/>
          </a:p>
          <a:p>
            <a:r>
              <a:rPr lang="en-US" sz="3200" dirty="0" smtClean="0"/>
              <a:t>To </a:t>
            </a:r>
            <a:r>
              <a:rPr lang="en-US" sz="3200" dirty="0"/>
              <a:t>increase the water absorption rate, interconnected pores were introduced to the hydrogels. </a:t>
            </a:r>
            <a:endParaRPr lang="en-US" sz="3200" dirty="0" smtClean="0"/>
          </a:p>
          <a:p>
            <a:r>
              <a:rPr lang="en-US" sz="3200" dirty="0" smtClean="0"/>
              <a:t>Since </a:t>
            </a:r>
            <a:r>
              <a:rPr lang="en-US" sz="3200" dirty="0"/>
              <a:t>the pore size in the dried hydrogels is in the order of hundreds of micrometers, these hydrogels are called “</a:t>
            </a:r>
            <a:r>
              <a:rPr lang="en-US" sz="3200" dirty="0" err="1"/>
              <a:t>superporous</a:t>
            </a:r>
            <a:r>
              <a:rPr lang="en-US" sz="3200" dirty="0"/>
              <a:t>” hydrogels. </a:t>
            </a:r>
            <a:r>
              <a:rPr lang="en-US" sz="3200" dirty="0" err="1"/>
              <a:t>Superporous</a:t>
            </a:r>
            <a:r>
              <a:rPr lang="en-US" sz="3200" dirty="0"/>
              <a:t> hydrogels were synthesized by crosslinking polymerization of various vinyl monomers in the presence of gas bubbles formed by the chemical reaction of acid and NaHCO</a:t>
            </a:r>
            <a:r>
              <a:rPr lang="en-US" sz="3200" baseline="-25000" dirty="0"/>
              <a:t>3</a:t>
            </a:r>
            <a:r>
              <a:rPr lang="en-US" sz="3200" dirty="0"/>
              <a:t>. </a:t>
            </a:r>
          </a:p>
        </p:txBody>
      </p:sp>
    </p:spTree>
    <p:extLst>
      <p:ext uri="{BB962C8B-B14F-4D97-AF65-F5344CB8AC3E}">
        <p14:creationId xmlns:p14="http://schemas.microsoft.com/office/powerpoint/2010/main" val="78478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609"/>
            <a:ext cx="10515600" cy="703821"/>
          </a:xfrm>
        </p:spPr>
        <p:txBody>
          <a:bodyPr/>
          <a:lstStyle/>
          <a:p>
            <a:r>
              <a:rPr lang="en-US" b="1" dirty="0" smtClean="0">
                <a:latin typeface="Times New Roman" panose="02020603050405020304" pitchFamily="18" charset="0"/>
                <a:cs typeface="Times New Roman" panose="02020603050405020304" pitchFamily="18" charset="0"/>
              </a:rPr>
              <a:t>HYDROGELS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017430"/>
            <a:ext cx="11745532" cy="5840570"/>
          </a:xfrm>
        </p:spPr>
        <p:txBody>
          <a:bodyPr>
            <a:normAutofit/>
          </a:bodyPr>
          <a:lstStyle/>
          <a:p>
            <a:r>
              <a:rPr lang="en-US" sz="3200" b="1" dirty="0"/>
              <a:t>Hydrogels</a:t>
            </a:r>
            <a:r>
              <a:rPr lang="en-US" sz="3200" dirty="0"/>
              <a:t> are hydrophilic, three-dimensional networks that are able to absorb large quantities of water or biological fluids, and thus have the potential to be used as prime candidates for biosensors, drug delivery vectors, and carriers or matrices for cells in tissue engineering</a:t>
            </a:r>
            <a:r>
              <a:rPr lang="en-US" sz="3200" dirty="0" smtClean="0"/>
              <a:t>.</a:t>
            </a:r>
            <a:r>
              <a:rPr lang="en-US" sz="3200" dirty="0"/>
              <a:t> </a:t>
            </a:r>
            <a:endParaRPr lang="en-US" sz="3200" dirty="0" smtClean="0"/>
          </a:p>
          <a:p>
            <a:r>
              <a:rPr lang="en-US" sz="3200" dirty="0" smtClean="0"/>
              <a:t>Hydrogels</a:t>
            </a:r>
            <a:r>
              <a:rPr lang="en-US" sz="3200" dirty="0"/>
              <a:t>, </a:t>
            </a:r>
            <a:r>
              <a:rPr lang="en-US" sz="3200" dirty="0" smtClean="0"/>
              <a:t>cross-linked </a:t>
            </a:r>
            <a:r>
              <a:rPr lang="en-US" sz="3200" dirty="0"/>
              <a:t>3D networks of hydrophilic polymer chains, are capable of holding large amounts of water due to their hydrophilic </a:t>
            </a:r>
            <a:r>
              <a:rPr lang="en-US" sz="3200" dirty="0" smtClean="0"/>
              <a:t>structure. </a:t>
            </a:r>
          </a:p>
          <a:p>
            <a:r>
              <a:rPr lang="en-US" sz="3200" dirty="0" smtClean="0"/>
              <a:t>Thus</a:t>
            </a:r>
            <a:r>
              <a:rPr lang="en-US" sz="3200" dirty="0"/>
              <a:t>, the hydrogel networks can extensively swell in water media. Since water is the greatest component of the human body, a hydrogel, which can absorb large quantities of water, is considered to have great potential when applied for biomedical </a:t>
            </a:r>
            <a:r>
              <a:rPr lang="en-US" sz="3200" dirty="0" smtClean="0"/>
              <a:t>purposes.</a:t>
            </a:r>
          </a:p>
        </p:txBody>
      </p:sp>
    </p:spTree>
    <p:extLst>
      <p:ext uri="{BB962C8B-B14F-4D97-AF65-F5344CB8AC3E}">
        <p14:creationId xmlns:p14="http://schemas.microsoft.com/office/powerpoint/2010/main" val="1898999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txBody>
          <a:bodyPr>
            <a:normAutofit/>
          </a:bodyPr>
          <a:lstStyle/>
          <a:p>
            <a:r>
              <a:rPr lang="en-US" dirty="0"/>
              <a:t>The polymerization process was optimized to capture the gas bubbles inside the synthesized hydrogels. </a:t>
            </a:r>
            <a:endParaRPr lang="en-US" dirty="0" smtClean="0"/>
          </a:p>
          <a:p>
            <a:r>
              <a:rPr lang="en-US" dirty="0" smtClean="0"/>
              <a:t>The </a:t>
            </a:r>
            <a:r>
              <a:rPr lang="en-US" dirty="0"/>
              <a:t>use of the NaHCO</a:t>
            </a:r>
            <a:r>
              <a:rPr lang="en-US" baseline="-25000" dirty="0"/>
              <a:t>3</a:t>
            </a:r>
            <a:r>
              <a:rPr lang="en-US" dirty="0"/>
              <a:t>/acid system allowed easy control of timing for gelation and foam formation. </a:t>
            </a:r>
            <a:endParaRPr lang="en-US" dirty="0" smtClean="0"/>
          </a:p>
          <a:p>
            <a:r>
              <a:rPr lang="en-US" dirty="0" smtClean="0"/>
              <a:t>We </a:t>
            </a:r>
            <a:r>
              <a:rPr lang="en-US" dirty="0"/>
              <a:t>found that PF127 was the best foam stabilizer for most of the monomer systems used in our study. </a:t>
            </a:r>
            <a:endParaRPr lang="en-US" dirty="0" smtClean="0"/>
          </a:p>
          <a:p>
            <a:r>
              <a:rPr lang="en-US" dirty="0" smtClean="0"/>
              <a:t>Scanning </a:t>
            </a:r>
            <a:r>
              <a:rPr lang="en-US" dirty="0"/>
              <a:t>electron microscope (SEM) pictures showed interconnected pores forming capillary channels. </a:t>
            </a:r>
            <a:endParaRPr lang="en-US" dirty="0" smtClean="0"/>
          </a:p>
          <a:p>
            <a:r>
              <a:rPr lang="en-US" dirty="0" smtClean="0"/>
              <a:t>The </a:t>
            </a:r>
            <a:r>
              <a:rPr lang="en-US" dirty="0"/>
              <a:t>capillary channels, which were critical for fast swelling, were preserved during drying by dehydrating water‐swollen hydrogels with ethanol before drying. </a:t>
            </a:r>
            <a:endParaRPr lang="en-US" dirty="0" smtClean="0"/>
          </a:p>
          <a:p>
            <a:r>
              <a:rPr lang="en-US" dirty="0" smtClean="0"/>
              <a:t>The </a:t>
            </a:r>
            <a:r>
              <a:rPr lang="en-US" dirty="0"/>
              <a:t>ethanol‐dehydrated </a:t>
            </a:r>
            <a:r>
              <a:rPr lang="en-US" dirty="0" err="1"/>
              <a:t>superporous</a:t>
            </a:r>
            <a:r>
              <a:rPr lang="en-US" dirty="0"/>
              <a:t> hydrogels reached equilibrium swelling within minutes</a:t>
            </a:r>
            <a:r>
              <a:rPr lang="en-US" dirty="0" smtClean="0"/>
              <a:t>.</a:t>
            </a:r>
          </a:p>
          <a:p>
            <a:r>
              <a:rPr lang="en-US" dirty="0" smtClean="0"/>
              <a:t> </a:t>
            </a:r>
            <a:r>
              <a:rPr lang="en-US" dirty="0"/>
              <a:t>The equilibrium swelling time could be reduced to less than a minute with the use of a wetting agent.</a:t>
            </a:r>
          </a:p>
          <a:p>
            <a:endParaRPr lang="en-US" dirty="0"/>
          </a:p>
        </p:txBody>
      </p:sp>
    </p:spTree>
    <p:extLst>
      <p:ext uri="{BB962C8B-B14F-4D97-AF65-F5344CB8AC3E}">
        <p14:creationId xmlns:p14="http://schemas.microsoft.com/office/powerpoint/2010/main" val="1844355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chematic representation of the super porous hydrogel prepar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249251"/>
            <a:ext cx="11911929" cy="52932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8438" y="463639"/>
            <a:ext cx="10003911"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SYNTHESIS OF SUPERPOROUS HYDROGEL</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89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perporous hydrog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37"/>
            <a:ext cx="12036425" cy="675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ELASTIC, SUPERPOROUS HYDROGEL </a:t>
            </a:r>
            <a:br>
              <a:rPr lang="en-US" b="1" dirty="0" smtClean="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197736"/>
            <a:ext cx="11147738" cy="5537915"/>
          </a:xfrm>
        </p:spPr>
        <p:txBody>
          <a:bodyPr>
            <a:normAutofit fontScale="92500" lnSpcReduction="10000"/>
          </a:bodyPr>
          <a:lstStyle/>
          <a:p>
            <a:r>
              <a:rPr lang="en-US" dirty="0" smtClean="0"/>
              <a:t>Hydrogels </a:t>
            </a:r>
            <a:r>
              <a:rPr lang="en-US" dirty="0"/>
              <a:t>having improved elasticity and mechanical strength properties are obtained by subjecting a hydrogel formulation containing a strengthening agent to chemical or physical crosslinking conditions subsequent to initial gel formation. </a:t>
            </a:r>
            <a:endParaRPr lang="en-US" dirty="0" smtClean="0"/>
          </a:p>
          <a:p>
            <a:r>
              <a:rPr lang="en-US" dirty="0" err="1" smtClean="0"/>
              <a:t>Superporous</a:t>
            </a:r>
            <a:r>
              <a:rPr lang="en-US" dirty="0" smtClean="0"/>
              <a:t> </a:t>
            </a:r>
            <a:r>
              <a:rPr lang="en-US" dirty="0"/>
              <a:t>hydrogels having improved elasticity and mechanical strength properties are similarly obtained whenever the hydrogel formulation is provided with a foaming agent. </a:t>
            </a:r>
            <a:endParaRPr lang="en-US" dirty="0" smtClean="0"/>
          </a:p>
          <a:p>
            <a:r>
              <a:rPr lang="en-US" dirty="0" smtClean="0"/>
              <a:t>Interpenetrating </a:t>
            </a:r>
            <a:r>
              <a:rPr lang="en-US" dirty="0"/>
              <a:t>networks of polymer chains comprised of primary polymer(s) and strengthening polymer(s) are thereby formed</a:t>
            </a:r>
            <a:r>
              <a:rPr lang="en-US" dirty="0" smtClean="0"/>
              <a:t>.</a:t>
            </a:r>
          </a:p>
          <a:p>
            <a:r>
              <a:rPr lang="en-US" dirty="0" smtClean="0"/>
              <a:t> </a:t>
            </a:r>
            <a:r>
              <a:rPr lang="en-US" dirty="0"/>
              <a:t>The primary polymer affords capillary-based water sorption properties while the strengthening polymer imparts significantly enhanced mechanical strength and elasticity to the hydrogel or </a:t>
            </a:r>
            <a:r>
              <a:rPr lang="en-US" dirty="0" err="1"/>
              <a:t>superporous</a:t>
            </a:r>
            <a:r>
              <a:rPr lang="en-US" dirty="0"/>
              <a:t> hydrogel. </a:t>
            </a:r>
            <a:endParaRPr lang="en-US" dirty="0" smtClean="0"/>
          </a:p>
          <a:p>
            <a:r>
              <a:rPr lang="en-US" dirty="0" smtClean="0"/>
              <a:t>Suitable </a:t>
            </a:r>
            <a:r>
              <a:rPr lang="en-US" dirty="0"/>
              <a:t>strengthening agents can be natural or synthetic polymers, polyelectrolytes, or neutral, hydrophilic polymers.</a:t>
            </a:r>
            <a:endParaRPr lang="en-US" dirty="0" smtClean="0"/>
          </a:p>
          <a:p>
            <a:endParaRPr lang="en-US" dirty="0"/>
          </a:p>
        </p:txBody>
      </p:sp>
    </p:spTree>
    <p:extLst>
      <p:ext uri="{BB962C8B-B14F-4D97-AF65-F5344CB8AC3E}">
        <p14:creationId xmlns:p14="http://schemas.microsoft.com/office/powerpoint/2010/main" val="154966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astic, Superporous Hydrogel Hybrids of Polyacrylamide and Sodiu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789"/>
            <a:ext cx="12402355" cy="69867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2295" y="373488"/>
            <a:ext cx="4932606" cy="369332"/>
          </a:xfrm>
          <a:prstGeom prst="rect">
            <a:avLst/>
          </a:prstGeom>
          <a:noFill/>
        </p:spPr>
        <p:txBody>
          <a:bodyPr wrap="square" rtlCol="0">
            <a:spAutoFit/>
          </a:bodyPr>
          <a:lstStyle/>
          <a:p>
            <a:r>
              <a:rPr lang="en-US" dirty="0" smtClean="0">
                <a:solidFill>
                  <a:srgbClr val="FFFF00"/>
                </a:solidFill>
              </a:rPr>
              <a:t>ELASTIC PROPERTY OF SUPERPOROUS HYDROGEL</a:t>
            </a:r>
            <a:endParaRPr lang="en-US" dirty="0">
              <a:solidFill>
                <a:srgbClr val="FFFF00"/>
              </a:solidFill>
            </a:endParaRPr>
          </a:p>
        </p:txBody>
      </p:sp>
    </p:spTree>
    <p:extLst>
      <p:ext uri="{BB962C8B-B14F-4D97-AF65-F5344CB8AC3E}">
        <p14:creationId xmlns:p14="http://schemas.microsoft.com/office/powerpoint/2010/main" val="428983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180304"/>
            <a:ext cx="11500834" cy="6465195"/>
          </a:xfrm>
        </p:spPr>
        <p:txBody>
          <a:bodyPr>
            <a:noAutofit/>
          </a:bodyPr>
          <a:lstStyle/>
          <a:p>
            <a:r>
              <a:rPr lang="en-US" sz="3200" dirty="0"/>
              <a:t>Recently, wide investigation has been going on into the feasibility of applying hydrogels in fields including tissue engineering, drug delivery, self-healing materials, biosensors, and hemostasis bandages. </a:t>
            </a:r>
          </a:p>
          <a:p>
            <a:r>
              <a:rPr lang="en-US" sz="3200" dirty="0"/>
              <a:t>Compared with other types of biomaterials, hydrogels have the advantages of increased biocompatibility, tunable biodegradability, properly mechanical strength, porous structure, and so on</a:t>
            </a:r>
            <a:r>
              <a:rPr lang="en-US" sz="3200" dirty="0" smtClean="0"/>
              <a:t>.</a:t>
            </a:r>
          </a:p>
          <a:p>
            <a:r>
              <a:rPr lang="en-US" sz="3200" dirty="0" smtClean="0"/>
              <a:t> </a:t>
            </a:r>
            <a:r>
              <a:rPr lang="en-US" sz="3200" dirty="0"/>
              <a:t>However, due to the low mechanical strength and fragile nature of the hydrogels, the feasibility of applying hydrogels is still limited. </a:t>
            </a:r>
          </a:p>
          <a:p>
            <a:r>
              <a:rPr lang="en-US" sz="3200" dirty="0"/>
              <a:t>Thus, novel hydrogels with stronger and more stable properties are still needed and remain an important direction for research.</a:t>
            </a:r>
          </a:p>
          <a:p>
            <a:endParaRPr lang="en-US" sz="3200" dirty="0"/>
          </a:p>
        </p:txBody>
      </p:sp>
    </p:spTree>
    <p:extLst>
      <p:ext uri="{BB962C8B-B14F-4D97-AF65-F5344CB8AC3E}">
        <p14:creationId xmlns:p14="http://schemas.microsoft.com/office/powerpoint/2010/main" val="50786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386366"/>
            <a:ext cx="10864403" cy="6207617"/>
          </a:xfrm>
        </p:spPr>
        <p:txBody>
          <a:bodyPr>
            <a:noAutofit/>
          </a:bodyPr>
          <a:lstStyle/>
          <a:p>
            <a:r>
              <a:rPr lang="en-US" sz="3200" dirty="0"/>
              <a:t>A hydrogel is a three-dimensional (3D) network of hydrophilic polymers that can swell in water and hold a large amount of water while maintaining the structure due to chemical or physical cross-linking of individual polymer chains. </a:t>
            </a:r>
            <a:endParaRPr lang="en-US" sz="3200" dirty="0" smtClean="0"/>
          </a:p>
          <a:p>
            <a:r>
              <a:rPr lang="en-US" sz="3200" dirty="0" smtClean="0"/>
              <a:t>Hydrogels </a:t>
            </a:r>
            <a:r>
              <a:rPr lang="en-US" sz="3200" dirty="0"/>
              <a:t>were first reported by </a:t>
            </a:r>
            <a:r>
              <a:rPr lang="en-US" sz="3200" dirty="0" err="1"/>
              <a:t>Wichterle</a:t>
            </a:r>
            <a:r>
              <a:rPr lang="en-US" sz="3200" dirty="0"/>
              <a:t> and </a:t>
            </a:r>
            <a:r>
              <a:rPr lang="en-US" sz="3200" dirty="0" err="1"/>
              <a:t>Lím</a:t>
            </a:r>
            <a:r>
              <a:rPr lang="en-US" sz="3200" dirty="0"/>
              <a:t> (1960</a:t>
            </a:r>
            <a:r>
              <a:rPr lang="en-US" sz="3200" dirty="0" smtClean="0"/>
              <a:t>). </a:t>
            </a:r>
          </a:p>
          <a:p>
            <a:r>
              <a:rPr lang="en-US" sz="3200" dirty="0" smtClean="0"/>
              <a:t>By </a:t>
            </a:r>
            <a:r>
              <a:rPr lang="en-US" sz="3200" dirty="0"/>
              <a:t>definition, water must constitute at least 10% of the total weight (or volume) for a material to be a hydrogel. </a:t>
            </a:r>
            <a:endParaRPr lang="en-US" sz="3200" dirty="0" smtClean="0"/>
          </a:p>
          <a:p>
            <a:r>
              <a:rPr lang="en-US" sz="3200" dirty="0" smtClean="0"/>
              <a:t>Hydrogels </a:t>
            </a:r>
            <a:r>
              <a:rPr lang="en-US" sz="3200" dirty="0"/>
              <a:t>also possess a degree of flexibility very similar to natural tissue due to their significant water content. </a:t>
            </a:r>
            <a:endParaRPr lang="en-US" sz="3200" dirty="0" smtClean="0"/>
          </a:p>
          <a:p>
            <a:r>
              <a:rPr lang="en-US" sz="3200" dirty="0" smtClean="0"/>
              <a:t>The </a:t>
            </a:r>
            <a:r>
              <a:rPr lang="en-US" sz="3200" dirty="0" err="1"/>
              <a:t>hydrophilicity</a:t>
            </a:r>
            <a:r>
              <a:rPr lang="en-US" sz="3200" dirty="0"/>
              <a:t> of the network is due to the presence of hydrophilic groups such as -NH</a:t>
            </a:r>
            <a:r>
              <a:rPr lang="en-US" sz="3200" baseline="-25000" dirty="0"/>
              <a:t>2</a:t>
            </a:r>
            <a:r>
              <a:rPr lang="en-US" sz="3200" dirty="0"/>
              <a:t>, -COOH, -OH, -CONH</a:t>
            </a:r>
            <a:r>
              <a:rPr lang="en-US" sz="3200" baseline="-25000" dirty="0"/>
              <a:t>2</a:t>
            </a:r>
            <a:r>
              <a:rPr lang="en-US" sz="3200" dirty="0"/>
              <a:t>, - CONH -, and -SO</a:t>
            </a:r>
            <a:r>
              <a:rPr lang="en-US" sz="3200" baseline="-25000" dirty="0"/>
              <a:t>3</a:t>
            </a:r>
            <a:r>
              <a:rPr lang="en-US" sz="3200" dirty="0"/>
              <a:t>H.</a:t>
            </a:r>
          </a:p>
        </p:txBody>
      </p:sp>
    </p:spTree>
    <p:extLst>
      <p:ext uri="{BB962C8B-B14F-4D97-AF65-F5344CB8AC3E}">
        <p14:creationId xmlns:p14="http://schemas.microsoft.com/office/powerpoint/2010/main" val="201227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360608"/>
            <a:ext cx="11178862" cy="6310648"/>
          </a:xfrm>
        </p:spPr>
        <p:txBody>
          <a:bodyPr>
            <a:normAutofit/>
          </a:bodyPr>
          <a:lstStyle/>
          <a:p>
            <a:r>
              <a:rPr lang="en-US" dirty="0"/>
              <a:t>Hydrogels undergo a significant volume phase transition or gel-sol phase transition in response to certain physical and chemical stimuli. </a:t>
            </a:r>
            <a:endParaRPr lang="en-US" dirty="0" smtClean="0"/>
          </a:p>
          <a:p>
            <a:r>
              <a:rPr lang="en-US" dirty="0" smtClean="0"/>
              <a:t>The </a:t>
            </a:r>
            <a:r>
              <a:rPr lang="en-US" dirty="0"/>
              <a:t>physical stimuli include temperature, electric and magnetic fields, solvent composition, light intensity, and pressure, while the chemical or biochemical stimuli include pH, ions, and specific chemical </a:t>
            </a:r>
            <a:r>
              <a:rPr lang="en-US" dirty="0" smtClean="0"/>
              <a:t>compositions.</a:t>
            </a:r>
          </a:p>
          <a:p>
            <a:r>
              <a:rPr lang="en-US" dirty="0" smtClean="0"/>
              <a:t>However</a:t>
            </a:r>
            <a:r>
              <a:rPr lang="en-US" dirty="0"/>
              <a:t>, in most cases such conformational transitions are reversible; therefore, the hydrogels are capable of returning to their initial state after a reaction as soon as the trigger is removed. </a:t>
            </a:r>
            <a:endParaRPr lang="en-US" dirty="0" smtClean="0"/>
          </a:p>
          <a:p>
            <a:r>
              <a:rPr lang="en-US" dirty="0" smtClean="0"/>
              <a:t>The </a:t>
            </a:r>
            <a:r>
              <a:rPr lang="en-US" dirty="0"/>
              <a:t>response of hydrogels to external stimuli is mainly determined by the nature of the monomer, charge density, pendant chains, and the degree of cross-linkage. </a:t>
            </a:r>
            <a:endParaRPr lang="en-US" dirty="0" smtClean="0"/>
          </a:p>
          <a:p>
            <a:r>
              <a:rPr lang="en-US" dirty="0" smtClean="0"/>
              <a:t>The </a:t>
            </a:r>
            <a:r>
              <a:rPr lang="en-US" dirty="0"/>
              <a:t>magnitude of response is also directly proportional to the applied external stimulus</a:t>
            </a:r>
            <a:r>
              <a:rPr lang="en-US" dirty="0" smtClean="0"/>
              <a:t>.</a:t>
            </a:r>
          </a:p>
          <a:p>
            <a:endParaRPr lang="en-US" dirty="0"/>
          </a:p>
          <a:p>
            <a:endParaRPr lang="en-US" dirty="0"/>
          </a:p>
        </p:txBody>
      </p:sp>
    </p:spTree>
    <p:extLst>
      <p:ext uri="{BB962C8B-B14F-4D97-AF65-F5344CB8AC3E}">
        <p14:creationId xmlns:p14="http://schemas.microsoft.com/office/powerpoint/2010/main" val="41743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37" y="146184"/>
            <a:ext cx="10515600" cy="1244734"/>
          </a:xfrm>
        </p:spPr>
        <p:txBody>
          <a:bodyPr>
            <a:normAutofit fontScale="90000"/>
          </a:bodyPr>
          <a:lstStyle/>
          <a:p>
            <a:r>
              <a:rPr lang="en-US" b="1" dirty="0">
                <a:latin typeface="Times New Roman" panose="02020603050405020304" pitchFamily="18" charset="0"/>
                <a:cs typeface="Times New Roman" panose="02020603050405020304" pitchFamily="18" charset="0"/>
              </a:rPr>
              <a:t>Classifications of hydrogels</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276" y="1390918"/>
            <a:ext cx="10851524" cy="5087155"/>
          </a:xfrm>
        </p:spPr>
        <p:txBody>
          <a:bodyPr>
            <a:normAutofit/>
          </a:bodyPr>
          <a:lstStyle/>
          <a:p>
            <a:r>
              <a:rPr lang="en-US" sz="3200" dirty="0"/>
              <a:t>The literature reports a number of classifications of hydrogels and presents several views</a:t>
            </a:r>
            <a:r>
              <a:rPr lang="en-US" sz="3200" dirty="0" smtClean="0"/>
              <a:t>.</a:t>
            </a:r>
          </a:p>
          <a:p>
            <a:r>
              <a:rPr lang="en-US" sz="3200" dirty="0" smtClean="0"/>
              <a:t> </a:t>
            </a:r>
            <a:r>
              <a:rPr lang="en-US" sz="3200" dirty="0"/>
              <a:t>Hydrogels are mainly formed from biopolymers and/or polyelectrolytes</a:t>
            </a:r>
            <a:r>
              <a:rPr lang="en-US" sz="3200" dirty="0" smtClean="0"/>
              <a:t>.</a:t>
            </a:r>
          </a:p>
          <a:p>
            <a:r>
              <a:rPr lang="en-US" sz="3200" dirty="0" smtClean="0"/>
              <a:t> </a:t>
            </a:r>
            <a:r>
              <a:rPr lang="en-US" sz="3200" dirty="0"/>
              <a:t>Concerning definitions of hydrogel types, according to the source, hydrogels can be divided into those formed from natural polymers and those formed from synthetic </a:t>
            </a:r>
            <a:r>
              <a:rPr lang="en-US" sz="3200" dirty="0" smtClean="0"/>
              <a:t>polymers.</a:t>
            </a:r>
          </a:p>
          <a:p>
            <a:r>
              <a:rPr lang="en-US" sz="3200" dirty="0" smtClean="0"/>
              <a:t> </a:t>
            </a:r>
            <a:r>
              <a:rPr lang="en-US" sz="3200" dirty="0"/>
              <a:t>Depending on the ionic charges on the bound groups, hydrogels may be cationic, anionic, or neutral. The types of cross-linking agents also can be the criteria for classification.</a:t>
            </a:r>
          </a:p>
          <a:p>
            <a:pPr marL="0" indent="0">
              <a:buNone/>
            </a:pPr>
            <a:endParaRPr lang="en-US" dirty="0"/>
          </a:p>
        </p:txBody>
      </p:sp>
    </p:spTree>
    <p:extLst>
      <p:ext uri="{BB962C8B-B14F-4D97-AF65-F5344CB8AC3E}">
        <p14:creationId xmlns:p14="http://schemas.microsoft.com/office/powerpoint/2010/main" val="288764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888642"/>
            <a:ext cx="10761372" cy="5576552"/>
          </a:xfrm>
        </p:spPr>
        <p:txBody>
          <a:bodyPr>
            <a:normAutofit/>
          </a:bodyPr>
          <a:lstStyle/>
          <a:p>
            <a:r>
              <a:rPr lang="en-US" sz="3600" dirty="0"/>
              <a:t>Hydrogels can be physical, chemical, or biochemical. </a:t>
            </a:r>
            <a:endParaRPr lang="en-US" sz="3600" dirty="0" smtClean="0"/>
          </a:p>
          <a:p>
            <a:r>
              <a:rPr lang="en-US" sz="3600" dirty="0" smtClean="0"/>
              <a:t>Physical </a:t>
            </a:r>
            <a:r>
              <a:rPr lang="en-US" sz="3600" dirty="0"/>
              <a:t>gels can undergo a transition from liquid to a gel in response to a change in environmental conditions such as temperature, ionic concentration, pH, or other conditions such as mixing of two components</a:t>
            </a:r>
            <a:r>
              <a:rPr lang="en-US" sz="3600" dirty="0" smtClean="0"/>
              <a:t>.</a:t>
            </a:r>
          </a:p>
          <a:p>
            <a:r>
              <a:rPr lang="en-US" sz="3600" dirty="0" smtClean="0"/>
              <a:t> </a:t>
            </a:r>
            <a:r>
              <a:rPr lang="en-US" sz="3600" dirty="0"/>
              <a:t>Chemical gels use covalent bonding that introduces mechanical integrity and degradation resistance compared to other weak materials. In biochemical hydrogels, biological agents like enzymes or amino acids participate in the gelation process.</a:t>
            </a:r>
          </a:p>
          <a:p>
            <a:endParaRPr lang="en-US" sz="3600" dirty="0"/>
          </a:p>
        </p:txBody>
      </p:sp>
    </p:spTree>
    <p:extLst>
      <p:ext uri="{BB962C8B-B14F-4D97-AF65-F5344CB8AC3E}">
        <p14:creationId xmlns:p14="http://schemas.microsoft.com/office/powerpoint/2010/main" val="159189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intechopen.com/media/chapter/51535/media/fi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35" y="1257303"/>
            <a:ext cx="11642502" cy="54139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8946" y="270456"/>
            <a:ext cx="6697015" cy="584775"/>
          </a:xfrm>
          <a:prstGeom prst="rect">
            <a:avLst/>
          </a:prstGeom>
          <a:noFill/>
        </p:spPr>
        <p:txBody>
          <a:bodyPr wrap="square" rtlCol="0">
            <a:spAutoFit/>
          </a:bodyPr>
          <a:lstStyle/>
          <a:p>
            <a:r>
              <a:rPr lang="en-US" sz="3200" b="1" dirty="0" smtClean="0"/>
              <a:t>CLASSIFICATION OF HYDROGELS</a:t>
            </a:r>
            <a:endParaRPr lang="en-US" sz="3200" b="1" dirty="0"/>
          </a:p>
        </p:txBody>
      </p:sp>
    </p:spTree>
    <p:extLst>
      <p:ext uri="{BB962C8B-B14F-4D97-AF65-F5344CB8AC3E}">
        <p14:creationId xmlns:p14="http://schemas.microsoft.com/office/powerpoint/2010/main" val="388591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67461"/>
          </a:xfrm>
        </p:spPr>
        <p:txBody>
          <a:bodyPr>
            <a:normAutofit fontScale="90000"/>
          </a:bodyPr>
          <a:lstStyle/>
          <a:p>
            <a:r>
              <a:rPr lang="en-US" sz="3600" b="1" dirty="0">
                <a:latin typeface="Times New Roman" panose="02020603050405020304" pitchFamily="18" charset="0"/>
                <a:cs typeface="Times New Roman" panose="02020603050405020304" pitchFamily="18" charset="0"/>
              </a:rPr>
              <a:t>In situ hydrogel formation using chemical cross-linking and ionic interaction between alginate and calcium ions</a:t>
            </a:r>
          </a:p>
        </p:txBody>
      </p:sp>
      <p:pic>
        <p:nvPicPr>
          <p:cNvPr id="2050" name="Picture 2" descr="https://www.intechopen.com/media/chapter/51535/media/fig2.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55329" y="2279316"/>
            <a:ext cx="4681341" cy="344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35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95</TotalTime>
  <Words>1311</Words>
  <Application>Microsoft Office PowerPoint</Application>
  <PresentationFormat>Widescreen</PresentationFormat>
  <Paragraphs>74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Hydrogels </vt:lpstr>
      <vt:lpstr>HYDROGELS</vt:lpstr>
      <vt:lpstr>PowerPoint Presentation</vt:lpstr>
      <vt:lpstr>PowerPoint Presentation</vt:lpstr>
      <vt:lpstr>PowerPoint Presentation</vt:lpstr>
      <vt:lpstr>Classifications of hydrogels </vt:lpstr>
      <vt:lpstr>PowerPoint Presentation</vt:lpstr>
      <vt:lpstr>PowerPoint Presentation</vt:lpstr>
      <vt:lpstr>In situ hydrogel formation using chemical cross-linking and ionic interaction between alginate and calcium ions</vt:lpstr>
      <vt:lpstr>SWELLING OF HYDROGEL</vt:lpstr>
      <vt:lpstr>DRUG DELIVERY USING HYDROGELS</vt:lpstr>
      <vt:lpstr>Hydrogel for drug delivery</vt:lpstr>
      <vt:lpstr>ADVANTAGES</vt:lpstr>
      <vt:lpstr>PowerPoint Presentation</vt:lpstr>
      <vt:lpstr>Limitations</vt:lpstr>
      <vt:lpstr>SUPERPOROUS HYDROGELS</vt:lpstr>
      <vt:lpstr>PowerPoint Presentation</vt:lpstr>
      <vt:lpstr>PowerPoint Presentation</vt:lpstr>
      <vt:lpstr>SYNTHESIS OF SUPER POROUS HYDROGELS</vt:lpstr>
      <vt:lpstr>PowerPoint Presentation</vt:lpstr>
      <vt:lpstr>PowerPoint Presentation</vt:lpstr>
      <vt:lpstr>PowerPoint Presentation</vt:lpstr>
      <vt:lpstr>ELASTIC, SUPERPOROUS HYDROGEL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Hydrogels</dc:title>
  <dc:creator>Windows User</dc:creator>
  <cp:lastModifiedBy>Windows User</cp:lastModifiedBy>
  <cp:revision>12</cp:revision>
  <dcterms:created xsi:type="dcterms:W3CDTF">2020-04-13T07:54:45Z</dcterms:created>
  <dcterms:modified xsi:type="dcterms:W3CDTF">2020-04-13T15:40:15Z</dcterms:modified>
</cp:coreProperties>
</file>