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7" r:id="rId8"/>
    <p:sldId id="268" r:id="rId9"/>
    <p:sldId id="269" r:id="rId10"/>
    <p:sldId id="270" r:id="rId11"/>
    <p:sldId id="271" r:id="rId12"/>
    <p:sldId id="272" r:id="rId13"/>
    <p:sldId id="273" r:id="rId14"/>
    <p:sldId id="274" r:id="rId15"/>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9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4BB6-A201-4A9A-9F9D-894963A72C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97A08BE9-916E-4641-90FF-CF4483D332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37F9A457-728E-411E-8832-DC982CE10EE5}"/>
              </a:ext>
            </a:extLst>
          </p:cNvPr>
          <p:cNvSpPr>
            <a:spLocks noGrp="1"/>
          </p:cNvSpPr>
          <p:nvPr>
            <p:ph type="dt" sz="half" idx="10"/>
          </p:nvPr>
        </p:nvSpPr>
        <p:spPr/>
        <p:txBody>
          <a:bodyPr/>
          <a:lstStyle/>
          <a:p>
            <a:fld id="{EF5DCC6C-8BAB-41B7-8E2C-C5787700005A}" type="datetimeFigureOut">
              <a:rPr lang="en-PK" smtClean="0"/>
              <a:t>14/04/2020</a:t>
            </a:fld>
            <a:endParaRPr lang="en-PK"/>
          </a:p>
        </p:txBody>
      </p:sp>
      <p:sp>
        <p:nvSpPr>
          <p:cNvPr id="5" name="Footer Placeholder 4">
            <a:extLst>
              <a:ext uri="{FF2B5EF4-FFF2-40B4-BE49-F238E27FC236}">
                <a16:creationId xmlns:a16="http://schemas.microsoft.com/office/drawing/2014/main" id="{593E0548-8F69-439B-86EF-CAB6143B0285}"/>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2A5A124B-4BA8-46D6-8A81-E2BD66105FB3}"/>
              </a:ext>
            </a:extLst>
          </p:cNvPr>
          <p:cNvSpPr>
            <a:spLocks noGrp="1"/>
          </p:cNvSpPr>
          <p:nvPr>
            <p:ph type="sldNum" sz="quarter" idx="12"/>
          </p:nvPr>
        </p:nvSpPr>
        <p:spPr/>
        <p:txBody>
          <a:bodyPr/>
          <a:lstStyle/>
          <a:p>
            <a:fld id="{5FD7295F-C0C7-4DB4-8486-180DAFC3D1A9}" type="slidenum">
              <a:rPr lang="en-PK" smtClean="0"/>
              <a:t>‹#›</a:t>
            </a:fld>
            <a:endParaRPr lang="en-PK"/>
          </a:p>
        </p:txBody>
      </p:sp>
    </p:spTree>
    <p:extLst>
      <p:ext uri="{BB962C8B-B14F-4D97-AF65-F5344CB8AC3E}">
        <p14:creationId xmlns:p14="http://schemas.microsoft.com/office/powerpoint/2010/main" val="527045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8E7E-2E15-4075-A0CB-8AD9E91700DF}"/>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8D4E76AF-6634-488C-9B32-42895D9D4D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C2FA3512-309A-43DE-9091-CBAD1089E6CF}"/>
              </a:ext>
            </a:extLst>
          </p:cNvPr>
          <p:cNvSpPr>
            <a:spLocks noGrp="1"/>
          </p:cNvSpPr>
          <p:nvPr>
            <p:ph type="dt" sz="half" idx="10"/>
          </p:nvPr>
        </p:nvSpPr>
        <p:spPr/>
        <p:txBody>
          <a:bodyPr/>
          <a:lstStyle/>
          <a:p>
            <a:fld id="{EF5DCC6C-8BAB-41B7-8E2C-C5787700005A}" type="datetimeFigureOut">
              <a:rPr lang="en-PK" smtClean="0"/>
              <a:t>14/04/2020</a:t>
            </a:fld>
            <a:endParaRPr lang="en-PK"/>
          </a:p>
        </p:txBody>
      </p:sp>
      <p:sp>
        <p:nvSpPr>
          <p:cNvPr id="5" name="Footer Placeholder 4">
            <a:extLst>
              <a:ext uri="{FF2B5EF4-FFF2-40B4-BE49-F238E27FC236}">
                <a16:creationId xmlns:a16="http://schemas.microsoft.com/office/drawing/2014/main" id="{E3EFD118-EF94-4FD8-96D9-028566BB4212}"/>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0CA31F38-BFD2-4EBA-A897-6A2D8CF51511}"/>
              </a:ext>
            </a:extLst>
          </p:cNvPr>
          <p:cNvSpPr>
            <a:spLocks noGrp="1"/>
          </p:cNvSpPr>
          <p:nvPr>
            <p:ph type="sldNum" sz="quarter" idx="12"/>
          </p:nvPr>
        </p:nvSpPr>
        <p:spPr/>
        <p:txBody>
          <a:bodyPr/>
          <a:lstStyle/>
          <a:p>
            <a:fld id="{5FD7295F-C0C7-4DB4-8486-180DAFC3D1A9}" type="slidenum">
              <a:rPr lang="en-PK" smtClean="0"/>
              <a:t>‹#›</a:t>
            </a:fld>
            <a:endParaRPr lang="en-PK"/>
          </a:p>
        </p:txBody>
      </p:sp>
    </p:spTree>
    <p:extLst>
      <p:ext uri="{BB962C8B-B14F-4D97-AF65-F5344CB8AC3E}">
        <p14:creationId xmlns:p14="http://schemas.microsoft.com/office/powerpoint/2010/main" val="343524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4C6A50-576F-4ED0-BE89-EAD9272B90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D78CB7B8-0E92-41A5-9251-B0ADAF5841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EE146E70-DABA-4C8C-8411-5B7CA829DF2E}"/>
              </a:ext>
            </a:extLst>
          </p:cNvPr>
          <p:cNvSpPr>
            <a:spLocks noGrp="1"/>
          </p:cNvSpPr>
          <p:nvPr>
            <p:ph type="dt" sz="half" idx="10"/>
          </p:nvPr>
        </p:nvSpPr>
        <p:spPr/>
        <p:txBody>
          <a:bodyPr/>
          <a:lstStyle/>
          <a:p>
            <a:fld id="{EF5DCC6C-8BAB-41B7-8E2C-C5787700005A}" type="datetimeFigureOut">
              <a:rPr lang="en-PK" smtClean="0"/>
              <a:t>14/04/2020</a:t>
            </a:fld>
            <a:endParaRPr lang="en-PK"/>
          </a:p>
        </p:txBody>
      </p:sp>
      <p:sp>
        <p:nvSpPr>
          <p:cNvPr id="5" name="Footer Placeholder 4">
            <a:extLst>
              <a:ext uri="{FF2B5EF4-FFF2-40B4-BE49-F238E27FC236}">
                <a16:creationId xmlns:a16="http://schemas.microsoft.com/office/drawing/2014/main" id="{75676B7D-9DA6-4D58-B918-E07C2737C356}"/>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49F9B74A-E3BB-42CC-AD59-30EE329A9AEA}"/>
              </a:ext>
            </a:extLst>
          </p:cNvPr>
          <p:cNvSpPr>
            <a:spLocks noGrp="1"/>
          </p:cNvSpPr>
          <p:nvPr>
            <p:ph type="sldNum" sz="quarter" idx="12"/>
          </p:nvPr>
        </p:nvSpPr>
        <p:spPr/>
        <p:txBody>
          <a:bodyPr/>
          <a:lstStyle/>
          <a:p>
            <a:fld id="{5FD7295F-C0C7-4DB4-8486-180DAFC3D1A9}" type="slidenum">
              <a:rPr lang="en-PK" smtClean="0"/>
              <a:t>‹#›</a:t>
            </a:fld>
            <a:endParaRPr lang="en-PK"/>
          </a:p>
        </p:txBody>
      </p:sp>
    </p:spTree>
    <p:extLst>
      <p:ext uri="{BB962C8B-B14F-4D97-AF65-F5344CB8AC3E}">
        <p14:creationId xmlns:p14="http://schemas.microsoft.com/office/powerpoint/2010/main" val="907821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DDAE-1F3F-4AF3-A937-6D6B3A7BC885}"/>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A2901774-70D2-4CB0-96F0-23113E07A7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0BEBE759-3FA2-495B-95FE-92BBC5E2AECA}"/>
              </a:ext>
            </a:extLst>
          </p:cNvPr>
          <p:cNvSpPr>
            <a:spLocks noGrp="1"/>
          </p:cNvSpPr>
          <p:nvPr>
            <p:ph type="dt" sz="half" idx="10"/>
          </p:nvPr>
        </p:nvSpPr>
        <p:spPr/>
        <p:txBody>
          <a:bodyPr/>
          <a:lstStyle/>
          <a:p>
            <a:fld id="{EF5DCC6C-8BAB-41B7-8E2C-C5787700005A}" type="datetimeFigureOut">
              <a:rPr lang="en-PK" smtClean="0"/>
              <a:t>14/04/2020</a:t>
            </a:fld>
            <a:endParaRPr lang="en-PK"/>
          </a:p>
        </p:txBody>
      </p:sp>
      <p:sp>
        <p:nvSpPr>
          <p:cNvPr id="5" name="Footer Placeholder 4">
            <a:extLst>
              <a:ext uri="{FF2B5EF4-FFF2-40B4-BE49-F238E27FC236}">
                <a16:creationId xmlns:a16="http://schemas.microsoft.com/office/drawing/2014/main" id="{A88AD80F-FB78-4977-991B-5E78CCE0B2CA}"/>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B9315189-28E8-44C5-94A3-F73AA7071B28}"/>
              </a:ext>
            </a:extLst>
          </p:cNvPr>
          <p:cNvSpPr>
            <a:spLocks noGrp="1"/>
          </p:cNvSpPr>
          <p:nvPr>
            <p:ph type="sldNum" sz="quarter" idx="12"/>
          </p:nvPr>
        </p:nvSpPr>
        <p:spPr/>
        <p:txBody>
          <a:bodyPr/>
          <a:lstStyle/>
          <a:p>
            <a:fld id="{5FD7295F-C0C7-4DB4-8486-180DAFC3D1A9}" type="slidenum">
              <a:rPr lang="en-PK" smtClean="0"/>
              <a:t>‹#›</a:t>
            </a:fld>
            <a:endParaRPr lang="en-PK"/>
          </a:p>
        </p:txBody>
      </p:sp>
    </p:spTree>
    <p:extLst>
      <p:ext uri="{BB962C8B-B14F-4D97-AF65-F5344CB8AC3E}">
        <p14:creationId xmlns:p14="http://schemas.microsoft.com/office/powerpoint/2010/main" val="13559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D7B7-A863-4AAC-BA84-1CCBF90256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2323229D-D16D-4760-A2AE-8E57CDEBB1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07CDC7-040C-4C24-A13D-88C3218A39BF}"/>
              </a:ext>
            </a:extLst>
          </p:cNvPr>
          <p:cNvSpPr>
            <a:spLocks noGrp="1"/>
          </p:cNvSpPr>
          <p:nvPr>
            <p:ph type="dt" sz="half" idx="10"/>
          </p:nvPr>
        </p:nvSpPr>
        <p:spPr/>
        <p:txBody>
          <a:bodyPr/>
          <a:lstStyle/>
          <a:p>
            <a:fld id="{EF5DCC6C-8BAB-41B7-8E2C-C5787700005A}" type="datetimeFigureOut">
              <a:rPr lang="en-PK" smtClean="0"/>
              <a:t>14/04/2020</a:t>
            </a:fld>
            <a:endParaRPr lang="en-PK"/>
          </a:p>
        </p:txBody>
      </p:sp>
      <p:sp>
        <p:nvSpPr>
          <p:cNvPr id="5" name="Footer Placeholder 4">
            <a:extLst>
              <a:ext uri="{FF2B5EF4-FFF2-40B4-BE49-F238E27FC236}">
                <a16:creationId xmlns:a16="http://schemas.microsoft.com/office/drawing/2014/main" id="{512B2CE8-8C21-49A6-BE02-C29E8EF7DD1F}"/>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DCB0760F-2C97-412A-9FCA-B0B8FEAC034C}"/>
              </a:ext>
            </a:extLst>
          </p:cNvPr>
          <p:cNvSpPr>
            <a:spLocks noGrp="1"/>
          </p:cNvSpPr>
          <p:nvPr>
            <p:ph type="sldNum" sz="quarter" idx="12"/>
          </p:nvPr>
        </p:nvSpPr>
        <p:spPr/>
        <p:txBody>
          <a:bodyPr/>
          <a:lstStyle/>
          <a:p>
            <a:fld id="{5FD7295F-C0C7-4DB4-8486-180DAFC3D1A9}" type="slidenum">
              <a:rPr lang="en-PK" smtClean="0"/>
              <a:t>‹#›</a:t>
            </a:fld>
            <a:endParaRPr lang="en-PK"/>
          </a:p>
        </p:txBody>
      </p:sp>
    </p:spTree>
    <p:extLst>
      <p:ext uri="{BB962C8B-B14F-4D97-AF65-F5344CB8AC3E}">
        <p14:creationId xmlns:p14="http://schemas.microsoft.com/office/powerpoint/2010/main" val="564203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702F-1F59-47F6-A115-F68F9AD04387}"/>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BD1966AE-30B7-485F-907A-2BD4D29D9B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447B347E-B864-4639-B38A-2E67757EF7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F9023C2C-C36F-425D-9D37-C09F7B532F3C}"/>
              </a:ext>
            </a:extLst>
          </p:cNvPr>
          <p:cNvSpPr>
            <a:spLocks noGrp="1"/>
          </p:cNvSpPr>
          <p:nvPr>
            <p:ph type="dt" sz="half" idx="10"/>
          </p:nvPr>
        </p:nvSpPr>
        <p:spPr/>
        <p:txBody>
          <a:bodyPr/>
          <a:lstStyle/>
          <a:p>
            <a:fld id="{EF5DCC6C-8BAB-41B7-8E2C-C5787700005A}" type="datetimeFigureOut">
              <a:rPr lang="en-PK" smtClean="0"/>
              <a:t>14/04/2020</a:t>
            </a:fld>
            <a:endParaRPr lang="en-PK"/>
          </a:p>
        </p:txBody>
      </p:sp>
      <p:sp>
        <p:nvSpPr>
          <p:cNvPr id="6" name="Footer Placeholder 5">
            <a:extLst>
              <a:ext uri="{FF2B5EF4-FFF2-40B4-BE49-F238E27FC236}">
                <a16:creationId xmlns:a16="http://schemas.microsoft.com/office/drawing/2014/main" id="{5FA31504-9884-4781-83DF-37A9F464CE77}"/>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2EC019B3-4AE6-4576-AF32-3F11390CE636}"/>
              </a:ext>
            </a:extLst>
          </p:cNvPr>
          <p:cNvSpPr>
            <a:spLocks noGrp="1"/>
          </p:cNvSpPr>
          <p:nvPr>
            <p:ph type="sldNum" sz="quarter" idx="12"/>
          </p:nvPr>
        </p:nvSpPr>
        <p:spPr/>
        <p:txBody>
          <a:bodyPr/>
          <a:lstStyle/>
          <a:p>
            <a:fld id="{5FD7295F-C0C7-4DB4-8486-180DAFC3D1A9}" type="slidenum">
              <a:rPr lang="en-PK" smtClean="0"/>
              <a:t>‹#›</a:t>
            </a:fld>
            <a:endParaRPr lang="en-PK"/>
          </a:p>
        </p:txBody>
      </p:sp>
    </p:spTree>
    <p:extLst>
      <p:ext uri="{BB962C8B-B14F-4D97-AF65-F5344CB8AC3E}">
        <p14:creationId xmlns:p14="http://schemas.microsoft.com/office/powerpoint/2010/main" val="152218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0B50-98EE-44D3-B151-37A67FC2A184}"/>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D6380A88-2ECB-43A9-984D-32301C75E7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CC601C-73FB-4BFD-B675-4049BEE9AF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24B4FCF2-EF91-4D46-A943-2F956A084C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F30165-2E0E-48EB-AA6B-CC36FB3D15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7D2B94B2-4ECB-40DF-A669-426ECDAC19F8}"/>
              </a:ext>
            </a:extLst>
          </p:cNvPr>
          <p:cNvSpPr>
            <a:spLocks noGrp="1"/>
          </p:cNvSpPr>
          <p:nvPr>
            <p:ph type="dt" sz="half" idx="10"/>
          </p:nvPr>
        </p:nvSpPr>
        <p:spPr/>
        <p:txBody>
          <a:bodyPr/>
          <a:lstStyle/>
          <a:p>
            <a:fld id="{EF5DCC6C-8BAB-41B7-8E2C-C5787700005A}" type="datetimeFigureOut">
              <a:rPr lang="en-PK" smtClean="0"/>
              <a:t>14/04/2020</a:t>
            </a:fld>
            <a:endParaRPr lang="en-PK"/>
          </a:p>
        </p:txBody>
      </p:sp>
      <p:sp>
        <p:nvSpPr>
          <p:cNvPr id="8" name="Footer Placeholder 7">
            <a:extLst>
              <a:ext uri="{FF2B5EF4-FFF2-40B4-BE49-F238E27FC236}">
                <a16:creationId xmlns:a16="http://schemas.microsoft.com/office/drawing/2014/main" id="{66BCD7A9-41F7-4795-8582-03DCE761F893}"/>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C47B7E1C-1468-4A60-859B-3E806615DC35}"/>
              </a:ext>
            </a:extLst>
          </p:cNvPr>
          <p:cNvSpPr>
            <a:spLocks noGrp="1"/>
          </p:cNvSpPr>
          <p:nvPr>
            <p:ph type="sldNum" sz="quarter" idx="12"/>
          </p:nvPr>
        </p:nvSpPr>
        <p:spPr/>
        <p:txBody>
          <a:bodyPr/>
          <a:lstStyle/>
          <a:p>
            <a:fld id="{5FD7295F-C0C7-4DB4-8486-180DAFC3D1A9}" type="slidenum">
              <a:rPr lang="en-PK" smtClean="0"/>
              <a:t>‹#›</a:t>
            </a:fld>
            <a:endParaRPr lang="en-PK"/>
          </a:p>
        </p:txBody>
      </p:sp>
    </p:spTree>
    <p:extLst>
      <p:ext uri="{BB962C8B-B14F-4D97-AF65-F5344CB8AC3E}">
        <p14:creationId xmlns:p14="http://schemas.microsoft.com/office/powerpoint/2010/main" val="3265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3F7CD-FB3D-4CF3-AC38-E683602E2749}"/>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3F04CCF0-5647-4861-B900-92543A6500A6}"/>
              </a:ext>
            </a:extLst>
          </p:cNvPr>
          <p:cNvSpPr>
            <a:spLocks noGrp="1"/>
          </p:cNvSpPr>
          <p:nvPr>
            <p:ph type="dt" sz="half" idx="10"/>
          </p:nvPr>
        </p:nvSpPr>
        <p:spPr/>
        <p:txBody>
          <a:bodyPr/>
          <a:lstStyle/>
          <a:p>
            <a:fld id="{EF5DCC6C-8BAB-41B7-8E2C-C5787700005A}" type="datetimeFigureOut">
              <a:rPr lang="en-PK" smtClean="0"/>
              <a:t>14/04/2020</a:t>
            </a:fld>
            <a:endParaRPr lang="en-PK"/>
          </a:p>
        </p:txBody>
      </p:sp>
      <p:sp>
        <p:nvSpPr>
          <p:cNvPr id="4" name="Footer Placeholder 3">
            <a:extLst>
              <a:ext uri="{FF2B5EF4-FFF2-40B4-BE49-F238E27FC236}">
                <a16:creationId xmlns:a16="http://schemas.microsoft.com/office/drawing/2014/main" id="{AADA321F-21AA-4DFA-A6FE-ED29A97474DD}"/>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D2B79364-EB2B-4059-9FA8-2C16449DB2A0}"/>
              </a:ext>
            </a:extLst>
          </p:cNvPr>
          <p:cNvSpPr>
            <a:spLocks noGrp="1"/>
          </p:cNvSpPr>
          <p:nvPr>
            <p:ph type="sldNum" sz="quarter" idx="12"/>
          </p:nvPr>
        </p:nvSpPr>
        <p:spPr/>
        <p:txBody>
          <a:bodyPr/>
          <a:lstStyle/>
          <a:p>
            <a:fld id="{5FD7295F-C0C7-4DB4-8486-180DAFC3D1A9}" type="slidenum">
              <a:rPr lang="en-PK" smtClean="0"/>
              <a:t>‹#›</a:t>
            </a:fld>
            <a:endParaRPr lang="en-PK"/>
          </a:p>
        </p:txBody>
      </p:sp>
    </p:spTree>
    <p:extLst>
      <p:ext uri="{BB962C8B-B14F-4D97-AF65-F5344CB8AC3E}">
        <p14:creationId xmlns:p14="http://schemas.microsoft.com/office/powerpoint/2010/main" val="3075267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2FBAB-2C78-44D5-ADAE-03EFAF564D14}"/>
              </a:ext>
            </a:extLst>
          </p:cNvPr>
          <p:cNvSpPr>
            <a:spLocks noGrp="1"/>
          </p:cNvSpPr>
          <p:nvPr>
            <p:ph type="dt" sz="half" idx="10"/>
          </p:nvPr>
        </p:nvSpPr>
        <p:spPr/>
        <p:txBody>
          <a:bodyPr/>
          <a:lstStyle/>
          <a:p>
            <a:fld id="{EF5DCC6C-8BAB-41B7-8E2C-C5787700005A}" type="datetimeFigureOut">
              <a:rPr lang="en-PK" smtClean="0"/>
              <a:t>14/04/2020</a:t>
            </a:fld>
            <a:endParaRPr lang="en-PK"/>
          </a:p>
        </p:txBody>
      </p:sp>
      <p:sp>
        <p:nvSpPr>
          <p:cNvPr id="3" name="Footer Placeholder 2">
            <a:extLst>
              <a:ext uri="{FF2B5EF4-FFF2-40B4-BE49-F238E27FC236}">
                <a16:creationId xmlns:a16="http://schemas.microsoft.com/office/drawing/2014/main" id="{E40409DB-BCF5-4569-BE56-02B48B39A598}"/>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E7305320-BEA5-4565-B412-C23317E661C4}"/>
              </a:ext>
            </a:extLst>
          </p:cNvPr>
          <p:cNvSpPr>
            <a:spLocks noGrp="1"/>
          </p:cNvSpPr>
          <p:nvPr>
            <p:ph type="sldNum" sz="quarter" idx="12"/>
          </p:nvPr>
        </p:nvSpPr>
        <p:spPr/>
        <p:txBody>
          <a:bodyPr/>
          <a:lstStyle/>
          <a:p>
            <a:fld id="{5FD7295F-C0C7-4DB4-8486-180DAFC3D1A9}" type="slidenum">
              <a:rPr lang="en-PK" smtClean="0"/>
              <a:t>‹#›</a:t>
            </a:fld>
            <a:endParaRPr lang="en-PK"/>
          </a:p>
        </p:txBody>
      </p:sp>
    </p:spTree>
    <p:extLst>
      <p:ext uri="{BB962C8B-B14F-4D97-AF65-F5344CB8AC3E}">
        <p14:creationId xmlns:p14="http://schemas.microsoft.com/office/powerpoint/2010/main" val="343861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7D084-3F3A-410B-8D31-CAF05821E2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DD232AC3-C597-46F4-BAE5-C92976820C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BA65D826-C00E-4F64-BA8C-E7E00EEAA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D0D302-BBE1-442D-9574-DF15128A3F66}"/>
              </a:ext>
            </a:extLst>
          </p:cNvPr>
          <p:cNvSpPr>
            <a:spLocks noGrp="1"/>
          </p:cNvSpPr>
          <p:nvPr>
            <p:ph type="dt" sz="half" idx="10"/>
          </p:nvPr>
        </p:nvSpPr>
        <p:spPr/>
        <p:txBody>
          <a:bodyPr/>
          <a:lstStyle/>
          <a:p>
            <a:fld id="{EF5DCC6C-8BAB-41B7-8E2C-C5787700005A}" type="datetimeFigureOut">
              <a:rPr lang="en-PK" smtClean="0"/>
              <a:t>14/04/2020</a:t>
            </a:fld>
            <a:endParaRPr lang="en-PK"/>
          </a:p>
        </p:txBody>
      </p:sp>
      <p:sp>
        <p:nvSpPr>
          <p:cNvPr id="6" name="Footer Placeholder 5">
            <a:extLst>
              <a:ext uri="{FF2B5EF4-FFF2-40B4-BE49-F238E27FC236}">
                <a16:creationId xmlns:a16="http://schemas.microsoft.com/office/drawing/2014/main" id="{361957C5-E7CC-4B8E-9263-2B5CE7F34DAC}"/>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69CE506D-0AC0-4615-8756-1E23671D087B}"/>
              </a:ext>
            </a:extLst>
          </p:cNvPr>
          <p:cNvSpPr>
            <a:spLocks noGrp="1"/>
          </p:cNvSpPr>
          <p:nvPr>
            <p:ph type="sldNum" sz="quarter" idx="12"/>
          </p:nvPr>
        </p:nvSpPr>
        <p:spPr/>
        <p:txBody>
          <a:bodyPr/>
          <a:lstStyle/>
          <a:p>
            <a:fld id="{5FD7295F-C0C7-4DB4-8486-180DAFC3D1A9}" type="slidenum">
              <a:rPr lang="en-PK" smtClean="0"/>
              <a:t>‹#›</a:t>
            </a:fld>
            <a:endParaRPr lang="en-PK"/>
          </a:p>
        </p:txBody>
      </p:sp>
    </p:spTree>
    <p:extLst>
      <p:ext uri="{BB962C8B-B14F-4D97-AF65-F5344CB8AC3E}">
        <p14:creationId xmlns:p14="http://schemas.microsoft.com/office/powerpoint/2010/main" val="639350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04BF-E5CB-4544-B172-5E709BD430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03FEA75E-FF6B-4EBB-AB3C-BF676220A3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0032031C-37D0-45AA-A483-32F06D337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46D923-ED2E-4599-8AF8-79D990866136}"/>
              </a:ext>
            </a:extLst>
          </p:cNvPr>
          <p:cNvSpPr>
            <a:spLocks noGrp="1"/>
          </p:cNvSpPr>
          <p:nvPr>
            <p:ph type="dt" sz="half" idx="10"/>
          </p:nvPr>
        </p:nvSpPr>
        <p:spPr/>
        <p:txBody>
          <a:bodyPr/>
          <a:lstStyle/>
          <a:p>
            <a:fld id="{EF5DCC6C-8BAB-41B7-8E2C-C5787700005A}" type="datetimeFigureOut">
              <a:rPr lang="en-PK" smtClean="0"/>
              <a:t>14/04/2020</a:t>
            </a:fld>
            <a:endParaRPr lang="en-PK"/>
          </a:p>
        </p:txBody>
      </p:sp>
      <p:sp>
        <p:nvSpPr>
          <p:cNvPr id="6" name="Footer Placeholder 5">
            <a:extLst>
              <a:ext uri="{FF2B5EF4-FFF2-40B4-BE49-F238E27FC236}">
                <a16:creationId xmlns:a16="http://schemas.microsoft.com/office/drawing/2014/main" id="{3F2B50B9-3276-4CF8-B448-43506B30A826}"/>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7E03484B-1B35-45C5-ACCB-7BF127385FD8}"/>
              </a:ext>
            </a:extLst>
          </p:cNvPr>
          <p:cNvSpPr>
            <a:spLocks noGrp="1"/>
          </p:cNvSpPr>
          <p:nvPr>
            <p:ph type="sldNum" sz="quarter" idx="12"/>
          </p:nvPr>
        </p:nvSpPr>
        <p:spPr/>
        <p:txBody>
          <a:bodyPr/>
          <a:lstStyle/>
          <a:p>
            <a:fld id="{5FD7295F-C0C7-4DB4-8486-180DAFC3D1A9}" type="slidenum">
              <a:rPr lang="en-PK" smtClean="0"/>
              <a:t>‹#›</a:t>
            </a:fld>
            <a:endParaRPr lang="en-PK"/>
          </a:p>
        </p:txBody>
      </p:sp>
    </p:spTree>
    <p:extLst>
      <p:ext uri="{BB962C8B-B14F-4D97-AF65-F5344CB8AC3E}">
        <p14:creationId xmlns:p14="http://schemas.microsoft.com/office/powerpoint/2010/main" val="3429389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A0300D-F247-4297-A6E6-B5AC778C3F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661F2E30-FC92-43EA-B452-6F001EF900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A76C6F4B-364A-41D7-A4DA-79F36928AB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DCC6C-8BAB-41B7-8E2C-C5787700005A}" type="datetimeFigureOut">
              <a:rPr lang="en-PK" smtClean="0"/>
              <a:t>14/04/2020</a:t>
            </a:fld>
            <a:endParaRPr lang="en-PK"/>
          </a:p>
        </p:txBody>
      </p:sp>
      <p:sp>
        <p:nvSpPr>
          <p:cNvPr id="5" name="Footer Placeholder 4">
            <a:extLst>
              <a:ext uri="{FF2B5EF4-FFF2-40B4-BE49-F238E27FC236}">
                <a16:creationId xmlns:a16="http://schemas.microsoft.com/office/drawing/2014/main" id="{D90C94E3-7220-4BB7-8F2C-5F11E4DF9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K"/>
          </a:p>
        </p:txBody>
      </p:sp>
      <p:sp>
        <p:nvSpPr>
          <p:cNvPr id="6" name="Slide Number Placeholder 5">
            <a:extLst>
              <a:ext uri="{FF2B5EF4-FFF2-40B4-BE49-F238E27FC236}">
                <a16:creationId xmlns:a16="http://schemas.microsoft.com/office/drawing/2014/main" id="{1EFA3FF7-9C42-410C-BBAF-D2159E4C26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7295F-C0C7-4DB4-8486-180DAFC3D1A9}" type="slidenum">
              <a:rPr lang="en-PK" smtClean="0"/>
              <a:t>‹#›</a:t>
            </a:fld>
            <a:endParaRPr lang="en-PK"/>
          </a:p>
        </p:txBody>
      </p:sp>
    </p:spTree>
    <p:extLst>
      <p:ext uri="{BB962C8B-B14F-4D97-AF65-F5344CB8AC3E}">
        <p14:creationId xmlns:p14="http://schemas.microsoft.com/office/powerpoint/2010/main" val="131417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7D3D27-E729-443F-9D98-3CDCDD51DB74}"/>
              </a:ext>
            </a:extLst>
          </p:cNvPr>
          <p:cNvSpPr>
            <a:spLocks noGrp="1"/>
          </p:cNvSpPr>
          <p:nvPr>
            <p:ph idx="1"/>
          </p:nvPr>
        </p:nvSpPr>
        <p:spPr>
          <a:xfrm>
            <a:off x="838200" y="609600"/>
            <a:ext cx="10515600" cy="5758543"/>
          </a:xfrm>
        </p:spPr>
        <p:txBody>
          <a:bodyPr>
            <a:normAutofit fontScale="92500" lnSpcReduction="20000"/>
          </a:bodyPr>
          <a:lstStyle/>
          <a:p>
            <a:pPr marL="0" indent="0" algn="just">
              <a:buNone/>
            </a:pPr>
            <a:r>
              <a:rPr lang="en-US" b="1" dirty="0"/>
              <a:t>Genetics of antibiotic resistance</a:t>
            </a:r>
            <a:endParaRPr lang="en-US" dirty="0"/>
          </a:p>
          <a:p>
            <a:pPr algn="just"/>
            <a:r>
              <a:rPr lang="en-US" dirty="0"/>
              <a:t>The abilities of bacterial organisms to utilize the various strategies to resist antimicrobial compounds are all genetically encoded. </a:t>
            </a:r>
          </a:p>
          <a:p>
            <a:pPr marL="0" indent="0" algn="just">
              <a:buNone/>
            </a:pPr>
            <a:r>
              <a:rPr lang="en-US" b="1" dirty="0"/>
              <a:t>Intrinsic Resistance </a:t>
            </a:r>
          </a:p>
          <a:p>
            <a:pPr algn="just"/>
            <a:r>
              <a:rPr lang="en-US" dirty="0"/>
              <a:t>Intrinsic resistance is the innate ability of a bacterial species to resist activity of a particular antimicrobial agent through its inherent structural or functional characteristics, which allow tolerance of a particular drug or antimicrobial class. </a:t>
            </a:r>
          </a:p>
          <a:p>
            <a:pPr algn="just"/>
            <a:r>
              <a:rPr lang="en-US" dirty="0"/>
              <a:t>This can also be called </a:t>
            </a:r>
            <a:r>
              <a:rPr lang="en-US" b="1" dirty="0"/>
              <a:t>“insensitivity” </a:t>
            </a:r>
            <a:r>
              <a:rPr lang="en-US" dirty="0"/>
              <a:t>since it occurs in organisms that have never been susceptible to that particular drug. </a:t>
            </a:r>
          </a:p>
          <a:p>
            <a:pPr algn="just"/>
            <a:r>
              <a:rPr lang="en-US" b="1" dirty="0"/>
              <a:t>Such natural insensitivity can be due to: </a:t>
            </a:r>
          </a:p>
          <a:p>
            <a:pPr algn="just"/>
            <a:r>
              <a:rPr lang="en-US" dirty="0"/>
              <a:t>Lack of affinity of the drug for the bacterial target </a:t>
            </a:r>
          </a:p>
          <a:p>
            <a:pPr algn="just"/>
            <a:r>
              <a:rPr lang="en-US" dirty="0"/>
              <a:t>Inaccessibility of the drug into the bacterial cell </a:t>
            </a:r>
          </a:p>
          <a:p>
            <a:pPr algn="just"/>
            <a:r>
              <a:rPr lang="en-US" dirty="0"/>
              <a:t>Extrusion of the drug by chromosomally encoded active exporters </a:t>
            </a:r>
          </a:p>
          <a:p>
            <a:pPr algn="just"/>
            <a:r>
              <a:rPr lang="en-US" dirty="0"/>
              <a:t>Innate production of enzymes that inactivate the drug </a:t>
            </a:r>
          </a:p>
          <a:p>
            <a:pPr algn="just"/>
            <a:endParaRPr lang="en-PK" dirty="0"/>
          </a:p>
        </p:txBody>
      </p:sp>
    </p:spTree>
    <p:extLst>
      <p:ext uri="{BB962C8B-B14F-4D97-AF65-F5344CB8AC3E}">
        <p14:creationId xmlns:p14="http://schemas.microsoft.com/office/powerpoint/2010/main" val="401564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44086D-7CB0-4ECC-A5D1-C8728240A8F2}"/>
              </a:ext>
            </a:extLst>
          </p:cNvPr>
          <p:cNvSpPr>
            <a:spLocks noGrp="1"/>
          </p:cNvSpPr>
          <p:nvPr>
            <p:ph idx="1"/>
          </p:nvPr>
        </p:nvSpPr>
        <p:spPr>
          <a:xfrm>
            <a:off x="838200" y="402772"/>
            <a:ext cx="10515600" cy="6074228"/>
          </a:xfrm>
        </p:spPr>
        <p:txBody>
          <a:bodyPr>
            <a:normAutofit lnSpcReduction="10000"/>
          </a:bodyPr>
          <a:lstStyle/>
          <a:p>
            <a:pPr marL="0" indent="0">
              <a:buNone/>
            </a:pPr>
            <a:r>
              <a:rPr lang="en-US" b="1" dirty="0"/>
              <a:t>Mutation</a:t>
            </a:r>
            <a:r>
              <a:rPr lang="en-US" dirty="0"/>
              <a:t> </a:t>
            </a:r>
          </a:p>
          <a:p>
            <a:r>
              <a:rPr lang="en-US" dirty="0"/>
              <a:t>A mutation is a spontaneous change in the DNA sequence within the gene that may lead to a change in the trait which it codes for. </a:t>
            </a:r>
          </a:p>
          <a:p>
            <a:r>
              <a:rPr lang="en-US" dirty="0"/>
              <a:t>Any change in a single base pair may lead to a corresponding change in one or more of the amino acids for which it codes, which can then change the enzyme or cell structure that consequently changes the affinity or effective activity of the targeted antimicrobials. </a:t>
            </a:r>
          </a:p>
          <a:p>
            <a:r>
              <a:rPr lang="en-US" dirty="0"/>
              <a:t>In prokaryotic genomes, mutations frequently occur due to base changes caused by exogenous agents, DNA polymerase errors, deletions, insertions and duplications. </a:t>
            </a:r>
          </a:p>
          <a:p>
            <a:r>
              <a:rPr lang="en-US" dirty="0"/>
              <a:t>For prokaryotes, there is a constant rate of spontaneous mutation of about 0.0033 mutations per DNA replication that is relatively uniform for a diverse spectrum of organisms. </a:t>
            </a:r>
          </a:p>
          <a:p>
            <a:r>
              <a:rPr lang="en-US" dirty="0"/>
              <a:t>The mutation rate for individual genes varies significantly among and within genes </a:t>
            </a:r>
            <a:endParaRPr lang="en-PK" dirty="0"/>
          </a:p>
        </p:txBody>
      </p:sp>
    </p:spTree>
    <p:extLst>
      <p:ext uri="{BB962C8B-B14F-4D97-AF65-F5344CB8AC3E}">
        <p14:creationId xmlns:p14="http://schemas.microsoft.com/office/powerpoint/2010/main" val="1082260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2F3E35-BC5C-46FC-A661-B94D238F29BA}"/>
              </a:ext>
            </a:extLst>
          </p:cNvPr>
          <p:cNvPicPr>
            <a:picLocks noChangeAspect="1"/>
          </p:cNvPicPr>
          <p:nvPr/>
        </p:nvPicPr>
        <p:blipFill>
          <a:blip r:embed="rId2"/>
          <a:stretch>
            <a:fillRect/>
          </a:stretch>
        </p:blipFill>
        <p:spPr>
          <a:xfrm>
            <a:off x="462000" y="587872"/>
            <a:ext cx="11268000" cy="5682255"/>
          </a:xfrm>
          <a:prstGeom prst="rect">
            <a:avLst/>
          </a:prstGeom>
        </p:spPr>
      </p:pic>
    </p:spTree>
    <p:extLst>
      <p:ext uri="{BB962C8B-B14F-4D97-AF65-F5344CB8AC3E}">
        <p14:creationId xmlns:p14="http://schemas.microsoft.com/office/powerpoint/2010/main" val="152038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3102F8-89DC-4687-8AD9-93D6639C7E32}"/>
              </a:ext>
            </a:extLst>
          </p:cNvPr>
          <p:cNvSpPr>
            <a:spLocks noGrp="1"/>
          </p:cNvSpPr>
          <p:nvPr>
            <p:ph idx="1"/>
          </p:nvPr>
        </p:nvSpPr>
        <p:spPr>
          <a:xfrm>
            <a:off x="838200" y="911225"/>
            <a:ext cx="10515600" cy="4351338"/>
          </a:xfrm>
        </p:spPr>
        <p:txBody>
          <a:bodyPr/>
          <a:lstStyle/>
          <a:p>
            <a:r>
              <a:rPr lang="en-US" b="1" dirty="0"/>
              <a:t>Horizontal gene transfer</a:t>
            </a:r>
            <a:r>
              <a:rPr lang="en-US" dirty="0"/>
              <a:t>, or the process of swapping genetic material between neighboring “contemporary” bacteria, is another means by which resistance can be acquired. </a:t>
            </a:r>
          </a:p>
          <a:p>
            <a:r>
              <a:rPr lang="en-US" dirty="0"/>
              <a:t>Many of the antibiotic resistance genes are carried on plasmids, transposons or </a:t>
            </a:r>
            <a:r>
              <a:rPr lang="en-US" dirty="0" err="1"/>
              <a:t>integrons</a:t>
            </a:r>
            <a:r>
              <a:rPr lang="en-US" dirty="0"/>
              <a:t> that can act as vectors that transfer these genes to other members of the same bacterial species, as well as to bacteria in another genus or species. </a:t>
            </a:r>
          </a:p>
          <a:p>
            <a:r>
              <a:rPr lang="en-US" dirty="0"/>
              <a:t>Horizontal gene transfer may occur via three main mechanisms: transformation, transduction or conjugation. </a:t>
            </a:r>
            <a:endParaRPr lang="en-PK" dirty="0"/>
          </a:p>
        </p:txBody>
      </p:sp>
    </p:spTree>
    <p:extLst>
      <p:ext uri="{BB962C8B-B14F-4D97-AF65-F5344CB8AC3E}">
        <p14:creationId xmlns:p14="http://schemas.microsoft.com/office/powerpoint/2010/main" val="3546517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4B0BED-88E5-4F49-AEDD-2F3D4A834BEA}"/>
              </a:ext>
            </a:extLst>
          </p:cNvPr>
          <p:cNvSpPr>
            <a:spLocks noGrp="1"/>
          </p:cNvSpPr>
          <p:nvPr>
            <p:ph idx="1"/>
          </p:nvPr>
        </p:nvSpPr>
        <p:spPr>
          <a:xfrm>
            <a:off x="838200" y="696686"/>
            <a:ext cx="10515600" cy="5480277"/>
          </a:xfrm>
        </p:spPr>
        <p:txBody>
          <a:bodyPr/>
          <a:lstStyle/>
          <a:p>
            <a:r>
              <a:rPr lang="en-US" b="1" dirty="0"/>
              <a:t>Transformation</a:t>
            </a:r>
            <a:r>
              <a:rPr lang="en-US" dirty="0"/>
              <a:t> involves uptake of short fragments of naked DNA by naturally transformable bacteria. </a:t>
            </a:r>
          </a:p>
          <a:p>
            <a:r>
              <a:rPr lang="en-US" b="1" dirty="0"/>
              <a:t>Transduction </a:t>
            </a:r>
            <a:r>
              <a:rPr lang="en-US" dirty="0"/>
              <a:t>involves transfer of DNA from one bacterium into another via bacteriophages. </a:t>
            </a:r>
          </a:p>
          <a:p>
            <a:r>
              <a:rPr lang="en-US" b="1" dirty="0"/>
              <a:t>Conjugation</a:t>
            </a:r>
            <a:r>
              <a:rPr lang="en-US" dirty="0"/>
              <a:t> involves transfer of DNA via sexual pilus and requires cell–to-cell contact. </a:t>
            </a:r>
          </a:p>
          <a:p>
            <a:r>
              <a:rPr lang="en-US" dirty="0"/>
              <a:t>DNA fragments that contain resistance genes from resistant donors can then make previously susceptible bacteria express resistance as coded by these newly acquired resistance genes. </a:t>
            </a:r>
            <a:endParaRPr lang="en-PK" dirty="0"/>
          </a:p>
        </p:txBody>
      </p:sp>
    </p:spTree>
    <p:extLst>
      <p:ext uri="{BB962C8B-B14F-4D97-AF65-F5344CB8AC3E}">
        <p14:creationId xmlns:p14="http://schemas.microsoft.com/office/powerpoint/2010/main" val="2571058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CB4D64-1EAA-4C6A-9E27-FB6C9464D85A}"/>
              </a:ext>
            </a:extLst>
          </p:cNvPr>
          <p:cNvPicPr>
            <a:picLocks noChangeAspect="1"/>
          </p:cNvPicPr>
          <p:nvPr/>
        </p:nvPicPr>
        <p:blipFill>
          <a:blip r:embed="rId2"/>
          <a:stretch>
            <a:fillRect/>
          </a:stretch>
        </p:blipFill>
        <p:spPr>
          <a:xfrm>
            <a:off x="552000" y="197626"/>
            <a:ext cx="11088000" cy="6462748"/>
          </a:xfrm>
          <a:prstGeom prst="rect">
            <a:avLst/>
          </a:prstGeom>
        </p:spPr>
      </p:pic>
    </p:spTree>
    <p:extLst>
      <p:ext uri="{BB962C8B-B14F-4D97-AF65-F5344CB8AC3E}">
        <p14:creationId xmlns:p14="http://schemas.microsoft.com/office/powerpoint/2010/main" val="2918102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0F9BAF-96FA-41B7-8D90-99268B0FEF1A}"/>
              </a:ext>
            </a:extLst>
          </p:cNvPr>
          <p:cNvPicPr>
            <a:picLocks noChangeAspect="1"/>
          </p:cNvPicPr>
          <p:nvPr/>
        </p:nvPicPr>
        <p:blipFill rotWithShape="1">
          <a:blip r:embed="rId2"/>
          <a:srcRect l="3833" t="24000" r="22667" b="22815"/>
          <a:stretch/>
        </p:blipFill>
        <p:spPr>
          <a:xfrm>
            <a:off x="304800" y="955002"/>
            <a:ext cx="11736000" cy="4776893"/>
          </a:xfrm>
          <a:prstGeom prst="rect">
            <a:avLst/>
          </a:prstGeom>
        </p:spPr>
      </p:pic>
    </p:spTree>
    <p:extLst>
      <p:ext uri="{BB962C8B-B14F-4D97-AF65-F5344CB8AC3E}">
        <p14:creationId xmlns:p14="http://schemas.microsoft.com/office/powerpoint/2010/main" val="21817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CBBD1F-AFBD-4F33-93F1-3D5F2A99347F}"/>
              </a:ext>
            </a:extLst>
          </p:cNvPr>
          <p:cNvPicPr>
            <a:picLocks noChangeAspect="1"/>
          </p:cNvPicPr>
          <p:nvPr/>
        </p:nvPicPr>
        <p:blipFill rotWithShape="1">
          <a:blip r:embed="rId2"/>
          <a:srcRect l="3913" t="48841" r="23696" b="15942"/>
          <a:stretch/>
        </p:blipFill>
        <p:spPr>
          <a:xfrm>
            <a:off x="174000" y="1808466"/>
            <a:ext cx="11844000" cy="3241067"/>
          </a:xfrm>
          <a:prstGeom prst="rect">
            <a:avLst/>
          </a:prstGeom>
        </p:spPr>
      </p:pic>
    </p:spTree>
    <p:extLst>
      <p:ext uri="{BB962C8B-B14F-4D97-AF65-F5344CB8AC3E}">
        <p14:creationId xmlns:p14="http://schemas.microsoft.com/office/powerpoint/2010/main" val="4006925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B15637-782B-4FF7-9F78-7ABD62AE68B2}"/>
              </a:ext>
            </a:extLst>
          </p:cNvPr>
          <p:cNvSpPr>
            <a:spLocks noGrp="1"/>
          </p:cNvSpPr>
          <p:nvPr>
            <p:ph idx="1"/>
          </p:nvPr>
        </p:nvSpPr>
        <p:spPr>
          <a:xfrm>
            <a:off x="685801" y="576944"/>
            <a:ext cx="10765970" cy="5856514"/>
          </a:xfrm>
        </p:spPr>
        <p:txBody>
          <a:bodyPr>
            <a:normAutofit fontScale="92500" lnSpcReduction="10000"/>
          </a:bodyPr>
          <a:lstStyle/>
          <a:p>
            <a:r>
              <a:rPr lang="en-US" b="1" dirty="0"/>
              <a:t>Biofilms</a:t>
            </a:r>
            <a:r>
              <a:rPr lang="en-US" dirty="0"/>
              <a:t>, which are an aggregation of bacterial cells firmly attached to a surface via tendrils or filaments, exemplify several forms of intrinsic resistance.</a:t>
            </a:r>
          </a:p>
          <a:p>
            <a:r>
              <a:rPr lang="en-US" dirty="0"/>
              <a:t>They are surrounded by a slimy protective coating of DNA, proteins, and polysaccharides that forms a barrier to penetration by antibiotics.</a:t>
            </a:r>
          </a:p>
          <a:p>
            <a:r>
              <a:rPr lang="en-US" dirty="0"/>
              <a:t>Electrical charges on the slime surface further bar entry of some antimicrobial drugs.</a:t>
            </a:r>
          </a:p>
          <a:p>
            <a:r>
              <a:rPr lang="en-US" dirty="0"/>
              <a:t>The complex three-dimensional structure of biofilms contains transport proteins for nutrient uptake and waste disposal; the latter of these can pump drugs out of cells.</a:t>
            </a:r>
          </a:p>
          <a:p>
            <a:r>
              <a:rPr lang="en-US" dirty="0"/>
              <a:t>Biofilms can reduce the concentration of some antimicrobial drugs reaching bacterial cells, rendering them less effective in disabling bacteria.</a:t>
            </a:r>
          </a:p>
          <a:p>
            <a:r>
              <a:rPr lang="en-US" dirty="0"/>
              <a:t>Since the cells deep within a biofilm receive less oxygen and fewer nutrients, they grow relatively slowly and are thus less susceptible to antimicrobial drug action.</a:t>
            </a:r>
            <a:endParaRPr lang="en-PK" dirty="0"/>
          </a:p>
        </p:txBody>
      </p:sp>
    </p:spTree>
    <p:extLst>
      <p:ext uri="{BB962C8B-B14F-4D97-AF65-F5344CB8AC3E}">
        <p14:creationId xmlns:p14="http://schemas.microsoft.com/office/powerpoint/2010/main" val="1224541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812BA1-ADBC-468B-A1FE-27C17D024C91}"/>
              </a:ext>
            </a:extLst>
          </p:cNvPr>
          <p:cNvSpPr>
            <a:spLocks noGrp="1"/>
          </p:cNvSpPr>
          <p:nvPr>
            <p:ph idx="1"/>
          </p:nvPr>
        </p:nvSpPr>
        <p:spPr>
          <a:xfrm>
            <a:off x="838200" y="805543"/>
            <a:ext cx="10515600" cy="5371420"/>
          </a:xfrm>
        </p:spPr>
        <p:txBody>
          <a:bodyPr/>
          <a:lstStyle/>
          <a:p>
            <a:pPr marL="0" indent="0">
              <a:buNone/>
            </a:pPr>
            <a:r>
              <a:rPr lang="en-US" b="1" dirty="0"/>
              <a:t>Acquired Resistance </a:t>
            </a:r>
          </a:p>
          <a:p>
            <a:r>
              <a:rPr lang="en-US" dirty="0"/>
              <a:t>Acquired resistance is said to occur when a particular microorganism obtains the ability to resist the activity of a particular antimicrobial agent to which it was previously susceptible. </a:t>
            </a:r>
          </a:p>
          <a:p>
            <a:r>
              <a:rPr lang="en-US" dirty="0"/>
              <a:t>This can result from the mutation of genes involved in normal physiological processes and cellular structures, from the acquisition of foreign resistance genes or from a combination of these two mechanisms. </a:t>
            </a:r>
          </a:p>
          <a:p>
            <a:r>
              <a:rPr lang="en-US" dirty="0"/>
              <a:t>Acquired resistance results from successful gene change and/or exchange that may involve: mutation or horizontal gene transfer via transformation, transduction or conjugation. </a:t>
            </a:r>
            <a:endParaRPr lang="en-PK" dirty="0"/>
          </a:p>
          <a:p>
            <a:pPr marL="0" indent="0">
              <a:buNone/>
            </a:pPr>
            <a:endParaRPr lang="en-PK" dirty="0"/>
          </a:p>
        </p:txBody>
      </p:sp>
    </p:spTree>
    <p:extLst>
      <p:ext uri="{BB962C8B-B14F-4D97-AF65-F5344CB8AC3E}">
        <p14:creationId xmlns:p14="http://schemas.microsoft.com/office/powerpoint/2010/main" val="855308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131EE9-747C-4313-90FB-FDB1D944ED93}"/>
              </a:ext>
            </a:extLst>
          </p:cNvPr>
          <p:cNvSpPr>
            <a:spLocks noGrp="1"/>
          </p:cNvSpPr>
          <p:nvPr>
            <p:ph idx="1"/>
          </p:nvPr>
        </p:nvSpPr>
        <p:spPr>
          <a:xfrm>
            <a:off x="838200" y="675861"/>
            <a:ext cx="10515600" cy="5501102"/>
          </a:xfrm>
        </p:spPr>
        <p:txBody>
          <a:bodyPr/>
          <a:lstStyle/>
          <a:p>
            <a:r>
              <a:rPr lang="en-US" dirty="0"/>
              <a:t>Unlike intrinsic resistance, traits associated with acquired resistance are found only in some strains or subpopulations of each particular bacterial species. </a:t>
            </a:r>
          </a:p>
          <a:p>
            <a:r>
              <a:rPr lang="en-US" dirty="0"/>
              <a:t>Laboratory methods are therefore needed to detect acquired resistance in bacterial species that are not intrinsically resistant.</a:t>
            </a:r>
          </a:p>
          <a:p>
            <a:r>
              <a:rPr lang="en-US" dirty="0"/>
              <a:t>These same methods are used for monitoring rates of acquired resistance as a means of combating the emergence and spread of acquired resistance traits in pathogenic and non-pathogenic bacterial species. </a:t>
            </a:r>
          </a:p>
        </p:txBody>
      </p:sp>
    </p:spTree>
    <p:extLst>
      <p:ext uri="{BB962C8B-B14F-4D97-AF65-F5344CB8AC3E}">
        <p14:creationId xmlns:p14="http://schemas.microsoft.com/office/powerpoint/2010/main" val="2990155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3B5EB5-3F40-4AE8-A5EB-40316BF1116E}"/>
              </a:ext>
            </a:extLst>
          </p:cNvPr>
          <p:cNvPicPr>
            <a:picLocks noChangeAspect="1"/>
          </p:cNvPicPr>
          <p:nvPr/>
        </p:nvPicPr>
        <p:blipFill rotWithShape="1">
          <a:blip r:embed="rId2"/>
          <a:srcRect l="4224" t="18238" r="9655" b="30728"/>
          <a:stretch/>
        </p:blipFill>
        <p:spPr>
          <a:xfrm>
            <a:off x="-1" y="1240221"/>
            <a:ext cx="12096000" cy="4032001"/>
          </a:xfrm>
          <a:prstGeom prst="rect">
            <a:avLst/>
          </a:prstGeom>
        </p:spPr>
      </p:pic>
    </p:spTree>
    <p:extLst>
      <p:ext uri="{BB962C8B-B14F-4D97-AF65-F5344CB8AC3E}">
        <p14:creationId xmlns:p14="http://schemas.microsoft.com/office/powerpoint/2010/main" val="819450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783096-4360-4DF1-8D4B-2E7E597EEA33}"/>
              </a:ext>
            </a:extLst>
          </p:cNvPr>
          <p:cNvPicPr>
            <a:picLocks noChangeAspect="1"/>
          </p:cNvPicPr>
          <p:nvPr/>
        </p:nvPicPr>
        <p:blipFill rotWithShape="1">
          <a:blip r:embed="rId2"/>
          <a:srcRect l="4167" t="32148" r="9051" b="22452"/>
          <a:stretch/>
        </p:blipFill>
        <p:spPr>
          <a:xfrm>
            <a:off x="60000" y="1426954"/>
            <a:ext cx="12132000" cy="3570111"/>
          </a:xfrm>
          <a:prstGeom prst="rect">
            <a:avLst/>
          </a:prstGeom>
        </p:spPr>
      </p:pic>
    </p:spTree>
    <p:extLst>
      <p:ext uri="{BB962C8B-B14F-4D97-AF65-F5344CB8AC3E}">
        <p14:creationId xmlns:p14="http://schemas.microsoft.com/office/powerpoint/2010/main" val="1765133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49CF20-6EDF-4EF4-ACB4-32473F908893}"/>
              </a:ext>
            </a:extLst>
          </p:cNvPr>
          <p:cNvSpPr>
            <a:spLocks noGrp="1"/>
          </p:cNvSpPr>
          <p:nvPr>
            <p:ph idx="1"/>
          </p:nvPr>
        </p:nvSpPr>
        <p:spPr>
          <a:xfrm>
            <a:off x="838200" y="827314"/>
            <a:ext cx="10515600" cy="4844143"/>
          </a:xfrm>
        </p:spPr>
        <p:txBody>
          <a:bodyPr>
            <a:normAutofit/>
          </a:bodyPr>
          <a:lstStyle/>
          <a:p>
            <a:pPr marL="0" indent="0">
              <a:buNone/>
            </a:pPr>
            <a:r>
              <a:rPr lang="en-US" b="1" dirty="0"/>
              <a:t>Mechanism of acquired resistance via gene change or exchange</a:t>
            </a:r>
          </a:p>
          <a:p>
            <a:r>
              <a:rPr lang="en-US" dirty="0"/>
              <a:t>Antibiotics exert selective pressure on bacterial populations by killing susceptible bacteria, allowing strains with resistance to an antibiotic to survive and multiply. </a:t>
            </a:r>
          </a:p>
          <a:p>
            <a:r>
              <a:rPr lang="en-US" dirty="0"/>
              <a:t>These traits are vertically passed on to subsequently reproduced cells and become sources of resistance.</a:t>
            </a:r>
          </a:p>
          <a:p>
            <a:r>
              <a:rPr lang="en-US" dirty="0"/>
              <a:t>Because resistance traits are not necessarily eliminated or reversed, resistance to a variety of antibiotics may be accumulated over time.</a:t>
            </a:r>
          </a:p>
          <a:p>
            <a:r>
              <a:rPr lang="en-US" dirty="0"/>
              <a:t>This can lead to strains with multiple drug resistance, which are more difficult to eliminate due to limited effective treatment options.</a:t>
            </a:r>
            <a:endParaRPr lang="en-PK" dirty="0"/>
          </a:p>
        </p:txBody>
      </p:sp>
    </p:spTree>
    <p:extLst>
      <p:ext uri="{BB962C8B-B14F-4D97-AF65-F5344CB8AC3E}">
        <p14:creationId xmlns:p14="http://schemas.microsoft.com/office/powerpoint/2010/main" val="1773080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20743</TotalTime>
  <Words>823</Words>
  <Application>Microsoft Office PowerPoint</Application>
  <PresentationFormat>Widescreen</PresentationFormat>
  <Paragraphs>41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Kafeel</dc:creator>
  <cp:lastModifiedBy>Kafeel</cp:lastModifiedBy>
  <cp:revision>53</cp:revision>
  <dcterms:created xsi:type="dcterms:W3CDTF">2020-02-08T06:23:10Z</dcterms:created>
  <dcterms:modified xsi:type="dcterms:W3CDTF">2020-04-14T14:39:09Z</dcterms:modified>
</cp:coreProperties>
</file>