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6" r:id="rId4"/>
    <p:sldId id="257" r:id="rId5"/>
    <p:sldId id="258" r:id="rId6"/>
    <p:sldId id="259" r:id="rId7"/>
    <p:sldId id="260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FF"/>
    <a:srgbClr val="66FF33"/>
    <a:srgbClr val="00FFFF"/>
    <a:srgbClr val="FF0066"/>
    <a:srgbClr val="CD7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6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7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6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326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16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1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59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661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19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78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2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AE5D0-928E-4C66-B418-21D7C34A342A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3406-FBB0-4972-B842-8BF5BAF6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8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17818"/>
            <a:ext cx="9144000" cy="1178407"/>
          </a:xfrm>
        </p:spPr>
        <p:txBody>
          <a:bodyPr>
            <a:normAutofit/>
          </a:bodyPr>
          <a:lstStyle/>
          <a:p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BIOSAFETY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7791725"/>
            <a:ext cx="6994224" cy="221372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Biosafety- Pankaj Dhaka (08-05-2015)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54" t="16466" r="11084" b="14042"/>
          <a:stretch/>
        </p:blipFill>
        <p:spPr bwMode="auto">
          <a:xfrm>
            <a:off x="0" y="1996225"/>
            <a:ext cx="12192000" cy="486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022501" y="1996225"/>
            <a:ext cx="4219978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55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Worldwide committees for biosafety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4"/>
            <a:ext cx="11353800" cy="503237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Some committees worldwide for biosafety are:</a:t>
            </a:r>
          </a:p>
          <a:p>
            <a:pPr marL="0" indent="0">
              <a:buNone/>
            </a:pPr>
            <a:r>
              <a:rPr lang="en-US" sz="4000" dirty="0" smtClean="0"/>
              <a:t>1.Institutional Biosafety Committee; to monitor the ongoing research activities at institutional level</a:t>
            </a:r>
          </a:p>
          <a:p>
            <a:pPr marL="0" indent="0">
              <a:buNone/>
            </a:pPr>
            <a:r>
              <a:rPr lang="en-US" sz="4000" dirty="0" smtClean="0"/>
              <a:t>2. Genetic Engineering Approval Committee; to permit the large scale applications of GMOs at commercial levels and to open the field of trials of transgenic substances i.e. agricultural, industrial and health care products.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59789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BIOSAFETY</a:t>
            </a:r>
            <a:endParaRPr lang="en-US" sz="88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1825624"/>
            <a:ext cx="11952849" cy="5137883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CD75AE"/>
                </a:solidFill>
              </a:rPr>
              <a:t>The policies and procedures invariably adapted to ensure the environmentally safe applications of biotechnology.</a:t>
            </a:r>
          </a:p>
          <a:p>
            <a:r>
              <a:rPr lang="en-US" sz="4000" dirty="0" smtClean="0">
                <a:solidFill>
                  <a:srgbClr val="CD75AE"/>
                </a:solidFill>
              </a:rPr>
              <a:t>Biosafety levels (BSL) usually refers to a classification system used to indicate the safety precautions required for those investigation microorganisms, especially viruses known to be dangerous and lethal to those exposed to them.</a:t>
            </a:r>
            <a:endParaRPr lang="en-US" sz="4000" dirty="0">
              <a:solidFill>
                <a:srgbClr val="CD75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89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113" y="0"/>
            <a:ext cx="10550769" cy="2434107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GREEN REVOLUTION TO GENE REVOLUTION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0974" y="9101991"/>
            <a:ext cx="5964260" cy="112705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What is the Difference Between Green Revolution and Gen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4107"/>
            <a:ext cx="12192000" cy="4423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064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625" y="351057"/>
            <a:ext cx="11834446" cy="1325563"/>
          </a:xfrm>
        </p:spPr>
        <p:txBody>
          <a:bodyPr>
            <a:normAutofit/>
          </a:bodyPr>
          <a:lstStyle/>
          <a:p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 CONCERNS</a:t>
            </a: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625" y="1825625"/>
            <a:ext cx="11016175" cy="4912800"/>
          </a:xfrm>
        </p:spPr>
        <p:txBody>
          <a:bodyPr>
            <a:noAutofit/>
          </a:bodyPr>
          <a:lstStyle/>
          <a:p>
            <a:r>
              <a:rPr lang="en-US" sz="6000" dirty="0" smtClean="0"/>
              <a:t>Risks for human health</a:t>
            </a:r>
          </a:p>
          <a:p>
            <a:r>
              <a:rPr lang="en-US" sz="6000" dirty="0"/>
              <a:t>Risks </a:t>
            </a:r>
            <a:r>
              <a:rPr lang="en-US" sz="6000" dirty="0" smtClean="0"/>
              <a:t>for environment</a:t>
            </a:r>
          </a:p>
          <a:p>
            <a:r>
              <a:rPr lang="en-US" sz="6000" dirty="0"/>
              <a:t>Risks </a:t>
            </a:r>
            <a:r>
              <a:rPr lang="en-US" sz="6000" dirty="0" smtClean="0"/>
              <a:t>for agriculture</a:t>
            </a:r>
          </a:p>
          <a:p>
            <a:r>
              <a:rPr lang="en-US" sz="6000" dirty="0"/>
              <a:t>Risks </a:t>
            </a:r>
            <a:r>
              <a:rPr lang="en-US" sz="6000" dirty="0" smtClean="0"/>
              <a:t>for interaction with non-target organism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641312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 for human health</a:t>
            </a:r>
            <a:b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098" y="1378634"/>
            <a:ext cx="10917702" cy="4798329"/>
          </a:xfrm>
        </p:spPr>
        <p:txBody>
          <a:bodyPr>
            <a:noAutofit/>
          </a:bodyPr>
          <a:lstStyle/>
          <a:p>
            <a:r>
              <a:rPr lang="en-US" sz="7200" dirty="0" smtClean="0"/>
              <a:t>Toxicity vs. food quality/safety</a:t>
            </a:r>
          </a:p>
          <a:p>
            <a:r>
              <a:rPr lang="en-US" sz="7200" dirty="0" smtClean="0"/>
              <a:t>Allergies</a:t>
            </a:r>
          </a:p>
          <a:p>
            <a:r>
              <a:rPr lang="en-US" sz="7200" dirty="0" smtClean="0"/>
              <a:t>Pathogens drug resistance i.e. antibiotic resistance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712286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Risks For Environment</a:t>
            </a:r>
            <a:b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2874"/>
            <a:ext cx="10515600" cy="5430129"/>
          </a:xfrm>
        </p:spPr>
        <p:txBody>
          <a:bodyPr>
            <a:noAutofit/>
          </a:bodyPr>
          <a:lstStyle/>
          <a:p>
            <a:r>
              <a:rPr lang="en-US" sz="4800" dirty="0" smtClean="0"/>
              <a:t>Persistence of gene/ transgene/ transgene products</a:t>
            </a:r>
          </a:p>
          <a:p>
            <a:r>
              <a:rPr lang="en-US" sz="4800" dirty="0" smtClean="0"/>
              <a:t>Resistance of target organisms or susceptibility of non-target organisms</a:t>
            </a:r>
          </a:p>
          <a:p>
            <a:r>
              <a:rPr lang="en-US" sz="4800" dirty="0" smtClean="0"/>
              <a:t>Increased usage of chemicals in agriculture</a:t>
            </a:r>
          </a:p>
          <a:p>
            <a:r>
              <a:rPr lang="en-US" sz="4800" dirty="0" smtClean="0"/>
              <a:t>Transgene instability</a:t>
            </a:r>
          </a:p>
          <a:p>
            <a:r>
              <a:rPr lang="en-US" sz="4800" dirty="0" smtClean="0"/>
              <a:t>Unpredictable gene expressions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358433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37956"/>
            <a:ext cx="10515600" cy="452731"/>
          </a:xfrm>
        </p:spPr>
        <p:txBody>
          <a:bodyPr>
            <a:noAutofit/>
          </a:bodyPr>
          <a:lstStyle/>
          <a:p>
            <a:r>
              <a:rPr lang="en-US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 for A</a:t>
            </a:r>
            <a:r>
              <a:rPr lang="en-US" sz="8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griculture</a:t>
            </a:r>
            <a:r>
              <a:rPr lang="en-US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4664"/>
          </a:xfrm>
        </p:spPr>
        <p:txBody>
          <a:bodyPr>
            <a:normAutofit/>
          </a:bodyPr>
          <a:lstStyle/>
          <a:p>
            <a:r>
              <a:rPr lang="en-US" sz="6600" dirty="0" smtClean="0"/>
              <a:t>Weeds or super weeds</a:t>
            </a:r>
          </a:p>
          <a:p>
            <a:r>
              <a:rPr lang="en-US" sz="6600" dirty="0" smtClean="0"/>
              <a:t>Change in nutritional values</a:t>
            </a:r>
          </a:p>
          <a:p>
            <a:r>
              <a:rPr lang="en-US" sz="6600" dirty="0" smtClean="0"/>
              <a:t>Reduction of cultivars </a:t>
            </a:r>
          </a:p>
          <a:p>
            <a:r>
              <a:rPr lang="en-US" sz="6600" dirty="0" smtClean="0"/>
              <a:t>Loss of biodiversity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0454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625" y="1195754"/>
            <a:ext cx="11563643" cy="836246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 for interaction with non-target organism</a:t>
            </a:r>
            <a:b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015" y="2124221"/>
            <a:ext cx="11142785" cy="4733779"/>
          </a:xfrm>
        </p:spPr>
        <p:txBody>
          <a:bodyPr>
            <a:normAutofit/>
          </a:bodyPr>
          <a:lstStyle/>
          <a:p>
            <a:r>
              <a:rPr lang="en-US" sz="4400" dirty="0" smtClean="0"/>
              <a:t>Genetic pollution via pollen or seed dispersal</a:t>
            </a:r>
          </a:p>
          <a:p>
            <a:r>
              <a:rPr lang="en-US" sz="4400" dirty="0" smtClean="0"/>
              <a:t>Horizontal gene transfer</a:t>
            </a:r>
          </a:p>
          <a:p>
            <a:r>
              <a:rPr lang="en-US" sz="4400" dirty="0" smtClean="0"/>
              <a:t>DNA uptake i.e. transfer of foreign gene to microorganisms.</a:t>
            </a:r>
          </a:p>
          <a:p>
            <a:r>
              <a:rPr lang="en-US" sz="4400" dirty="0" smtClean="0"/>
              <a:t>Generation of new line viruses by Recombinant DNA Technology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73815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BIOSAFTEY GUIDELINES AND REGULATIONS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825624"/>
            <a:ext cx="11099800" cy="4765675"/>
          </a:xfrm>
        </p:spPr>
        <p:txBody>
          <a:bodyPr>
            <a:noAutofit/>
          </a:bodyPr>
          <a:lstStyle/>
          <a:p>
            <a:r>
              <a:rPr lang="en-US" sz="4400" dirty="0" smtClean="0"/>
              <a:t>Several countries have formulated specific biosafety guidelines with the aims: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To reduce the usual probability of infrequent release of GMOs.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To prevent and check the intentional release of such GMOs into the environment.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6200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280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BIOSAFETY</vt:lpstr>
      <vt:lpstr>BIOSAFETY</vt:lpstr>
      <vt:lpstr>GREEN REVOLUTION TO GENE REVOLUTION</vt:lpstr>
      <vt:lpstr>MAJOR CONCERNS</vt:lpstr>
      <vt:lpstr>Risks for human health </vt:lpstr>
      <vt:lpstr>Risks For Environment </vt:lpstr>
      <vt:lpstr>Risks for Agriculture </vt:lpstr>
      <vt:lpstr>Risks for interaction with non-target organism </vt:lpstr>
      <vt:lpstr>BIOSAFTEY GUIDELINES AND REGULATIONS</vt:lpstr>
      <vt:lpstr>Worldwide committees for biosafety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7</cp:revision>
  <dcterms:created xsi:type="dcterms:W3CDTF">2020-04-13T14:52:40Z</dcterms:created>
  <dcterms:modified xsi:type="dcterms:W3CDTF">2020-04-14T15:25:06Z</dcterms:modified>
</cp:coreProperties>
</file>