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8EE6E7-E7B7-4BE8-B408-EC658D5ADB8C}"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639F0-BB9E-4902-A53B-CEB17E1E1445}" type="slidenum">
              <a:rPr lang="en-US" smtClean="0"/>
              <a:t>‹#›</a:t>
            </a:fld>
            <a:endParaRPr lang="en-US"/>
          </a:p>
        </p:txBody>
      </p:sp>
    </p:spTree>
    <p:extLst>
      <p:ext uri="{BB962C8B-B14F-4D97-AF65-F5344CB8AC3E}">
        <p14:creationId xmlns:p14="http://schemas.microsoft.com/office/powerpoint/2010/main" val="1781171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8EE6E7-E7B7-4BE8-B408-EC658D5ADB8C}"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639F0-BB9E-4902-A53B-CEB17E1E1445}" type="slidenum">
              <a:rPr lang="en-US" smtClean="0"/>
              <a:t>‹#›</a:t>
            </a:fld>
            <a:endParaRPr lang="en-US"/>
          </a:p>
        </p:txBody>
      </p:sp>
    </p:spTree>
    <p:extLst>
      <p:ext uri="{BB962C8B-B14F-4D97-AF65-F5344CB8AC3E}">
        <p14:creationId xmlns:p14="http://schemas.microsoft.com/office/powerpoint/2010/main" val="680807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8EE6E7-E7B7-4BE8-B408-EC658D5ADB8C}"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639F0-BB9E-4902-A53B-CEB17E1E1445}" type="slidenum">
              <a:rPr lang="en-US" smtClean="0"/>
              <a:t>‹#›</a:t>
            </a:fld>
            <a:endParaRPr lang="en-US"/>
          </a:p>
        </p:txBody>
      </p:sp>
    </p:spTree>
    <p:extLst>
      <p:ext uri="{BB962C8B-B14F-4D97-AF65-F5344CB8AC3E}">
        <p14:creationId xmlns:p14="http://schemas.microsoft.com/office/powerpoint/2010/main" val="3461854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8EE6E7-E7B7-4BE8-B408-EC658D5ADB8C}"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639F0-BB9E-4902-A53B-CEB17E1E1445}" type="slidenum">
              <a:rPr lang="en-US" smtClean="0"/>
              <a:t>‹#›</a:t>
            </a:fld>
            <a:endParaRPr lang="en-US"/>
          </a:p>
        </p:txBody>
      </p:sp>
    </p:spTree>
    <p:extLst>
      <p:ext uri="{BB962C8B-B14F-4D97-AF65-F5344CB8AC3E}">
        <p14:creationId xmlns:p14="http://schemas.microsoft.com/office/powerpoint/2010/main" val="155746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8EE6E7-E7B7-4BE8-B408-EC658D5ADB8C}"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639F0-BB9E-4902-A53B-CEB17E1E1445}" type="slidenum">
              <a:rPr lang="en-US" smtClean="0"/>
              <a:t>‹#›</a:t>
            </a:fld>
            <a:endParaRPr lang="en-US"/>
          </a:p>
        </p:txBody>
      </p:sp>
    </p:spTree>
    <p:extLst>
      <p:ext uri="{BB962C8B-B14F-4D97-AF65-F5344CB8AC3E}">
        <p14:creationId xmlns:p14="http://schemas.microsoft.com/office/powerpoint/2010/main" val="4281923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8EE6E7-E7B7-4BE8-B408-EC658D5ADB8C}"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639F0-BB9E-4902-A53B-CEB17E1E1445}" type="slidenum">
              <a:rPr lang="en-US" smtClean="0"/>
              <a:t>‹#›</a:t>
            </a:fld>
            <a:endParaRPr lang="en-US"/>
          </a:p>
        </p:txBody>
      </p:sp>
    </p:spTree>
    <p:extLst>
      <p:ext uri="{BB962C8B-B14F-4D97-AF65-F5344CB8AC3E}">
        <p14:creationId xmlns:p14="http://schemas.microsoft.com/office/powerpoint/2010/main" val="406842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8EE6E7-E7B7-4BE8-B408-EC658D5ADB8C}" type="datetimeFigureOut">
              <a:rPr lang="en-US" smtClean="0"/>
              <a:t>4/14/2020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1639F0-BB9E-4902-A53B-CEB17E1E1445}" type="slidenum">
              <a:rPr lang="en-US" smtClean="0"/>
              <a:t>‹#›</a:t>
            </a:fld>
            <a:endParaRPr lang="en-US"/>
          </a:p>
        </p:txBody>
      </p:sp>
    </p:spTree>
    <p:extLst>
      <p:ext uri="{BB962C8B-B14F-4D97-AF65-F5344CB8AC3E}">
        <p14:creationId xmlns:p14="http://schemas.microsoft.com/office/powerpoint/2010/main" val="2904982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8EE6E7-E7B7-4BE8-B408-EC658D5ADB8C}" type="datetimeFigureOut">
              <a:rPr lang="en-US" smtClean="0"/>
              <a:t>4/14/2020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1639F0-BB9E-4902-A53B-CEB17E1E1445}" type="slidenum">
              <a:rPr lang="en-US" smtClean="0"/>
              <a:t>‹#›</a:t>
            </a:fld>
            <a:endParaRPr lang="en-US"/>
          </a:p>
        </p:txBody>
      </p:sp>
    </p:spTree>
    <p:extLst>
      <p:ext uri="{BB962C8B-B14F-4D97-AF65-F5344CB8AC3E}">
        <p14:creationId xmlns:p14="http://schemas.microsoft.com/office/powerpoint/2010/main" val="1494731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8EE6E7-E7B7-4BE8-B408-EC658D5ADB8C}" type="datetimeFigureOut">
              <a:rPr lang="en-US" smtClean="0"/>
              <a:t>4/14/2020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1639F0-BB9E-4902-A53B-CEB17E1E1445}" type="slidenum">
              <a:rPr lang="en-US" smtClean="0"/>
              <a:t>‹#›</a:t>
            </a:fld>
            <a:endParaRPr lang="en-US"/>
          </a:p>
        </p:txBody>
      </p:sp>
    </p:spTree>
    <p:extLst>
      <p:ext uri="{BB962C8B-B14F-4D97-AF65-F5344CB8AC3E}">
        <p14:creationId xmlns:p14="http://schemas.microsoft.com/office/powerpoint/2010/main" val="1814375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8EE6E7-E7B7-4BE8-B408-EC658D5ADB8C}"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639F0-BB9E-4902-A53B-CEB17E1E1445}" type="slidenum">
              <a:rPr lang="en-US" smtClean="0"/>
              <a:t>‹#›</a:t>
            </a:fld>
            <a:endParaRPr lang="en-US"/>
          </a:p>
        </p:txBody>
      </p:sp>
    </p:spTree>
    <p:extLst>
      <p:ext uri="{BB962C8B-B14F-4D97-AF65-F5344CB8AC3E}">
        <p14:creationId xmlns:p14="http://schemas.microsoft.com/office/powerpoint/2010/main" val="3537421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8EE6E7-E7B7-4BE8-B408-EC658D5ADB8C}"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639F0-BB9E-4902-A53B-CEB17E1E1445}" type="slidenum">
              <a:rPr lang="en-US" smtClean="0"/>
              <a:t>‹#›</a:t>
            </a:fld>
            <a:endParaRPr lang="en-US"/>
          </a:p>
        </p:txBody>
      </p:sp>
    </p:spTree>
    <p:extLst>
      <p:ext uri="{BB962C8B-B14F-4D97-AF65-F5344CB8AC3E}">
        <p14:creationId xmlns:p14="http://schemas.microsoft.com/office/powerpoint/2010/main" val="3960357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8EE6E7-E7B7-4BE8-B408-EC658D5ADB8C}" type="datetimeFigureOut">
              <a:rPr lang="en-US" smtClean="0"/>
              <a:t>4/14/2020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1639F0-BB9E-4902-A53B-CEB17E1E1445}" type="slidenum">
              <a:rPr lang="en-US" smtClean="0"/>
              <a:t>‹#›</a:t>
            </a:fld>
            <a:endParaRPr lang="en-US"/>
          </a:p>
        </p:txBody>
      </p:sp>
    </p:spTree>
    <p:extLst>
      <p:ext uri="{BB962C8B-B14F-4D97-AF65-F5344CB8AC3E}">
        <p14:creationId xmlns:p14="http://schemas.microsoft.com/office/powerpoint/2010/main" val="1479426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Cambria" panose="02040503050406030204" pitchFamily="18" charset="0"/>
              </a:rPr>
              <a:t>Vaccines </a:t>
            </a:r>
            <a:endParaRPr lang="en-US" dirty="0">
              <a:latin typeface="Cambria" panose="02040503050406030204" pitchFamily="18" charset="0"/>
            </a:endParaRPr>
          </a:p>
        </p:txBody>
      </p:sp>
    </p:spTree>
    <p:extLst>
      <p:ext uri="{BB962C8B-B14F-4D97-AF65-F5344CB8AC3E}">
        <p14:creationId xmlns:p14="http://schemas.microsoft.com/office/powerpoint/2010/main" val="27888497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23582"/>
            <a:ext cx="10515600" cy="5153381"/>
          </a:xfrm>
        </p:spPr>
        <p:txBody>
          <a:bodyPr>
            <a:normAutofit/>
          </a:bodyPr>
          <a:lstStyle/>
          <a:p>
            <a:pPr marL="0" indent="0" algn="just">
              <a:lnSpc>
                <a:spcPct val="150000"/>
              </a:lnSpc>
              <a:buNone/>
            </a:pPr>
            <a:r>
              <a:rPr lang="en-US" dirty="0" smtClean="0">
                <a:latin typeface="Cambria" panose="02040503050406030204" pitchFamily="18" charset="0"/>
              </a:rPr>
              <a:t>The virus particles are destroyed and cannot replicate, but the virus capsid proteins maintain some of their integrity to be recognized by the immune system and evoke an adaptive immune response. </a:t>
            </a:r>
            <a:r>
              <a:rPr lang="en-US" dirty="0">
                <a:latin typeface="Cambria" panose="02040503050406030204" pitchFamily="18" charset="0"/>
              </a:rPr>
              <a:t>When manufactured correctly, the vaccine is not infectious, but improper inactivation can result in intact and infectious particles. Because the properly produced vaccine does not reproduce, booster shots are required periodically to reinforce the immune response. </a:t>
            </a:r>
            <a:endParaRPr lang="en-US" dirty="0" smtClean="0">
              <a:latin typeface="Cambria" panose="02040503050406030204" pitchFamily="18" charset="0"/>
            </a:endParaRPr>
          </a:p>
          <a:p>
            <a:endParaRPr lang="en-US" dirty="0"/>
          </a:p>
        </p:txBody>
      </p:sp>
    </p:spTree>
    <p:extLst>
      <p:ext uri="{BB962C8B-B14F-4D97-AF65-F5344CB8AC3E}">
        <p14:creationId xmlns:p14="http://schemas.microsoft.com/office/powerpoint/2010/main" val="1925545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all" dirty="0">
                <a:solidFill>
                  <a:srgbClr val="FF0000"/>
                </a:solidFill>
                <a:latin typeface="Cambria" panose="02040503050406030204" pitchFamily="18" charset="0"/>
              </a:rPr>
              <a:t>SUBUNIT VACCINES</a:t>
            </a:r>
            <a:endParaRPr lang="en-US" b="1" dirty="0">
              <a:solidFill>
                <a:srgbClr val="FF0000"/>
              </a:solidFill>
              <a:latin typeface="Cambria" panose="02040503050406030204" pitchFamily="18" charset="0"/>
            </a:endParaRPr>
          </a:p>
        </p:txBody>
      </p:sp>
      <p:sp>
        <p:nvSpPr>
          <p:cNvPr id="3" name="Content Placeholder 2"/>
          <p:cNvSpPr>
            <a:spLocks noGrp="1"/>
          </p:cNvSpPr>
          <p:nvPr>
            <p:ph idx="1"/>
          </p:nvPr>
        </p:nvSpPr>
        <p:spPr>
          <a:xfrm>
            <a:off x="838200" y="1555845"/>
            <a:ext cx="10515600" cy="5117910"/>
          </a:xfrm>
        </p:spPr>
        <p:txBody>
          <a:bodyPr>
            <a:normAutofit/>
          </a:bodyPr>
          <a:lstStyle/>
          <a:p>
            <a:pPr marL="0" indent="0" algn="just">
              <a:lnSpc>
                <a:spcPct val="150000"/>
              </a:lnSpc>
              <a:buNone/>
            </a:pPr>
            <a:r>
              <a:rPr lang="en-US" dirty="0">
                <a:latin typeface="Cambria" panose="02040503050406030204" pitchFamily="18" charset="0"/>
              </a:rPr>
              <a:t>Instead of the entire microbe, subunit vaccines include only the antigens that best stimulate the immune system. In some cases, these vaccines use epitopes—the very specific parts of the antigen that antibodies or T cells recognize and bind to. Because subunit vaccines contain only the essential antigens and not all the other molecules that make up the microbe, the chances of adverse reactions to the vaccine are lower. </a:t>
            </a:r>
          </a:p>
        </p:txBody>
      </p:sp>
    </p:spTree>
    <p:extLst>
      <p:ext uri="{BB962C8B-B14F-4D97-AF65-F5344CB8AC3E}">
        <p14:creationId xmlns:p14="http://schemas.microsoft.com/office/powerpoint/2010/main" val="34599281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7922"/>
            <a:ext cx="10515600" cy="5813947"/>
          </a:xfrm>
        </p:spPr>
        <p:txBody>
          <a:bodyPr>
            <a:normAutofit fontScale="92500"/>
          </a:bodyPr>
          <a:lstStyle/>
          <a:p>
            <a:pPr marL="0" indent="0" algn="just">
              <a:lnSpc>
                <a:spcPct val="150000"/>
              </a:lnSpc>
              <a:buNone/>
            </a:pPr>
            <a:r>
              <a:rPr lang="en-US" dirty="0">
                <a:latin typeface="Cambria" panose="02040503050406030204" pitchFamily="18" charset="0"/>
              </a:rPr>
              <a:t>Subunit vaccines can contain anywhere from 1 to 20 or more antigens. Of course, identifying which antigens best stimulate the immune system is a tricky, time-consuming process. Once scientists do that, however, they can make subunit vaccines in one of two ways:</a:t>
            </a:r>
          </a:p>
          <a:p>
            <a:pPr marL="0" lvl="0" indent="0" algn="just">
              <a:lnSpc>
                <a:spcPct val="150000"/>
              </a:lnSpc>
              <a:buNone/>
            </a:pPr>
            <a:r>
              <a:rPr lang="en-US" dirty="0">
                <a:latin typeface="Cambria" panose="02040503050406030204" pitchFamily="18" charset="0"/>
              </a:rPr>
              <a:t>They can grow the microbe in the laboratory and then use chemicals to break it apart and gather the important antigens.</a:t>
            </a:r>
          </a:p>
          <a:p>
            <a:pPr marL="0" lvl="0" indent="0" algn="just">
              <a:lnSpc>
                <a:spcPct val="150000"/>
              </a:lnSpc>
              <a:buNone/>
            </a:pPr>
            <a:r>
              <a:rPr lang="en-US" dirty="0">
                <a:latin typeface="Cambria" panose="02040503050406030204" pitchFamily="18" charset="0"/>
              </a:rPr>
              <a:t>They can manufacture the antigen molecules from the microbe using recombinant DNA technology. Vaccines produced this way are called “recombinant subunit vaccines.”</a:t>
            </a:r>
          </a:p>
          <a:p>
            <a:endParaRPr lang="en-US" dirty="0"/>
          </a:p>
        </p:txBody>
      </p:sp>
    </p:spTree>
    <p:extLst>
      <p:ext uri="{BB962C8B-B14F-4D97-AF65-F5344CB8AC3E}">
        <p14:creationId xmlns:p14="http://schemas.microsoft.com/office/powerpoint/2010/main" val="1179606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23331"/>
            <a:ext cx="10515600" cy="5745708"/>
          </a:xfrm>
        </p:spPr>
        <p:txBody>
          <a:bodyPr>
            <a:normAutofit fontScale="92500" lnSpcReduction="20000"/>
          </a:bodyPr>
          <a:lstStyle/>
          <a:p>
            <a:pPr algn="just">
              <a:lnSpc>
                <a:spcPct val="150000"/>
              </a:lnSpc>
            </a:pPr>
            <a:r>
              <a:rPr lang="en-US" dirty="0">
                <a:latin typeface="Cambria" panose="02040503050406030204" pitchFamily="18" charset="0"/>
              </a:rPr>
              <a:t>One limitation of these vaccines is that you may need booster shots to get ongoing protection against diseases.</a:t>
            </a:r>
          </a:p>
          <a:p>
            <a:pPr algn="just">
              <a:lnSpc>
                <a:spcPct val="150000"/>
              </a:lnSpc>
            </a:pPr>
            <a:r>
              <a:rPr lang="en-US" dirty="0">
                <a:latin typeface="Cambria" panose="02040503050406030204" pitchFamily="18" charset="0"/>
              </a:rPr>
              <a:t>These vaccines are used to protect against:</a:t>
            </a:r>
          </a:p>
          <a:p>
            <a:pPr algn="just">
              <a:lnSpc>
                <a:spcPct val="150000"/>
              </a:lnSpc>
            </a:pPr>
            <a:r>
              <a:rPr lang="en-US" dirty="0" err="1">
                <a:latin typeface="Cambria" panose="02040503050406030204" pitchFamily="18" charset="0"/>
              </a:rPr>
              <a:t>Hib</a:t>
            </a:r>
            <a:r>
              <a:rPr lang="en-US" dirty="0">
                <a:latin typeface="Cambria" panose="02040503050406030204" pitchFamily="18" charset="0"/>
              </a:rPr>
              <a:t> (</a:t>
            </a:r>
            <a:r>
              <a:rPr lang="en-US" i="1" dirty="0">
                <a:latin typeface="Cambria" panose="02040503050406030204" pitchFamily="18" charset="0"/>
              </a:rPr>
              <a:t>Haemophilus influenzae</a:t>
            </a:r>
            <a:r>
              <a:rPr lang="en-US" dirty="0">
                <a:latin typeface="Cambria" panose="02040503050406030204" pitchFamily="18" charset="0"/>
              </a:rPr>
              <a:t> type b) disease</a:t>
            </a:r>
          </a:p>
          <a:p>
            <a:pPr algn="just">
              <a:lnSpc>
                <a:spcPct val="150000"/>
              </a:lnSpc>
            </a:pPr>
            <a:r>
              <a:rPr lang="en-US" dirty="0">
                <a:latin typeface="Cambria" panose="02040503050406030204" pitchFamily="18" charset="0"/>
              </a:rPr>
              <a:t>Hepatitis B</a:t>
            </a:r>
          </a:p>
          <a:p>
            <a:pPr algn="just">
              <a:lnSpc>
                <a:spcPct val="150000"/>
              </a:lnSpc>
            </a:pPr>
            <a:r>
              <a:rPr lang="en-US" dirty="0">
                <a:latin typeface="Cambria" panose="02040503050406030204" pitchFamily="18" charset="0"/>
              </a:rPr>
              <a:t>HPV (Human papillomavirus)</a:t>
            </a:r>
          </a:p>
          <a:p>
            <a:pPr algn="just">
              <a:lnSpc>
                <a:spcPct val="150000"/>
              </a:lnSpc>
            </a:pPr>
            <a:r>
              <a:rPr lang="en-US" dirty="0">
                <a:latin typeface="Cambria" panose="02040503050406030204" pitchFamily="18" charset="0"/>
              </a:rPr>
              <a:t>Whooping </a:t>
            </a:r>
            <a:r>
              <a:rPr lang="en-US" dirty="0" smtClean="0">
                <a:latin typeface="Cambria" panose="02040503050406030204" pitchFamily="18" charset="0"/>
              </a:rPr>
              <a:t>cough</a:t>
            </a:r>
            <a:endParaRPr lang="en-US" dirty="0">
              <a:latin typeface="Cambria" panose="02040503050406030204" pitchFamily="18" charset="0"/>
            </a:endParaRPr>
          </a:p>
          <a:p>
            <a:pPr algn="just">
              <a:lnSpc>
                <a:spcPct val="150000"/>
              </a:lnSpc>
            </a:pPr>
            <a:r>
              <a:rPr lang="en-US" dirty="0">
                <a:latin typeface="Cambria" panose="02040503050406030204" pitchFamily="18" charset="0"/>
              </a:rPr>
              <a:t>Pneumococcal disease</a:t>
            </a:r>
          </a:p>
          <a:p>
            <a:pPr algn="just">
              <a:lnSpc>
                <a:spcPct val="150000"/>
              </a:lnSpc>
            </a:pPr>
            <a:r>
              <a:rPr lang="en-US" dirty="0">
                <a:latin typeface="Cambria" panose="02040503050406030204" pitchFamily="18" charset="0"/>
              </a:rPr>
              <a:t>Meningococcal disease</a:t>
            </a:r>
          </a:p>
          <a:p>
            <a:pPr marL="0" indent="0" algn="just">
              <a:lnSpc>
                <a:spcPct val="150000"/>
              </a:lnSpc>
              <a:buNone/>
            </a:pPr>
            <a:endParaRPr lang="en-US" dirty="0">
              <a:latin typeface="Cambria" panose="02040503050406030204" pitchFamily="18" charset="0"/>
            </a:endParaRPr>
          </a:p>
          <a:p>
            <a:endParaRPr lang="en-US" dirty="0"/>
          </a:p>
        </p:txBody>
      </p:sp>
    </p:spTree>
    <p:extLst>
      <p:ext uri="{BB962C8B-B14F-4D97-AF65-F5344CB8AC3E}">
        <p14:creationId xmlns:p14="http://schemas.microsoft.com/office/powerpoint/2010/main" val="2599037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latin typeface="Cambria" panose="02040503050406030204" pitchFamily="18" charset="0"/>
              </a:rPr>
              <a:t>Definition</a:t>
            </a:r>
            <a:endParaRPr lang="en-US" dirty="0">
              <a:solidFill>
                <a:srgbClr val="FF0000"/>
              </a:solidFill>
              <a:latin typeface="Cambria" panose="02040503050406030204" pitchFamily="18" charset="0"/>
            </a:endParaRPr>
          </a:p>
        </p:txBody>
      </p:sp>
      <p:sp>
        <p:nvSpPr>
          <p:cNvPr id="3" name="Content Placeholder 2"/>
          <p:cNvSpPr>
            <a:spLocks noGrp="1"/>
          </p:cNvSpPr>
          <p:nvPr>
            <p:ph idx="1"/>
          </p:nvPr>
        </p:nvSpPr>
        <p:spPr/>
        <p:txBody>
          <a:bodyPr>
            <a:normAutofit lnSpcReduction="10000"/>
          </a:bodyPr>
          <a:lstStyle/>
          <a:p>
            <a:pPr marL="0" indent="0" algn="just">
              <a:lnSpc>
                <a:spcPct val="150000"/>
              </a:lnSpc>
              <a:buNone/>
            </a:pPr>
            <a:r>
              <a:rPr lang="en-US" dirty="0" smtClean="0">
                <a:latin typeface="Cambria" panose="02040503050406030204" pitchFamily="18" charset="0"/>
              </a:rPr>
              <a:t>A </a:t>
            </a:r>
            <a:r>
              <a:rPr lang="en-US" dirty="0">
                <a:latin typeface="Cambria" panose="02040503050406030204" pitchFamily="18" charset="0"/>
              </a:rPr>
              <a:t>substance used to stimulate the production of antibodies and provide immunity against one or several diseases, prepared from the causative agent of a disease, its products, or a synthetic substitute, treated to act as an antigen without inducing the </a:t>
            </a:r>
            <a:r>
              <a:rPr lang="en-US" dirty="0" smtClean="0">
                <a:latin typeface="Cambria" panose="02040503050406030204" pitchFamily="18" charset="0"/>
              </a:rPr>
              <a:t>disease. </a:t>
            </a:r>
            <a:r>
              <a:rPr lang="en-US" dirty="0">
                <a:latin typeface="Cambria" panose="02040503050406030204" pitchFamily="18" charset="0"/>
              </a:rPr>
              <a:t>A vaccine typically contains an agent that resembles a disease-causing microorganism and is often made from weakened or killed forms of the microbe, its toxins, or one of its surface proteins. </a:t>
            </a:r>
          </a:p>
        </p:txBody>
      </p:sp>
    </p:spTree>
    <p:extLst>
      <p:ext uri="{BB962C8B-B14F-4D97-AF65-F5344CB8AC3E}">
        <p14:creationId xmlns:p14="http://schemas.microsoft.com/office/powerpoint/2010/main" val="4148766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latin typeface="Cambria" panose="02040503050406030204" pitchFamily="18" charset="0"/>
              </a:rPr>
              <a:t>Types of vaccines </a:t>
            </a:r>
            <a:endParaRPr lang="en-US" dirty="0">
              <a:solidFill>
                <a:srgbClr val="FF0000"/>
              </a:solidFill>
              <a:latin typeface="Cambria" panose="02040503050406030204" pitchFamily="18" charset="0"/>
            </a:endParaRPr>
          </a:p>
        </p:txBody>
      </p:sp>
      <p:sp>
        <p:nvSpPr>
          <p:cNvPr id="3" name="Content Placeholder 2"/>
          <p:cNvSpPr>
            <a:spLocks noGrp="1"/>
          </p:cNvSpPr>
          <p:nvPr>
            <p:ph idx="1"/>
          </p:nvPr>
        </p:nvSpPr>
        <p:spPr/>
        <p:txBody>
          <a:bodyPr>
            <a:normAutofit fontScale="92500" lnSpcReduction="10000"/>
          </a:bodyPr>
          <a:lstStyle/>
          <a:p>
            <a:pPr marL="0" indent="0" algn="just">
              <a:lnSpc>
                <a:spcPct val="150000"/>
              </a:lnSpc>
              <a:buNone/>
            </a:pPr>
            <a:r>
              <a:rPr lang="en-US" b="1" cap="all" dirty="0">
                <a:solidFill>
                  <a:srgbClr val="FF0000"/>
                </a:solidFill>
                <a:latin typeface="Cambria" panose="02040503050406030204" pitchFamily="18" charset="0"/>
              </a:rPr>
              <a:t>LIVE, ATTENUATED </a:t>
            </a:r>
            <a:r>
              <a:rPr lang="en-US" b="1" cap="all" dirty="0" smtClean="0">
                <a:solidFill>
                  <a:srgbClr val="FF0000"/>
                </a:solidFill>
                <a:latin typeface="Cambria" panose="02040503050406030204" pitchFamily="18" charset="0"/>
              </a:rPr>
              <a:t>VACCINES</a:t>
            </a:r>
          </a:p>
          <a:p>
            <a:pPr marL="0" indent="0" algn="just">
              <a:lnSpc>
                <a:spcPct val="150000"/>
              </a:lnSpc>
              <a:buNone/>
            </a:pPr>
            <a:r>
              <a:rPr lang="en-US" dirty="0">
                <a:latin typeface="Cambria" panose="02040503050406030204" pitchFamily="18" charset="0"/>
              </a:rPr>
              <a:t>Live, attenuated vaccines contain a version of the living microbe that has been weakened in the lab so it can’t cause disease. Because a live, attenuated vaccine is the closest thing to a natural infection, these vaccines are good “teachers” of the immune system. They elicit strong cellular and antibody responses and often confer lifelong immunity with only one or two doses.</a:t>
            </a:r>
          </a:p>
          <a:p>
            <a:pPr marL="0" indent="0">
              <a:buNone/>
            </a:pPr>
            <a:endParaRPr lang="en-US" dirty="0"/>
          </a:p>
          <a:p>
            <a:endParaRPr lang="en-US" dirty="0"/>
          </a:p>
        </p:txBody>
      </p:sp>
    </p:spTree>
    <p:extLst>
      <p:ext uri="{BB962C8B-B14F-4D97-AF65-F5344CB8AC3E}">
        <p14:creationId xmlns:p14="http://schemas.microsoft.com/office/powerpoint/2010/main" val="3384777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27797"/>
            <a:ext cx="10515600" cy="5950424"/>
          </a:xfrm>
        </p:spPr>
        <p:txBody>
          <a:bodyPr>
            <a:noAutofit/>
          </a:bodyPr>
          <a:lstStyle/>
          <a:p>
            <a:pPr marL="0" indent="0" algn="just">
              <a:lnSpc>
                <a:spcPct val="150000"/>
              </a:lnSpc>
              <a:buNone/>
            </a:pPr>
            <a:r>
              <a:rPr lang="en-US" dirty="0">
                <a:latin typeface="Cambria" panose="02040503050406030204" pitchFamily="18" charset="0"/>
              </a:rPr>
              <a:t>Despite the advantages of live, attenuated vaccines, there are some downsides. It is the nature of living things to change, or mutate, and the organisms used in live, attenuated vaccines are no different. The remote possibility exists that an attenuated microbe in the vaccine could revert to a virulent form and cause disease. Also, not everyone can safely receive live, attenuated vaccines. For their own protection, people who have damaged or weakened immune systems—because they’ve undergone chemotherapy or have HIV, for example—cannot be given live vaccines. </a:t>
            </a:r>
          </a:p>
        </p:txBody>
      </p:sp>
    </p:spTree>
    <p:extLst>
      <p:ext uri="{BB962C8B-B14F-4D97-AF65-F5344CB8AC3E}">
        <p14:creationId xmlns:p14="http://schemas.microsoft.com/office/powerpoint/2010/main" val="4147748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41696"/>
            <a:ext cx="10515600" cy="5235267"/>
          </a:xfrm>
        </p:spPr>
        <p:txBody>
          <a:bodyPr>
            <a:normAutofit/>
          </a:bodyPr>
          <a:lstStyle/>
          <a:p>
            <a:pPr marL="0" indent="0" algn="just">
              <a:lnSpc>
                <a:spcPct val="150000"/>
              </a:lnSpc>
              <a:buNone/>
            </a:pPr>
            <a:r>
              <a:rPr lang="en-US" dirty="0">
                <a:latin typeface="Cambria" panose="02040503050406030204" pitchFamily="18" charset="0"/>
              </a:rPr>
              <a:t>Another limitation is that live, attenuated vaccines usually need to be refrigerated to stay potent. If the vaccine needs to be shipped overseas and stored by healthcare workers in developing countries that lack widespread refrigeration, a live vaccine may not be the best choice. Live, attenuated vaccines are relatively easy to create for certain viruses. Vaccines against measles, mumps, and chickenpox, for example, are made by this method.</a:t>
            </a:r>
          </a:p>
        </p:txBody>
      </p:sp>
    </p:spTree>
    <p:extLst>
      <p:ext uri="{BB962C8B-B14F-4D97-AF65-F5344CB8AC3E}">
        <p14:creationId xmlns:p14="http://schemas.microsoft.com/office/powerpoint/2010/main" val="3323220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23331"/>
            <a:ext cx="10515600" cy="5453632"/>
          </a:xfrm>
        </p:spPr>
        <p:txBody>
          <a:bodyPr>
            <a:normAutofit/>
          </a:bodyPr>
          <a:lstStyle/>
          <a:p>
            <a:pPr marL="0" indent="0" algn="just">
              <a:lnSpc>
                <a:spcPct val="150000"/>
              </a:lnSpc>
              <a:buNone/>
            </a:pPr>
            <a:r>
              <a:rPr lang="en-US" dirty="0">
                <a:latin typeface="Cambria" panose="02040503050406030204" pitchFamily="18" charset="0"/>
              </a:rPr>
              <a:t>Viruses are simple microbes containing a small number of genes, and scientists can therefore more readily control their characteristics. Viruses often are attenuated through a method of growing generations of them in cells in which they do not reproduce very well. This hostile environment takes the fight out of viruses. As they evolve to adapt to the new environment, they become weaker with respect to their natural host, human beings. Live, attenuated vaccines are more difficult to create for bacteria.</a:t>
            </a:r>
          </a:p>
        </p:txBody>
      </p:sp>
    </p:spTree>
    <p:extLst>
      <p:ext uri="{BB962C8B-B14F-4D97-AF65-F5344CB8AC3E}">
        <p14:creationId xmlns:p14="http://schemas.microsoft.com/office/powerpoint/2010/main" val="3984745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2388"/>
            <a:ext cx="10515600" cy="5494575"/>
          </a:xfrm>
        </p:spPr>
        <p:txBody>
          <a:bodyPr>
            <a:normAutofit/>
          </a:bodyPr>
          <a:lstStyle/>
          <a:p>
            <a:pPr marL="0" indent="0" algn="just">
              <a:lnSpc>
                <a:spcPct val="150000"/>
              </a:lnSpc>
              <a:buNone/>
            </a:pPr>
            <a:r>
              <a:rPr lang="en-US" dirty="0">
                <a:latin typeface="Cambria" panose="02040503050406030204" pitchFamily="18" charset="0"/>
              </a:rPr>
              <a:t>Bacteria have thousands of genes and thus are much harder to control. Scientists working on a live vaccine for a bacterium, however, might be able to use recombinant DNA technology to remove several key genes. This approach has been used to create a vaccine against the bacterium that causes cholera, </a:t>
            </a:r>
            <a:r>
              <a:rPr lang="en-US" i="1" dirty="0">
                <a:latin typeface="Cambria" panose="02040503050406030204" pitchFamily="18" charset="0"/>
              </a:rPr>
              <a:t>Vibrio </a:t>
            </a:r>
            <a:r>
              <a:rPr lang="en-US" i="1" dirty="0" err="1">
                <a:latin typeface="Cambria" panose="02040503050406030204" pitchFamily="18" charset="0"/>
              </a:rPr>
              <a:t>cholerae</a:t>
            </a:r>
            <a:r>
              <a:rPr lang="en-US" dirty="0">
                <a:latin typeface="Cambria" panose="02040503050406030204" pitchFamily="18" charset="0"/>
              </a:rPr>
              <a:t>, although the live cholera vaccine has not been licensed in the United States. Ty21 live attenuated vaccines for typhoid</a:t>
            </a:r>
          </a:p>
        </p:txBody>
      </p:sp>
    </p:spTree>
    <p:extLst>
      <p:ext uri="{BB962C8B-B14F-4D97-AF65-F5344CB8AC3E}">
        <p14:creationId xmlns:p14="http://schemas.microsoft.com/office/powerpoint/2010/main" val="1169781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all" dirty="0">
                <a:solidFill>
                  <a:srgbClr val="FF0000"/>
                </a:solidFill>
                <a:latin typeface="Cambria" panose="02040503050406030204" pitchFamily="18" charset="0"/>
              </a:rPr>
              <a:t>INACTIVATED or killed VACCINES</a:t>
            </a:r>
            <a:endParaRPr lang="en-US" dirty="0">
              <a:solidFill>
                <a:srgbClr val="FF0000"/>
              </a:solidFill>
              <a:latin typeface="Cambria" panose="02040503050406030204" pitchFamily="18" charset="0"/>
            </a:endParaRPr>
          </a:p>
        </p:txBody>
      </p:sp>
      <p:sp>
        <p:nvSpPr>
          <p:cNvPr id="3" name="Content Placeholder 2"/>
          <p:cNvSpPr>
            <a:spLocks noGrp="1"/>
          </p:cNvSpPr>
          <p:nvPr>
            <p:ph idx="1"/>
          </p:nvPr>
        </p:nvSpPr>
        <p:spPr>
          <a:xfrm>
            <a:off x="838200" y="1473958"/>
            <a:ext cx="10515600" cy="4703005"/>
          </a:xfrm>
        </p:spPr>
        <p:txBody>
          <a:bodyPr>
            <a:normAutofit/>
          </a:bodyPr>
          <a:lstStyle/>
          <a:p>
            <a:pPr marL="0" indent="0" algn="just">
              <a:lnSpc>
                <a:spcPct val="150000"/>
              </a:lnSpc>
              <a:buNone/>
            </a:pPr>
            <a:r>
              <a:rPr lang="en-US" dirty="0">
                <a:latin typeface="Cambria" panose="02040503050406030204" pitchFamily="18" charset="0"/>
              </a:rPr>
              <a:t>Scientists produce inactivated vaccines by killing the disease-causing microbe with chemicals (formaldehyde), heat, or radiation. Such vaccines are more stable and safer than live vaccines: The dead microbes can’t mutate back to their disease-causing state. Inactivated vaccines usually don’t require refrigeration, and they can be easily stored and transported in a freeze-dried form, which makes them accessible to people in developing countries. </a:t>
            </a:r>
          </a:p>
        </p:txBody>
      </p:sp>
    </p:spTree>
    <p:extLst>
      <p:ext uri="{BB962C8B-B14F-4D97-AF65-F5344CB8AC3E}">
        <p14:creationId xmlns:p14="http://schemas.microsoft.com/office/powerpoint/2010/main" val="79364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60060"/>
            <a:ext cx="10515600" cy="5227092"/>
          </a:xfrm>
        </p:spPr>
        <p:txBody>
          <a:bodyPr>
            <a:normAutofit/>
          </a:bodyPr>
          <a:lstStyle/>
          <a:p>
            <a:pPr marL="0" indent="0" algn="just">
              <a:lnSpc>
                <a:spcPct val="150000"/>
              </a:lnSpc>
              <a:buNone/>
            </a:pPr>
            <a:r>
              <a:rPr lang="en-US" dirty="0" smtClean="0">
                <a:latin typeface="Cambria" panose="02040503050406030204" pitchFamily="18" charset="0"/>
              </a:rPr>
              <a:t>Most inactivated vaccines, however, stimulate a weaker immune system response than do live vaccines. </a:t>
            </a:r>
            <a:r>
              <a:rPr lang="en-US" dirty="0">
                <a:latin typeface="Cambria" panose="02040503050406030204" pitchFamily="18" charset="0"/>
              </a:rPr>
              <a:t>So, it would likely take several additional doses, or booster shots, to maintain a person’s immunity. This could be a drawback in areas where people don’t have regular access to health care and can’t get booster shots on time. Examples are: viral: Polio vaccine (Salk Vaccine) and influenza vaccine. bacterial: Typhoid vaccine, plague vaccine. </a:t>
            </a:r>
            <a:endParaRPr lang="en-US" dirty="0">
              <a:latin typeface="Cambria" panose="02040503050406030204" pitchFamily="18" charset="0"/>
            </a:endParaRPr>
          </a:p>
        </p:txBody>
      </p:sp>
    </p:spTree>
    <p:extLst>
      <p:ext uri="{BB962C8B-B14F-4D97-AF65-F5344CB8AC3E}">
        <p14:creationId xmlns:p14="http://schemas.microsoft.com/office/powerpoint/2010/main" val="628499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857</Words>
  <Application>Microsoft Office PowerPoint</Application>
  <PresentationFormat>Widescreen</PresentationFormat>
  <Paragraphs>27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Cambria</vt:lpstr>
      <vt:lpstr>Office Theme</vt:lpstr>
      <vt:lpstr>Vaccines </vt:lpstr>
      <vt:lpstr>Definition</vt:lpstr>
      <vt:lpstr>Types of vaccines </vt:lpstr>
      <vt:lpstr>PowerPoint Presentation</vt:lpstr>
      <vt:lpstr>PowerPoint Presentation</vt:lpstr>
      <vt:lpstr>PowerPoint Presentation</vt:lpstr>
      <vt:lpstr>PowerPoint Presentation</vt:lpstr>
      <vt:lpstr>INACTIVATED or killed VACCINES</vt:lpstr>
      <vt:lpstr>PowerPoint Presentation</vt:lpstr>
      <vt:lpstr>PowerPoint Presentation</vt:lpstr>
      <vt:lpstr>SUBUNIT VACCINES</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Vaccines </dc:title>
  <dc:creator>Dr Ibrar</dc:creator>
  <cp:lastModifiedBy>Dr Ibrar</cp:lastModifiedBy>
  <cp:revision>3</cp:revision>
  <dcterms:created xsi:type="dcterms:W3CDTF">2020-04-14T14:33:10Z</dcterms:created>
  <dcterms:modified xsi:type="dcterms:W3CDTF">2020-04-14T14:54:05Z</dcterms:modified>
</cp:coreProperties>
</file>