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92" r:id="rId33"/>
    <p:sldId id="293" r:id="rId34"/>
    <p:sldId id="294" r:id="rId35"/>
    <p:sldId id="295" r:id="rId36"/>
    <p:sldId id="296" r:id="rId37"/>
    <p:sldId id="29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660033"/>
    <a:srgbClr val="FFFF00"/>
    <a:srgbClr val="00FFFF"/>
    <a:srgbClr val="00FF00"/>
    <a:srgbClr val="FF0066"/>
    <a:srgbClr val="3616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12" autoAdjust="0"/>
    <p:restoredTop sz="94660"/>
  </p:normalViewPr>
  <p:slideViewPr>
    <p:cSldViewPr snapToGrid="0">
      <p:cViewPr varScale="1">
        <p:scale>
          <a:sx n="69" d="100"/>
          <a:sy n="69" d="100"/>
        </p:scale>
        <p:origin x="66"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D85E36-71CB-47CE-A73C-6B1371AB7D5C}" type="datetimeFigureOut">
              <a:rPr lang="en-US" smtClean="0"/>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2614397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85E36-71CB-47CE-A73C-6B1371AB7D5C}" type="datetimeFigureOut">
              <a:rPr lang="en-US" smtClean="0"/>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695531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85E36-71CB-47CE-A73C-6B1371AB7D5C}" type="datetimeFigureOut">
              <a:rPr lang="en-US" smtClean="0"/>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720705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D85E36-71CB-47CE-A73C-6B1371AB7D5C}" type="datetimeFigureOut">
              <a:rPr lang="en-US" smtClean="0"/>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12674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D85E36-71CB-47CE-A73C-6B1371AB7D5C}" type="datetimeFigureOut">
              <a:rPr lang="en-US" smtClean="0"/>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1627958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D85E36-71CB-47CE-A73C-6B1371AB7D5C}" type="datetimeFigureOut">
              <a:rPr lang="en-US" smtClean="0"/>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928569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D85E36-71CB-47CE-A73C-6B1371AB7D5C}" type="datetimeFigureOut">
              <a:rPr lang="en-US" smtClean="0"/>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216670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D85E36-71CB-47CE-A73C-6B1371AB7D5C}" type="datetimeFigureOut">
              <a:rPr lang="en-US" smtClean="0"/>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32555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D85E36-71CB-47CE-A73C-6B1371AB7D5C}" type="datetimeFigureOut">
              <a:rPr lang="en-US" smtClean="0"/>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122133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D85E36-71CB-47CE-A73C-6B1371AB7D5C}" type="datetimeFigureOut">
              <a:rPr lang="en-US" smtClean="0"/>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3388249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D85E36-71CB-47CE-A73C-6B1371AB7D5C}" type="datetimeFigureOut">
              <a:rPr lang="en-US" smtClean="0"/>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1F20E8-0706-4C63-915C-456E520ECC2F}" type="slidenum">
              <a:rPr lang="en-US" smtClean="0"/>
              <a:t>‹#›</a:t>
            </a:fld>
            <a:endParaRPr lang="en-US"/>
          </a:p>
        </p:txBody>
      </p:sp>
    </p:spTree>
    <p:extLst>
      <p:ext uri="{BB962C8B-B14F-4D97-AF65-F5344CB8AC3E}">
        <p14:creationId xmlns:p14="http://schemas.microsoft.com/office/powerpoint/2010/main" val="2379179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85E36-71CB-47CE-A73C-6B1371AB7D5C}" type="datetimeFigureOut">
              <a:rPr lang="en-US" smtClean="0"/>
              <a:t>4/15/2020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1F20E8-0706-4C63-915C-456E520ECC2F}" type="slidenum">
              <a:rPr lang="en-US" smtClean="0"/>
              <a:t>‹#›</a:t>
            </a:fld>
            <a:endParaRPr lang="en-US"/>
          </a:p>
        </p:txBody>
      </p:sp>
    </p:spTree>
    <p:extLst>
      <p:ext uri="{BB962C8B-B14F-4D97-AF65-F5344CB8AC3E}">
        <p14:creationId xmlns:p14="http://schemas.microsoft.com/office/powerpoint/2010/main" val="3963488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006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0"/>
            <a:ext cx="9144000" cy="2504661"/>
          </a:xfrm>
        </p:spPr>
        <p:txBody>
          <a:bodyPr>
            <a:normAutofit/>
          </a:bodyPr>
          <a:lstStyle/>
          <a:p>
            <a:r>
              <a:rPr lang="en-US" sz="7200" b="1" dirty="0" smtClean="0">
                <a:latin typeface="Times New Roman" panose="02020603050405020304" pitchFamily="18" charset="0"/>
                <a:cs typeface="Times New Roman" panose="02020603050405020304" pitchFamily="18" charset="0"/>
              </a:rPr>
              <a:t>MICROBIAL TRANSFORMATION</a:t>
            </a:r>
            <a:endParaRPr lang="en-US" sz="7200" b="1" dirty="0">
              <a:latin typeface="Times New Roman" panose="02020603050405020304" pitchFamily="18" charset="0"/>
              <a:cs typeface="Times New Roman" panose="02020603050405020304" pitchFamily="18" charset="0"/>
            </a:endParaRPr>
          </a:p>
        </p:txBody>
      </p:sp>
      <p:pic>
        <p:nvPicPr>
          <p:cNvPr id="1026" name="Picture 2" descr="Biotransformation of Drugs: Definition, Types &amp; Process - Video ..."/>
          <p:cNvPicPr>
            <a:picLocks noChangeAspect="1" noChangeArrowheads="1"/>
          </p:cNvPicPr>
          <p:nvPr/>
        </p:nvPicPr>
        <p:blipFill rotWithShape="1">
          <a:blip r:embed="rId2">
            <a:extLst>
              <a:ext uri="{28A0092B-C50C-407E-A947-70E740481C1C}">
                <a14:useLocalDpi xmlns:a14="http://schemas.microsoft.com/office/drawing/2010/main" val="0"/>
              </a:ext>
            </a:extLst>
          </a:blip>
          <a:srcRect t="5563"/>
          <a:stretch/>
        </p:blipFill>
        <p:spPr bwMode="auto">
          <a:xfrm>
            <a:off x="0" y="2663687"/>
            <a:ext cx="12191999" cy="419431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468678" y="6361044"/>
            <a:ext cx="2564296" cy="344556"/>
          </a:xfrm>
          <a:prstGeom prst="rect">
            <a:avLst/>
          </a:prstGeom>
          <a:solidFill>
            <a:srgbClr val="36162D"/>
          </a:solidFill>
          <a:ln>
            <a:solidFill>
              <a:srgbClr val="3616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8437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4098" name="Picture 2" descr="&lt;ul&gt;&lt;li&gt;Oxidation of heterofunctions i.e. amino groups to nitro groups; formation of N-oxides and sulfoxides &lt;/li&gt;&lt;/ul&gt;&lt;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791" y="562709"/>
            <a:ext cx="10775852" cy="5753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12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5122" name="Picture 2" descr="&lt;ul&gt;&lt;li&gt;REDUCTION &lt;/li&gt;&lt;/ul&gt;&lt;ul&gt;&lt;ul&gt;&lt;li&gt;Reduction of carbonyl functions ( 50% conversion efficiency) &lt;/li&gt;&lt;/ul&gt;&lt;/ul&gt;&lt;ul&gt;&lt;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722" y="604911"/>
            <a:ext cx="10747717" cy="5584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648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6146" name="Picture 2" descr="&lt;ul&gt;&lt;li&gt;HYDROLYTIC REACTIONS &lt;/li&gt;&lt;/ul&gt;&lt;ul&gt;&lt;ul&gt;&lt;li&gt;Hydration of carbon- carbon double bonds (55%conversion efficiency ) &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385" y="661182"/>
            <a:ext cx="10874326" cy="5472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784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7170" name="Picture 2" descr="&lt;ul&gt;&lt;li&gt;Hydrolysis of N- derivatives (conversion efficiency data unavailable ) &lt;/li&gt;&lt;/ul&gt;&lt;ul&gt;&lt;li&gt;Amination &lt;/li&gt;&lt;/ul&gt;&lt;ul&gt;&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99" y="759655"/>
            <a:ext cx="10508567" cy="540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372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8194" name="Picture 2" descr="&lt;ul&gt;&lt;li&gt;CONDENSATION &lt;/li&gt;&lt;/ul&gt;&lt;ul&gt;&lt;ul&gt;&lt;li&gt;Phosphorylation   &lt;/li&gt;&lt;/ul&gt;&lt;/ul&gt;&lt;ul&gt;&lt;ul&gt;&lt;li&gt;N- Glycosidation (16% conversion 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196" y="590844"/>
            <a:ext cx="10578905" cy="572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413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9218" name="Picture 2" descr="&lt;ul&gt;&lt;li&gt;Practical aspects of microbial conversions &lt;/li&gt;&lt;/ul&gt;&lt;ul&gt;&lt;li&gt;1. Organism: &lt;/li&gt;&lt;/ul&gt;&lt;ul&gt;&lt;li&gt;Two requirements sho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55" y="689317"/>
            <a:ext cx="10789920" cy="5542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346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0242" name="Picture 2" descr="&lt;ul&gt;&lt;li&gt;Enrichment procedure &lt;/li&gt;&lt;/ul&gt;&lt;ul&gt;&lt;li&gt;Large amount of substrate is added to the soil samples together with wate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248" y="491563"/>
            <a:ext cx="10874327" cy="5740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824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1266" name="Picture 2" descr="&lt;ul&gt;&lt;li&gt;3. Aeration and stirring  &lt;/li&gt;&lt;/ul&gt;&lt;ul&gt;&lt;li&gt;For efficient microbial transformation oxygen should be placed in in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316" y="477495"/>
            <a:ext cx="10846191" cy="5867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185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2290" name="Picture 2" descr="&lt;ul&gt;&lt;li&gt;5. Elimination of side reactions  &lt;/li&gt;&lt;/ul&gt;&lt;ul&gt;&lt;li&gt;Side reactions can produce unwanted products and complicate 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842" y="688511"/>
            <a:ext cx="10846191" cy="5487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242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3314" name="Picture 2" descr="&lt;ul&gt;&lt;li&gt;Theoretical aspects of microbial transformations &lt;/li&gt;&lt;/ul&gt;&lt;ul&gt;&lt;li&gt;Conversion of uncommon substrates. &lt;/li&gt;&lt;/ul&gt;&lt;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317" y="604911"/>
            <a:ext cx="10803988" cy="564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391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026" name="Picture 2" descr="Introduction &#10;•Biotransformations(bioconversionormicrobialtransformation)referstotheprocessesinwhichmicroorganismsconver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012" y="618978"/>
            <a:ext cx="11126714" cy="5711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03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14338" name="Picture 2" descr="&lt;ul&gt;&lt;li&gt;Interference with metabolic pathways. &lt;/li&gt;&lt;/ul&gt;&lt;ul&gt;&lt;li&gt;Every substances formed inside the cell can theoretically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571" y="520505"/>
            <a:ext cx="11015004" cy="5795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493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4911" y="576776"/>
            <a:ext cx="10944663" cy="5809956"/>
          </a:xfrm>
          <a:prstGeom prst="rect">
            <a:avLst/>
          </a:prstGeom>
        </p:spPr>
      </p:pic>
    </p:spTree>
    <p:extLst>
      <p:ext uri="{BB962C8B-B14F-4D97-AF65-F5344CB8AC3E}">
        <p14:creationId xmlns:p14="http://schemas.microsoft.com/office/powerpoint/2010/main" val="16998670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7451" y="633047"/>
            <a:ext cx="10775853" cy="5711482"/>
          </a:xfrm>
          <a:prstGeom prst="rect">
            <a:avLst/>
          </a:prstGeom>
        </p:spPr>
      </p:pic>
    </p:spTree>
    <p:extLst>
      <p:ext uri="{BB962C8B-B14F-4D97-AF65-F5344CB8AC3E}">
        <p14:creationId xmlns:p14="http://schemas.microsoft.com/office/powerpoint/2010/main" val="2145316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9317" y="590844"/>
            <a:ext cx="10818055" cy="5739618"/>
          </a:xfrm>
          <a:prstGeom prst="rect">
            <a:avLst/>
          </a:prstGeom>
        </p:spPr>
      </p:pic>
    </p:spTree>
    <p:extLst>
      <p:ext uri="{BB962C8B-B14F-4D97-AF65-F5344CB8AC3E}">
        <p14:creationId xmlns:p14="http://schemas.microsoft.com/office/powerpoint/2010/main" val="13421802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9317" y="618978"/>
            <a:ext cx="10944665" cy="5655213"/>
          </a:xfrm>
          <a:prstGeom prst="rect">
            <a:avLst/>
          </a:prstGeom>
        </p:spPr>
      </p:pic>
    </p:spTree>
    <p:extLst>
      <p:ext uri="{BB962C8B-B14F-4D97-AF65-F5344CB8AC3E}">
        <p14:creationId xmlns:p14="http://schemas.microsoft.com/office/powerpoint/2010/main" val="2604174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8978" y="618978"/>
            <a:ext cx="10733650" cy="5627077"/>
          </a:xfrm>
          <a:prstGeom prst="rect">
            <a:avLst/>
          </a:prstGeom>
        </p:spPr>
      </p:pic>
    </p:spTree>
    <p:extLst>
      <p:ext uri="{BB962C8B-B14F-4D97-AF65-F5344CB8AC3E}">
        <p14:creationId xmlns:p14="http://schemas.microsoft.com/office/powerpoint/2010/main" val="5526315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AutoShape 2" descr="&lt;ul&gt;&lt;li&gt;Dehydrogenation &lt;/li&gt;&lt;/ul&gt;&lt;ul&gt;&lt;li&gt;Dehydrogenation with the concomitant introduction of a double bond has been rep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745588" y="633046"/>
            <a:ext cx="10705514" cy="5542671"/>
          </a:xfrm>
          <a:prstGeom prst="rect">
            <a:avLst/>
          </a:prstGeom>
        </p:spPr>
      </p:pic>
    </p:spTree>
    <p:extLst>
      <p:ext uri="{BB962C8B-B14F-4D97-AF65-F5344CB8AC3E}">
        <p14:creationId xmlns:p14="http://schemas.microsoft.com/office/powerpoint/2010/main" val="801911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29993" y="703386"/>
            <a:ext cx="10550769" cy="5514534"/>
          </a:xfrm>
          <a:prstGeom prst="rect">
            <a:avLst/>
          </a:prstGeom>
        </p:spPr>
      </p:pic>
    </p:spTree>
    <p:extLst>
      <p:ext uri="{BB962C8B-B14F-4D97-AF65-F5344CB8AC3E}">
        <p14:creationId xmlns:p14="http://schemas.microsoft.com/office/powerpoint/2010/main" val="2295987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00332" y="828675"/>
            <a:ext cx="10367890" cy="5200650"/>
          </a:xfrm>
          <a:prstGeom prst="rect">
            <a:avLst/>
          </a:prstGeom>
        </p:spPr>
      </p:pic>
    </p:spTree>
    <p:extLst>
      <p:ext uri="{BB962C8B-B14F-4D97-AF65-F5344CB8AC3E}">
        <p14:creationId xmlns:p14="http://schemas.microsoft.com/office/powerpoint/2010/main" val="4144101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29994" y="689317"/>
            <a:ext cx="10578904" cy="5683347"/>
          </a:xfrm>
          <a:prstGeom prst="rect">
            <a:avLst/>
          </a:prstGeom>
        </p:spPr>
      </p:pic>
    </p:spTree>
    <p:extLst>
      <p:ext uri="{BB962C8B-B14F-4D97-AF65-F5344CB8AC3E}">
        <p14:creationId xmlns:p14="http://schemas.microsoft.com/office/powerpoint/2010/main" val="2387867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050" name="Picture 2" descr="•Thesignificanceofbioconversionreactionsbecomesobviouswhentheproductionofaparticularcompoundiseitherdifficultorcostlybyche..."/>
          <p:cNvPicPr>
            <a:picLocks noChangeAspect="1" noChangeArrowheads="1"/>
          </p:cNvPicPr>
          <p:nvPr/>
        </p:nvPicPr>
        <p:blipFill rotWithShape="1">
          <a:blip r:embed="rId2">
            <a:extLst>
              <a:ext uri="{28A0092B-C50C-407E-A947-70E740481C1C}">
                <a14:useLocalDpi xmlns:a14="http://schemas.microsoft.com/office/drawing/2010/main" val="0"/>
              </a:ext>
            </a:extLst>
          </a:blip>
          <a:srcRect l="7206" t="5581" r="4298" b="9535"/>
          <a:stretch/>
        </p:blipFill>
        <p:spPr bwMode="auto">
          <a:xfrm>
            <a:off x="886265" y="773723"/>
            <a:ext cx="10325686" cy="513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8824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3723" y="604911"/>
            <a:ext cx="10649243" cy="5669280"/>
          </a:xfrm>
          <a:prstGeom prst="rect">
            <a:avLst/>
          </a:prstGeom>
        </p:spPr>
      </p:pic>
    </p:spTree>
    <p:extLst>
      <p:ext uri="{BB962C8B-B14F-4D97-AF65-F5344CB8AC3E}">
        <p14:creationId xmlns:p14="http://schemas.microsoft.com/office/powerpoint/2010/main" val="2429036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70671" y="730201"/>
            <a:ext cx="10339754" cy="5276704"/>
          </a:xfrm>
          <a:prstGeom prst="rect">
            <a:avLst/>
          </a:prstGeom>
        </p:spPr>
      </p:pic>
    </p:spTree>
    <p:extLst>
      <p:ext uri="{BB962C8B-B14F-4D97-AF65-F5344CB8AC3E}">
        <p14:creationId xmlns:p14="http://schemas.microsoft.com/office/powerpoint/2010/main" val="327233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b="1" dirty="0" smtClean="0">
                <a:solidFill>
                  <a:srgbClr val="00FFFF"/>
                </a:solidFill>
                <a:latin typeface="Times New Roman" panose="02020603050405020304" pitchFamily="18" charset="0"/>
                <a:cs typeface="Times New Roman" panose="02020603050405020304" pitchFamily="18" charset="0"/>
              </a:rPr>
              <a:t>Types of reactions mediated by microorganisms</a:t>
            </a:r>
            <a:endParaRPr lang="en-US" sz="6000" b="1" dirty="0">
              <a:solidFill>
                <a:srgbClr val="00FFFF"/>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4800" dirty="0" smtClean="0">
                <a:solidFill>
                  <a:srgbClr val="FF99FF"/>
                </a:solidFill>
              </a:rPr>
              <a:t>Antibiotics production</a:t>
            </a:r>
          </a:p>
          <a:p>
            <a:r>
              <a:rPr lang="en-US" sz="4800" dirty="0" smtClean="0">
                <a:solidFill>
                  <a:srgbClr val="FF99FF"/>
                </a:solidFill>
              </a:rPr>
              <a:t>Itaconic acid</a:t>
            </a:r>
          </a:p>
          <a:p>
            <a:r>
              <a:rPr lang="en-US" sz="4800" dirty="0" smtClean="0">
                <a:solidFill>
                  <a:srgbClr val="FF99FF"/>
                </a:solidFill>
              </a:rPr>
              <a:t>Single cell proteins from methanol</a:t>
            </a:r>
          </a:p>
          <a:p>
            <a:r>
              <a:rPr lang="en-US" sz="4800" dirty="0" smtClean="0">
                <a:solidFill>
                  <a:srgbClr val="FF99FF"/>
                </a:solidFill>
              </a:rPr>
              <a:t>Gluconic acid production </a:t>
            </a:r>
          </a:p>
          <a:p>
            <a:r>
              <a:rPr lang="en-US" sz="4800" dirty="0" smtClean="0">
                <a:solidFill>
                  <a:srgbClr val="FF99FF"/>
                </a:solidFill>
              </a:rPr>
              <a:t>Acetic acid production</a:t>
            </a:r>
            <a:endParaRPr lang="en-US" sz="4800" dirty="0">
              <a:solidFill>
                <a:srgbClr val="FF99FF"/>
              </a:solidFill>
            </a:endParaRPr>
          </a:p>
        </p:txBody>
      </p:sp>
    </p:spTree>
    <p:extLst>
      <p:ext uri="{BB962C8B-B14F-4D97-AF65-F5344CB8AC3E}">
        <p14:creationId xmlns:p14="http://schemas.microsoft.com/office/powerpoint/2010/main" val="4043870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b="1" dirty="0" smtClean="0">
                <a:solidFill>
                  <a:schemeClr val="accent2">
                    <a:lumMod val="40000"/>
                    <a:lumOff val="60000"/>
                  </a:schemeClr>
                </a:solidFill>
                <a:latin typeface="Times New Roman" panose="02020603050405020304" pitchFamily="18" charset="0"/>
                <a:cs typeface="Times New Roman" panose="02020603050405020304" pitchFamily="18" charset="0"/>
              </a:rPr>
              <a:t>ANTIBIOTICS PRODUCTION</a:t>
            </a:r>
            <a:endParaRPr lang="en-US" sz="5400" b="1" dirty="0">
              <a:solidFill>
                <a:schemeClr val="accent2">
                  <a:lumMod val="40000"/>
                  <a:lumOff val="6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25581" y="1690689"/>
            <a:ext cx="11381509" cy="4945638"/>
          </a:xfrm>
        </p:spPr>
        <p:txBody>
          <a:bodyPr>
            <a:noAutofit/>
          </a:bodyPr>
          <a:lstStyle/>
          <a:p>
            <a:r>
              <a:rPr lang="en-US" sz="3200" dirty="0" smtClean="0">
                <a:solidFill>
                  <a:srgbClr val="FFFF00"/>
                </a:solidFill>
              </a:rPr>
              <a:t>Antibiotics are microbial  metabolites or synthetic structural analogues which in small dosage regime inhibit the growth and survival of microorganisms without any serious toxicity to the parent host.</a:t>
            </a:r>
          </a:p>
          <a:p>
            <a:r>
              <a:rPr lang="en-US" sz="3200" dirty="0" smtClean="0">
                <a:solidFill>
                  <a:srgbClr val="FFFF00"/>
                </a:solidFill>
              </a:rPr>
              <a:t>During second world war the shortage of penicillin reached its peak, the pharmaceutical industry triggered research program to look for useful MO’ which are capable of producing effective, viable and good antibiotics. </a:t>
            </a:r>
          </a:p>
          <a:p>
            <a:r>
              <a:rPr lang="en-US" sz="3200" dirty="0" smtClean="0">
                <a:solidFill>
                  <a:srgbClr val="FFFF00"/>
                </a:solidFill>
              </a:rPr>
              <a:t>Thus the new cultural procedure was devised, developed and state of the art techniques come into being with obvious high rate of success</a:t>
            </a:r>
            <a:endParaRPr lang="en-US" sz="3200" dirty="0">
              <a:solidFill>
                <a:srgbClr val="FFFF00"/>
              </a:solidFill>
            </a:endParaRPr>
          </a:p>
        </p:txBody>
      </p:sp>
    </p:spTree>
    <p:extLst>
      <p:ext uri="{BB962C8B-B14F-4D97-AF65-F5344CB8AC3E}">
        <p14:creationId xmlns:p14="http://schemas.microsoft.com/office/powerpoint/2010/main" val="26657431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b="1" dirty="0" smtClean="0">
                <a:solidFill>
                  <a:srgbClr val="00FF00"/>
                </a:solidFill>
                <a:latin typeface="Times New Roman" panose="02020603050405020304" pitchFamily="18" charset="0"/>
                <a:cs typeface="Times New Roman" panose="02020603050405020304" pitchFamily="18" charset="0"/>
              </a:rPr>
              <a:t>STREPTOMYCIN</a:t>
            </a:r>
            <a:endParaRPr lang="en-US" sz="8000" b="1" dirty="0">
              <a:solidFill>
                <a:srgbClr val="00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825625"/>
            <a:ext cx="10515600" cy="4796848"/>
          </a:xfrm>
        </p:spPr>
        <p:txBody>
          <a:bodyPr>
            <a:noAutofit/>
          </a:bodyPr>
          <a:lstStyle/>
          <a:p>
            <a:r>
              <a:rPr lang="en-US" sz="4400" dirty="0" smtClean="0">
                <a:solidFill>
                  <a:srgbClr val="FFC000"/>
                </a:solidFill>
              </a:rPr>
              <a:t>Discovered by </a:t>
            </a:r>
            <a:r>
              <a:rPr lang="en-US" sz="4400" dirty="0" err="1" smtClean="0">
                <a:solidFill>
                  <a:srgbClr val="FFC000"/>
                </a:solidFill>
              </a:rPr>
              <a:t>Shatz</a:t>
            </a:r>
            <a:r>
              <a:rPr lang="en-US" sz="4400" dirty="0" smtClean="0">
                <a:solidFill>
                  <a:srgbClr val="FFC000"/>
                </a:solidFill>
              </a:rPr>
              <a:t> and </a:t>
            </a:r>
            <a:r>
              <a:rPr lang="en-US" sz="4400" dirty="0" err="1" smtClean="0">
                <a:solidFill>
                  <a:srgbClr val="FFC000"/>
                </a:solidFill>
              </a:rPr>
              <a:t>Walloman</a:t>
            </a:r>
            <a:r>
              <a:rPr lang="en-US" sz="4400" dirty="0" smtClean="0">
                <a:solidFill>
                  <a:srgbClr val="FFC000"/>
                </a:solidFill>
              </a:rPr>
              <a:t> (1944).</a:t>
            </a:r>
          </a:p>
          <a:p>
            <a:r>
              <a:rPr lang="en-US" sz="4400" dirty="0" smtClean="0">
                <a:solidFill>
                  <a:srgbClr val="FFC000"/>
                </a:solidFill>
              </a:rPr>
              <a:t>Produced by Streptomyces species like </a:t>
            </a:r>
            <a:r>
              <a:rPr lang="en-US" sz="4400" i="1" dirty="0" smtClean="0">
                <a:solidFill>
                  <a:srgbClr val="FFC000"/>
                </a:solidFill>
              </a:rPr>
              <a:t>S. </a:t>
            </a:r>
            <a:r>
              <a:rPr lang="en-US" sz="4400" i="1" dirty="0" err="1" smtClean="0">
                <a:solidFill>
                  <a:srgbClr val="FFC000"/>
                </a:solidFill>
              </a:rPr>
              <a:t>griseus</a:t>
            </a:r>
            <a:r>
              <a:rPr lang="en-US" sz="4400" dirty="0" smtClean="0">
                <a:solidFill>
                  <a:srgbClr val="FFC000"/>
                </a:solidFill>
              </a:rPr>
              <a:t> and </a:t>
            </a:r>
            <a:r>
              <a:rPr lang="en-US" sz="4400" i="1" dirty="0" smtClean="0">
                <a:solidFill>
                  <a:srgbClr val="FFC000"/>
                </a:solidFill>
              </a:rPr>
              <a:t>S. </a:t>
            </a:r>
            <a:r>
              <a:rPr lang="en-US" sz="4400" i="1" dirty="0" err="1" smtClean="0">
                <a:solidFill>
                  <a:srgbClr val="FFC000"/>
                </a:solidFill>
              </a:rPr>
              <a:t>humidus</a:t>
            </a:r>
            <a:r>
              <a:rPr lang="en-US" sz="4400" i="1" dirty="0" smtClean="0">
                <a:solidFill>
                  <a:srgbClr val="FFC000"/>
                </a:solidFill>
              </a:rPr>
              <a:t>.</a:t>
            </a:r>
          </a:p>
          <a:p>
            <a:r>
              <a:rPr lang="en-US" sz="4400" dirty="0" smtClean="0">
                <a:solidFill>
                  <a:srgbClr val="FFC000"/>
                </a:solidFill>
              </a:rPr>
              <a:t>Active against Gram negative bacteria like </a:t>
            </a:r>
            <a:r>
              <a:rPr lang="en-US" sz="4400" i="1" dirty="0" smtClean="0">
                <a:solidFill>
                  <a:srgbClr val="FFC000"/>
                </a:solidFill>
              </a:rPr>
              <a:t>Mycobacterium Tuberculosis.</a:t>
            </a:r>
          </a:p>
          <a:p>
            <a:r>
              <a:rPr lang="en-US" sz="4400" dirty="0" smtClean="0">
                <a:solidFill>
                  <a:srgbClr val="FFC000"/>
                </a:solidFill>
              </a:rPr>
              <a:t>It is used against those bacteria which are resistant to Penicillin.</a:t>
            </a:r>
            <a:endParaRPr lang="en-US" sz="4400" dirty="0">
              <a:solidFill>
                <a:srgbClr val="FFC000"/>
              </a:solidFill>
            </a:endParaRPr>
          </a:p>
        </p:txBody>
      </p:sp>
    </p:spTree>
    <p:extLst>
      <p:ext uri="{BB962C8B-B14F-4D97-AF65-F5344CB8AC3E}">
        <p14:creationId xmlns:p14="http://schemas.microsoft.com/office/powerpoint/2010/main" val="1434265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solidFill>
                  <a:schemeClr val="bg2">
                    <a:lumMod val="90000"/>
                  </a:schemeClr>
                </a:solidFill>
                <a:latin typeface="Times New Roman" panose="02020603050405020304" pitchFamily="18" charset="0"/>
                <a:cs typeface="Times New Roman" panose="02020603050405020304" pitchFamily="18" charset="0"/>
              </a:rPr>
              <a:t>SALTS OF STEPTOMYCIN</a:t>
            </a:r>
            <a:endParaRPr lang="en-US" sz="6000" b="1" dirty="0">
              <a:solidFill>
                <a:schemeClr val="bg2">
                  <a:lumMod val="9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26473" y="1825625"/>
            <a:ext cx="10827327" cy="4351338"/>
          </a:xfrm>
        </p:spPr>
        <p:txBody>
          <a:bodyPr>
            <a:noAutofit/>
          </a:bodyPr>
          <a:lstStyle/>
          <a:p>
            <a:r>
              <a:rPr lang="en-US" sz="5400" dirty="0" err="1" smtClean="0">
                <a:solidFill>
                  <a:srgbClr val="00FFFF"/>
                </a:solidFill>
                <a:latin typeface="Times New Roman" panose="02020603050405020304" pitchFamily="18" charset="0"/>
                <a:cs typeface="Times New Roman" panose="02020603050405020304" pitchFamily="18" charset="0"/>
              </a:rPr>
              <a:t>Trihydrochloride</a:t>
            </a:r>
            <a:r>
              <a:rPr lang="en-US" sz="5400" dirty="0" smtClean="0">
                <a:solidFill>
                  <a:srgbClr val="00FFFF"/>
                </a:solidFill>
                <a:latin typeface="Times New Roman" panose="02020603050405020304" pitchFamily="18" charset="0"/>
                <a:cs typeface="Times New Roman" panose="02020603050405020304" pitchFamily="18" charset="0"/>
              </a:rPr>
              <a:t> C21H39N7O12.3HCL</a:t>
            </a:r>
          </a:p>
          <a:p>
            <a:r>
              <a:rPr lang="en-US" sz="5400" dirty="0" err="1" smtClean="0">
                <a:solidFill>
                  <a:srgbClr val="00FFFF"/>
                </a:solidFill>
                <a:latin typeface="Times New Roman" panose="02020603050405020304" pitchFamily="18" charset="0"/>
                <a:cs typeface="Times New Roman" panose="02020603050405020304" pitchFamily="18" charset="0"/>
              </a:rPr>
              <a:t>Panthotherate</a:t>
            </a:r>
            <a:r>
              <a:rPr lang="en-US" sz="5400" dirty="0" smtClean="0">
                <a:solidFill>
                  <a:srgbClr val="00FFFF"/>
                </a:solidFill>
                <a:latin typeface="Times New Roman" panose="02020603050405020304" pitchFamily="18" charset="0"/>
                <a:cs typeface="Times New Roman" panose="02020603050405020304" pitchFamily="18" charset="0"/>
              </a:rPr>
              <a:t>  C21H39N7O12C9H17NO5</a:t>
            </a:r>
          </a:p>
          <a:p>
            <a:r>
              <a:rPr lang="en-US" sz="5400" dirty="0" err="1" smtClean="0">
                <a:solidFill>
                  <a:srgbClr val="00FFFF"/>
                </a:solidFill>
                <a:latin typeface="Times New Roman" panose="02020603050405020304" pitchFamily="18" charset="0"/>
                <a:cs typeface="Times New Roman" panose="02020603050405020304" pitchFamily="18" charset="0"/>
              </a:rPr>
              <a:t>Sesquisulfate</a:t>
            </a:r>
            <a:r>
              <a:rPr lang="en-US" sz="5400" dirty="0" smtClean="0">
                <a:solidFill>
                  <a:srgbClr val="00FFFF"/>
                </a:solidFill>
                <a:latin typeface="Times New Roman" panose="02020603050405020304" pitchFamily="18" charset="0"/>
                <a:cs typeface="Times New Roman" panose="02020603050405020304" pitchFamily="18" charset="0"/>
              </a:rPr>
              <a:t> (C21H39N7O12)2.3H2SO4</a:t>
            </a:r>
            <a:endParaRPr lang="en-US" sz="5400" dirty="0">
              <a:solidFill>
                <a:srgbClr val="00FF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0811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7200" b="1" dirty="0" smtClean="0">
                <a:solidFill>
                  <a:schemeClr val="accent2">
                    <a:lumMod val="40000"/>
                    <a:lumOff val="60000"/>
                  </a:schemeClr>
                </a:solidFill>
                <a:latin typeface="Times New Roman" panose="02020603050405020304" pitchFamily="18" charset="0"/>
                <a:cs typeface="Times New Roman" panose="02020603050405020304" pitchFamily="18" charset="0"/>
              </a:rPr>
              <a:t>CHOICE OF MEDIUM</a:t>
            </a:r>
            <a:endParaRPr lang="en-US" sz="7200" b="1" dirty="0">
              <a:solidFill>
                <a:schemeClr val="accent2">
                  <a:lumMod val="40000"/>
                  <a:lumOff val="6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80109" y="1690688"/>
            <a:ext cx="11748655" cy="4890221"/>
          </a:xfrm>
        </p:spPr>
        <p:txBody>
          <a:bodyPr>
            <a:noAutofit/>
          </a:bodyPr>
          <a:lstStyle/>
          <a:p>
            <a:pPr marL="0" indent="0">
              <a:buNone/>
            </a:pPr>
            <a:r>
              <a:rPr lang="en-US" sz="4400" dirty="0" smtClean="0">
                <a:solidFill>
                  <a:schemeClr val="accent4">
                    <a:lumMod val="60000"/>
                    <a:lumOff val="40000"/>
                  </a:schemeClr>
                </a:solidFill>
              </a:rPr>
              <a:t>CARBON SOURCE:</a:t>
            </a:r>
          </a:p>
          <a:p>
            <a:pPr marL="0" indent="0">
              <a:buNone/>
            </a:pPr>
            <a:r>
              <a:rPr lang="en-US" sz="4400" dirty="0" smtClean="0">
                <a:solidFill>
                  <a:schemeClr val="accent4">
                    <a:lumMod val="60000"/>
                    <a:lumOff val="40000"/>
                  </a:schemeClr>
                </a:solidFill>
              </a:rPr>
              <a:t>Dextrin, Glucose, Starch, etc.</a:t>
            </a:r>
          </a:p>
          <a:p>
            <a:pPr marL="0" indent="0">
              <a:buNone/>
            </a:pPr>
            <a:r>
              <a:rPr lang="en-US" sz="4400" dirty="0" smtClean="0">
                <a:solidFill>
                  <a:schemeClr val="accent4">
                    <a:lumMod val="60000"/>
                    <a:lumOff val="40000"/>
                  </a:schemeClr>
                </a:solidFill>
              </a:rPr>
              <a:t>NITROGEN SOURCE:</a:t>
            </a:r>
          </a:p>
          <a:p>
            <a:pPr marL="0" indent="0">
              <a:buNone/>
            </a:pPr>
            <a:r>
              <a:rPr lang="en-US" sz="4400" dirty="0" smtClean="0">
                <a:solidFill>
                  <a:schemeClr val="accent4">
                    <a:lumMod val="60000"/>
                    <a:lumOff val="40000"/>
                  </a:schemeClr>
                </a:solidFill>
              </a:rPr>
              <a:t>Naturally occurring processed agricultural products, Cotton, Seed meal, soya bean meal, etc.</a:t>
            </a:r>
          </a:p>
          <a:p>
            <a:pPr marL="0" indent="0">
              <a:buNone/>
            </a:pPr>
            <a:r>
              <a:rPr lang="en-US" sz="4400" dirty="0" smtClean="0">
                <a:solidFill>
                  <a:schemeClr val="accent4">
                    <a:lumMod val="60000"/>
                    <a:lumOff val="40000"/>
                  </a:schemeClr>
                </a:solidFill>
              </a:rPr>
              <a:t>Vegetable/Animal fat, Soya bean oil, Fatty acid having more than 14C-chain length, Ester.</a:t>
            </a:r>
            <a:endParaRPr lang="en-US" sz="4400" dirty="0">
              <a:solidFill>
                <a:schemeClr val="accent4">
                  <a:lumMod val="60000"/>
                  <a:lumOff val="40000"/>
                </a:schemeClr>
              </a:solidFill>
            </a:endParaRPr>
          </a:p>
        </p:txBody>
      </p:sp>
    </p:spTree>
    <p:extLst>
      <p:ext uri="{BB962C8B-B14F-4D97-AF65-F5344CB8AC3E}">
        <p14:creationId xmlns:p14="http://schemas.microsoft.com/office/powerpoint/2010/main" val="3237101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496290"/>
          </a:xfrm>
        </p:spPr>
        <p:txBody>
          <a:bodyPr>
            <a:noAutofit/>
          </a:bodyPr>
          <a:lstStyle/>
          <a:p>
            <a:r>
              <a:rPr lang="en-US" sz="9600" b="1" dirty="0" smtClean="0">
                <a:solidFill>
                  <a:srgbClr val="FFFF00"/>
                </a:solidFill>
                <a:latin typeface="Times New Roman" panose="02020603050405020304" pitchFamily="18" charset="0"/>
                <a:cs typeface="Times New Roman" panose="02020603050405020304" pitchFamily="18" charset="0"/>
              </a:rPr>
              <a:t>INOCULUM</a:t>
            </a:r>
            <a:endParaRPr lang="en-US" sz="96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6981" y="1496291"/>
            <a:ext cx="11970327" cy="4680672"/>
          </a:xfrm>
        </p:spPr>
        <p:txBody>
          <a:bodyPr>
            <a:noAutofit/>
          </a:bodyPr>
          <a:lstStyle/>
          <a:p>
            <a:r>
              <a:rPr lang="en-US" sz="4000" dirty="0" smtClean="0">
                <a:solidFill>
                  <a:srgbClr val="FF99FF"/>
                </a:solidFill>
              </a:rPr>
              <a:t>High yielding </a:t>
            </a:r>
            <a:r>
              <a:rPr lang="en-US" sz="4000" i="1" dirty="0" smtClean="0">
                <a:solidFill>
                  <a:srgbClr val="FF99FF"/>
                </a:solidFill>
              </a:rPr>
              <a:t>Streptomycin </a:t>
            </a:r>
            <a:r>
              <a:rPr lang="en-US" sz="4000" i="1" dirty="0" err="1" smtClean="0">
                <a:solidFill>
                  <a:srgbClr val="FF99FF"/>
                </a:solidFill>
              </a:rPr>
              <a:t>griseus</a:t>
            </a:r>
            <a:r>
              <a:rPr lang="en-US" sz="4000" dirty="0" smtClean="0">
                <a:solidFill>
                  <a:srgbClr val="FF99FF"/>
                </a:solidFill>
              </a:rPr>
              <a:t> spores are matured in soil stocks and check in sterile skimmed milk and then transfer to sporulation medium.</a:t>
            </a:r>
          </a:p>
          <a:p>
            <a:r>
              <a:rPr lang="en-US" sz="4000" u="sng" dirty="0" smtClean="0">
                <a:solidFill>
                  <a:srgbClr val="FF99FF"/>
                </a:solidFill>
              </a:rPr>
              <a:t>CONDITIONS OF BIOREACTOR:</a:t>
            </a:r>
          </a:p>
          <a:p>
            <a:r>
              <a:rPr lang="en-US" sz="4000" dirty="0" smtClean="0">
                <a:solidFill>
                  <a:srgbClr val="FF99FF"/>
                </a:solidFill>
              </a:rPr>
              <a:t>Fermentation temperature    25-30 degree centigrade</a:t>
            </a:r>
          </a:p>
          <a:p>
            <a:r>
              <a:rPr lang="en-US" sz="4000" dirty="0" smtClean="0">
                <a:solidFill>
                  <a:srgbClr val="FF99FF"/>
                </a:solidFill>
              </a:rPr>
              <a:t>PH                                                7.6-8</a:t>
            </a:r>
          </a:p>
          <a:p>
            <a:r>
              <a:rPr lang="en-US" sz="4000" dirty="0" smtClean="0">
                <a:solidFill>
                  <a:srgbClr val="FF99FF"/>
                </a:solidFill>
              </a:rPr>
              <a:t>Duration of time                         5-7 days</a:t>
            </a:r>
          </a:p>
          <a:p>
            <a:r>
              <a:rPr lang="en-US" sz="4000" dirty="0" smtClean="0">
                <a:solidFill>
                  <a:srgbClr val="FF99FF"/>
                </a:solidFill>
              </a:rPr>
              <a:t>Finally Downstream processing</a:t>
            </a:r>
            <a:endParaRPr lang="en-US" sz="4000" dirty="0">
              <a:solidFill>
                <a:srgbClr val="FF99FF"/>
              </a:solidFill>
            </a:endParaRPr>
          </a:p>
        </p:txBody>
      </p:sp>
    </p:spTree>
    <p:extLst>
      <p:ext uri="{BB962C8B-B14F-4D97-AF65-F5344CB8AC3E}">
        <p14:creationId xmlns:p14="http://schemas.microsoft.com/office/powerpoint/2010/main" val="340736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3074" name="Picture 2" descr="Types of Biotransformation reactions &#10;•Many types of chemical reactions occur in biotransformations. &#10;•These include oxida..."/>
          <p:cNvPicPr>
            <a:picLocks noChangeAspect="1" noChangeArrowheads="1"/>
          </p:cNvPicPr>
          <p:nvPr/>
        </p:nvPicPr>
        <p:blipFill rotWithShape="1">
          <a:blip r:embed="rId2">
            <a:extLst>
              <a:ext uri="{28A0092B-C50C-407E-A947-70E740481C1C}">
                <a14:useLocalDpi xmlns:a14="http://schemas.microsoft.com/office/drawing/2010/main" val="0"/>
              </a:ext>
            </a:extLst>
          </a:blip>
          <a:srcRect l="8320" r="3944" b="23998"/>
          <a:stretch/>
        </p:blipFill>
        <p:spPr bwMode="auto">
          <a:xfrm>
            <a:off x="900331" y="724639"/>
            <a:ext cx="10480431" cy="5422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258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4098" name="Picture 2" descr="•Manyatimesbiotransformationinvolvesmorethanonetypeofreactions. &#10;•Theconversiontimerequiredforbiotransformationisrelatedto..."/>
          <p:cNvPicPr>
            <a:picLocks noChangeAspect="1" noChangeArrowheads="1"/>
          </p:cNvPicPr>
          <p:nvPr/>
        </p:nvPicPr>
        <p:blipFill rotWithShape="1">
          <a:blip r:embed="rId2">
            <a:extLst>
              <a:ext uri="{28A0092B-C50C-407E-A947-70E740481C1C}">
                <a14:useLocalDpi xmlns:a14="http://schemas.microsoft.com/office/drawing/2010/main" val="0"/>
              </a:ext>
            </a:extLst>
          </a:blip>
          <a:srcRect l="8552" t="5155" r="4407" b="53528"/>
          <a:stretch/>
        </p:blipFill>
        <p:spPr bwMode="auto">
          <a:xfrm>
            <a:off x="787791" y="689317"/>
            <a:ext cx="10691446" cy="5078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677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5122" name="Picture 2" descr="Sources of Biocatalysts and techniques for biotransformation &#10;•A wide variety of biological catalysts can be used for biot..."/>
          <p:cNvPicPr>
            <a:picLocks noChangeAspect="1" noChangeArrowheads="1"/>
          </p:cNvPicPr>
          <p:nvPr/>
        </p:nvPicPr>
        <p:blipFill rotWithShape="1">
          <a:blip r:embed="rId2">
            <a:extLst>
              <a:ext uri="{28A0092B-C50C-407E-A947-70E740481C1C}">
                <a14:useLocalDpi xmlns:a14="http://schemas.microsoft.com/office/drawing/2010/main" val="0"/>
              </a:ext>
            </a:extLst>
          </a:blip>
          <a:srcRect l="8783" t="2913" r="8575" b="20929"/>
          <a:stretch/>
        </p:blipFill>
        <p:spPr bwMode="auto">
          <a:xfrm>
            <a:off x="844061" y="675249"/>
            <a:ext cx="10438227" cy="5359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054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AutoShape 2" descr="Non-growing cells &#10;•These are preferred for biotransformation rxndue to following reasons: &#10;Very high concentration of s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Non-growing cells &#10;•These are preferred for biotransformation rxndue to following reasons: &#10;Very high concentration of s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2" descr="Non-growing cells &#10;•These are preferred for biotransformation rxndue to following reasons: &#10;Very high concentration of su..."/>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descr="&lt;ul&gt;&lt;li&gt;Types of microbial transformation/bioconversion &lt;/li&gt;&lt;/ul&gt;&lt;ul&gt;&lt;li&gt;Chemically these transformations can be grouped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175" y="617538"/>
            <a:ext cx="10812536" cy="557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243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sp>
        <p:nvSpPr>
          <p:cNvPr id="2" name="AutoShape 2" descr="Immobilized cells &#10;•Biotransformationcanbecarriedoutcontinuouslybyemployingimmobilizedcells. &#10;•Further,thesamecellscouldb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0" name="Picture 2" descr="&lt;ul&gt;&lt;li&gt;OXIDATION &lt;/li&gt;&lt;/ul&gt;&lt;ul&gt;&lt;ul&gt;&lt;li&gt;Hydroxylation  (100% conversion efficiency) &lt;/li&gt;&lt;/ul&gt;&lt;/ul&gt;&lt;ul&gt;&lt;ul&gt;&lt;li&gt;Epoxid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451" y="534573"/>
            <a:ext cx="10860260" cy="5669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971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60033"/>
        </a:solidFill>
        <a:effectLst/>
      </p:bgPr>
    </p:bg>
    <p:spTree>
      <p:nvGrpSpPr>
        <p:cNvPr id="1" name=""/>
        <p:cNvGrpSpPr/>
        <p:nvPr/>
      </p:nvGrpSpPr>
      <p:grpSpPr>
        <a:xfrm>
          <a:off x="0" y="0"/>
          <a:ext cx="0" cy="0"/>
          <a:chOff x="0" y="0"/>
          <a:chExt cx="0" cy="0"/>
        </a:xfrm>
      </p:grpSpPr>
      <p:pic>
        <p:nvPicPr>
          <p:cNvPr id="3074" name="Picture 2" descr="&lt;ul&gt;&lt;li&gt;Dehydrogenation  ( 60% conversion efficiency) &lt;/li&gt;&lt;/ul&gt;&lt;ul&gt;&lt;li&gt;Oxidation of aliphatic side chains with the form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062" y="815926"/>
            <a:ext cx="10621108" cy="5354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2191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261</Words>
  <Application>Microsoft Office PowerPoint</Application>
  <PresentationFormat>Widescreen</PresentationFormat>
  <Paragraphs>33</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Times New Roman</vt:lpstr>
      <vt:lpstr>Office Theme</vt:lpstr>
      <vt:lpstr>MICROBIAL TRANSFORMATION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reactions mediated by microorganisms</vt:lpstr>
      <vt:lpstr>ANTIBIOTICS PRODUCTION</vt:lpstr>
      <vt:lpstr>STREPTOMYCIN</vt:lpstr>
      <vt:lpstr>SALTS OF STEPTOMYCIN</vt:lpstr>
      <vt:lpstr>CHOICE OF MEDIUM</vt:lpstr>
      <vt:lpstr>INOCULUM</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14</cp:revision>
  <dcterms:created xsi:type="dcterms:W3CDTF">2020-04-14T17:05:37Z</dcterms:created>
  <dcterms:modified xsi:type="dcterms:W3CDTF">2020-04-15T12:22:16Z</dcterms:modified>
</cp:coreProperties>
</file>