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462C53-F095-4566-8ABD-24BD04CF9FDE}"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189584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462C53-F095-4566-8ABD-24BD04CF9FDE}"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3300219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462C53-F095-4566-8ABD-24BD04CF9FDE}"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218175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462C53-F095-4566-8ABD-24BD04CF9FDE}"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1315894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462C53-F095-4566-8ABD-24BD04CF9FDE}" type="datetimeFigureOut">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269962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462C53-F095-4566-8ABD-24BD04CF9FDE}" type="datetimeFigureOut">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3292564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462C53-F095-4566-8ABD-24BD04CF9FDE}" type="datetimeFigureOut">
              <a:rPr lang="en-US" smtClean="0"/>
              <a:t>3/7/2019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401323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462C53-F095-4566-8ABD-24BD04CF9FDE}" type="datetimeFigureOut">
              <a:rPr lang="en-US" smtClean="0"/>
              <a:t>3/7/2019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352250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462C53-F095-4566-8ABD-24BD04CF9FDE}" type="datetimeFigureOut">
              <a:rPr lang="en-US" smtClean="0"/>
              <a:t>3/7/2019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187390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462C53-F095-4566-8ABD-24BD04CF9FDE}" type="datetimeFigureOut">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3660257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462C53-F095-4566-8ABD-24BD04CF9FDE}" type="datetimeFigureOut">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17A64F-D0FC-4DF3-8F75-288E0F4FEC4D}" type="slidenum">
              <a:rPr lang="en-US" smtClean="0"/>
              <a:t>‹#›</a:t>
            </a:fld>
            <a:endParaRPr lang="en-US"/>
          </a:p>
        </p:txBody>
      </p:sp>
    </p:spTree>
    <p:extLst>
      <p:ext uri="{BB962C8B-B14F-4D97-AF65-F5344CB8AC3E}">
        <p14:creationId xmlns:p14="http://schemas.microsoft.com/office/powerpoint/2010/main" val="848749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462C53-F095-4566-8ABD-24BD04CF9FDE}" type="datetimeFigureOut">
              <a:rPr lang="en-US" smtClean="0"/>
              <a:t>3/7/2019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17A64F-D0FC-4DF3-8F75-288E0F4FEC4D}" type="slidenum">
              <a:rPr lang="en-US" smtClean="0"/>
              <a:t>‹#›</a:t>
            </a:fld>
            <a:endParaRPr lang="en-US"/>
          </a:p>
        </p:txBody>
      </p:sp>
    </p:spTree>
    <p:extLst>
      <p:ext uri="{BB962C8B-B14F-4D97-AF65-F5344CB8AC3E}">
        <p14:creationId xmlns:p14="http://schemas.microsoft.com/office/powerpoint/2010/main" val="1197239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Observation as a tool of Data Collection</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Muhammad Ibrar</a:t>
            </a:r>
            <a:endParaRPr lang="en-US" dirty="0"/>
          </a:p>
        </p:txBody>
      </p:sp>
    </p:spTree>
    <p:extLst>
      <p:ext uri="{BB962C8B-B14F-4D97-AF65-F5344CB8AC3E}">
        <p14:creationId xmlns:p14="http://schemas.microsoft.com/office/powerpoint/2010/main" val="4031864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Structured </a:t>
            </a:r>
            <a:r>
              <a:rPr lang="en-US" b="1" dirty="0" smtClean="0"/>
              <a:t>Observation: </a:t>
            </a:r>
            <a:r>
              <a:rPr lang="en-US" dirty="0" smtClean="0"/>
              <a:t>Concentrate </a:t>
            </a:r>
            <a:r>
              <a:rPr lang="en-US" dirty="0"/>
              <a:t>on a particular aspect or aspects of the variable being observed, be it a thing, behavior, condition or situation</a:t>
            </a:r>
            <a:r>
              <a:rPr lang="en-US" dirty="0" smtClean="0"/>
              <a:t>.</a:t>
            </a:r>
          </a:p>
          <a:p>
            <a:pPr marL="0" indent="0">
              <a:buNone/>
            </a:pPr>
            <a:r>
              <a:rPr lang="en-US" b="1" dirty="0" smtClean="0"/>
              <a:t>Unstructured Observation:  </a:t>
            </a:r>
            <a:r>
              <a:rPr lang="en-US" dirty="0"/>
              <a:t>The observer does not hold any list of items to be observed. </a:t>
            </a:r>
            <a:endParaRPr lang="en-US" dirty="0" smtClean="0"/>
          </a:p>
          <a:p>
            <a:pPr marL="0" indent="0">
              <a:buNone/>
            </a:pPr>
            <a:r>
              <a:rPr lang="en-US" b="1" dirty="0"/>
              <a:t>Controlled </a:t>
            </a:r>
            <a:r>
              <a:rPr lang="en-US" b="1" dirty="0" smtClean="0"/>
              <a:t>Observation: </a:t>
            </a:r>
            <a:r>
              <a:rPr lang="en-US" dirty="0" smtClean="0"/>
              <a:t>When </a:t>
            </a:r>
            <a:r>
              <a:rPr lang="en-US" dirty="0"/>
              <a:t>observation takes place according to pre arranged plans, with experimental procedure then it is controlled observation generally done in laboratory under controlled condition</a:t>
            </a:r>
            <a:r>
              <a:rPr lang="en-US" dirty="0" smtClean="0"/>
              <a:t>.</a:t>
            </a:r>
          </a:p>
          <a:p>
            <a:pPr marL="0" indent="0">
              <a:buNone/>
            </a:pPr>
            <a:r>
              <a:rPr lang="en-US" b="1" dirty="0" smtClean="0"/>
              <a:t>Uncontrolled Observation: </a:t>
            </a:r>
            <a:r>
              <a:rPr lang="en-US" dirty="0"/>
              <a:t>When the observation takes place in natural </a:t>
            </a:r>
            <a:r>
              <a:rPr lang="en-US" dirty="0" smtClean="0"/>
              <a:t>condition </a:t>
            </a:r>
            <a:r>
              <a:rPr lang="en-US" dirty="0"/>
              <a:t>i.e., uncontrolled </a:t>
            </a:r>
            <a:r>
              <a:rPr lang="en-US" dirty="0" smtClean="0"/>
              <a:t>observation. It </a:t>
            </a:r>
            <a:r>
              <a:rPr lang="en-US" dirty="0"/>
              <a:t>is done to get spontaneous picture of life and persons.</a:t>
            </a:r>
          </a:p>
          <a:p>
            <a:pPr marL="0" indent="0">
              <a:buNone/>
            </a:pPr>
            <a:endParaRPr lang="en-US" dirty="0"/>
          </a:p>
        </p:txBody>
      </p:sp>
    </p:spTree>
    <p:extLst>
      <p:ext uri="{BB962C8B-B14F-4D97-AF65-F5344CB8AC3E}">
        <p14:creationId xmlns:p14="http://schemas.microsoft.com/office/powerpoint/2010/main" val="3528802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Observation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a:t>The behavior of human being is exactly </a:t>
            </a:r>
            <a:r>
              <a:rPr lang="en-US" dirty="0" smtClean="0"/>
              <a:t>observed.</a:t>
            </a:r>
          </a:p>
          <a:p>
            <a:pPr marL="514350" indent="-514350">
              <a:buFont typeface="+mj-lt"/>
              <a:buAutoNum type="arabicPeriod"/>
            </a:pPr>
            <a:r>
              <a:rPr lang="en-US" dirty="0" smtClean="0"/>
              <a:t>The </a:t>
            </a:r>
            <a:r>
              <a:rPr lang="en-US" dirty="0"/>
              <a:t>people who cannot speak (Deaf &amp; children</a:t>
            </a:r>
            <a:r>
              <a:rPr lang="en-US" dirty="0" smtClean="0"/>
              <a:t>)</a:t>
            </a:r>
          </a:p>
          <a:p>
            <a:pPr marL="514350" indent="-514350">
              <a:buFont typeface="+mj-lt"/>
              <a:buAutoNum type="arabicPeriod"/>
            </a:pPr>
            <a:r>
              <a:rPr lang="en-US" dirty="0"/>
              <a:t>The researcher can observe his subjects for as long as he needs the time and as many times as he can for greater accuracy and validity in description and interpretation</a:t>
            </a:r>
            <a:r>
              <a:rPr lang="en-US" dirty="0" smtClean="0"/>
              <a:t>.</a:t>
            </a:r>
          </a:p>
          <a:p>
            <a:pPr marL="514350" indent="-514350">
              <a:buFont typeface="+mj-lt"/>
              <a:buAutoNum type="arabicPeriod"/>
            </a:pPr>
            <a:r>
              <a:rPr lang="en-US" dirty="0"/>
              <a:t>Produces Large quantities of data</a:t>
            </a:r>
            <a:r>
              <a:rPr lang="en-US" dirty="0" smtClean="0"/>
              <a:t>.</a:t>
            </a:r>
          </a:p>
          <a:p>
            <a:pPr marL="514350" indent="-514350">
              <a:buFont typeface="+mj-lt"/>
              <a:buAutoNum type="arabicPeriod"/>
            </a:pPr>
            <a:r>
              <a:rPr lang="en-US" dirty="0"/>
              <a:t>The </a:t>
            </a:r>
            <a:r>
              <a:rPr lang="en-US" dirty="0" smtClean="0"/>
              <a:t>observation </a:t>
            </a:r>
            <a:r>
              <a:rPr lang="en-US" dirty="0"/>
              <a:t>technique can be stopped or begun at any </a:t>
            </a:r>
            <a:r>
              <a:rPr lang="en-US" dirty="0" smtClean="0"/>
              <a:t>time.</a:t>
            </a:r>
          </a:p>
          <a:p>
            <a:pPr marL="514350" indent="-514350">
              <a:buFont typeface="+mj-lt"/>
              <a:buAutoNum type="arabicPeriod"/>
            </a:pPr>
            <a:r>
              <a:rPr lang="en-US" dirty="0"/>
              <a:t>Relative Inexpensive </a:t>
            </a:r>
          </a:p>
        </p:txBody>
      </p:sp>
    </p:spTree>
    <p:extLst>
      <p:ext uri="{BB962C8B-B14F-4D97-AF65-F5344CB8AC3E}">
        <p14:creationId xmlns:p14="http://schemas.microsoft.com/office/powerpoint/2010/main" val="1016506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Observation</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a:t>There is a smaller size of sample if the universe covers a very wide area and the researcher cannot afford to observe a substantial area</a:t>
            </a:r>
            <a:r>
              <a:rPr lang="en-US" dirty="0" smtClean="0"/>
              <a:t>.</a:t>
            </a:r>
          </a:p>
          <a:p>
            <a:pPr marL="514350" indent="-514350">
              <a:buFont typeface="+mj-lt"/>
              <a:buAutoNum type="arabicPeriod"/>
            </a:pPr>
            <a:r>
              <a:rPr lang="en-US" dirty="0" smtClean="0"/>
              <a:t>Language </a:t>
            </a:r>
            <a:r>
              <a:rPr lang="en-US" dirty="0"/>
              <a:t>barrier </a:t>
            </a:r>
            <a:endParaRPr lang="en-US" dirty="0" smtClean="0"/>
          </a:p>
          <a:p>
            <a:pPr marL="514350" indent="-514350">
              <a:buFont typeface="+mj-lt"/>
              <a:buAutoNum type="arabicPeriod"/>
            </a:pPr>
            <a:r>
              <a:rPr lang="en-US" dirty="0" smtClean="0"/>
              <a:t>Cultural </a:t>
            </a:r>
            <a:r>
              <a:rPr lang="en-US" dirty="0"/>
              <a:t>barrier </a:t>
            </a:r>
            <a:endParaRPr lang="en-US" dirty="0" smtClean="0"/>
          </a:p>
          <a:p>
            <a:pPr marL="514350" indent="-514350">
              <a:buFont typeface="+mj-lt"/>
              <a:buAutoNum type="arabicPeriod"/>
            </a:pPr>
            <a:r>
              <a:rPr lang="en-US" dirty="0" smtClean="0"/>
              <a:t>Risks </a:t>
            </a:r>
            <a:r>
              <a:rPr lang="en-US" dirty="0"/>
              <a:t>involved </a:t>
            </a:r>
            <a:endParaRPr lang="en-US" dirty="0" smtClean="0"/>
          </a:p>
          <a:p>
            <a:pPr marL="514350" indent="-514350">
              <a:buFont typeface="+mj-lt"/>
              <a:buAutoNum type="arabicPeriod"/>
            </a:pPr>
            <a:r>
              <a:rPr lang="en-US" dirty="0"/>
              <a:t>Researchers are needed to wait for the incident or </a:t>
            </a:r>
            <a:r>
              <a:rPr lang="en-US" dirty="0" smtClean="0"/>
              <a:t>behavior</a:t>
            </a:r>
          </a:p>
          <a:p>
            <a:pPr marL="514350" indent="-514350">
              <a:buFont typeface="+mj-lt"/>
              <a:buAutoNum type="arabicPeriod"/>
            </a:pPr>
            <a:r>
              <a:rPr lang="en-US" dirty="0"/>
              <a:t>Difficult to </a:t>
            </a:r>
            <a:r>
              <a:rPr lang="en-US" dirty="0" smtClean="0"/>
              <a:t>analyze</a:t>
            </a:r>
          </a:p>
          <a:p>
            <a:pPr marL="514350" indent="-514350">
              <a:buFont typeface="+mj-lt"/>
              <a:buAutoNum type="arabicPeriod"/>
            </a:pPr>
            <a:r>
              <a:rPr lang="en-US" dirty="0"/>
              <a:t>May require </a:t>
            </a:r>
            <a:r>
              <a:rPr lang="en-US" dirty="0" smtClean="0"/>
              <a:t>training</a:t>
            </a:r>
          </a:p>
          <a:p>
            <a:pPr marL="514350" indent="-514350">
              <a:buFont typeface="+mj-lt"/>
              <a:buAutoNum type="arabicPeriod"/>
            </a:pPr>
            <a:r>
              <a:rPr lang="en-US" dirty="0"/>
              <a:t>In some cases, the use of observational methods may be unethical, as in observing people without their knowledge or consent.</a:t>
            </a:r>
          </a:p>
        </p:txBody>
      </p:sp>
    </p:spTree>
    <p:extLst>
      <p:ext uri="{BB962C8B-B14F-4D97-AF65-F5344CB8AC3E}">
        <p14:creationId xmlns:p14="http://schemas.microsoft.com/office/powerpoint/2010/main" val="1892121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lgn="just">
              <a:buNone/>
            </a:pPr>
            <a:r>
              <a:rPr lang="en-US" dirty="0" smtClean="0"/>
              <a:t>The observation method is most commonly used method in behavioral science.</a:t>
            </a:r>
          </a:p>
          <a:p>
            <a:pPr marL="0" indent="0" algn="just">
              <a:buNone/>
            </a:pPr>
            <a:r>
              <a:rPr lang="en-US" dirty="0" smtClean="0"/>
              <a:t>Observation becomes a scientific tool and the method of data collection for the researcher, when it serves a formulated research purpose, is systematically planned and recorded and  is subjected to checks and controls on validity and reliability.</a:t>
            </a:r>
          </a:p>
          <a:p>
            <a:pPr marL="0" indent="0" algn="just">
              <a:buNone/>
            </a:pPr>
            <a:r>
              <a:rPr lang="en-US" dirty="0" smtClean="0"/>
              <a:t>It is also a process of recording the behavior patterns of people, objects, and occurrences without questioning or communicating with them.</a:t>
            </a:r>
            <a:endParaRPr lang="en-US" dirty="0"/>
          </a:p>
        </p:txBody>
      </p:sp>
    </p:spTree>
    <p:extLst>
      <p:ext uri="{BB962C8B-B14F-4D97-AF65-F5344CB8AC3E}">
        <p14:creationId xmlns:p14="http://schemas.microsoft.com/office/powerpoint/2010/main" val="2217938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lgn="just">
              <a:buNone/>
            </a:pPr>
            <a:r>
              <a:rPr lang="en-US" sz="3600" dirty="0" smtClean="0"/>
              <a:t>Observation involves looking and listening very carefully. We all watch other people sometimes, but we don’t usually watch them in order to discover particular information about their behavior. This is what observation in social science.</a:t>
            </a:r>
          </a:p>
          <a:p>
            <a:pPr marL="0" indent="0" algn="just">
              <a:buNone/>
            </a:pPr>
            <a:r>
              <a:rPr lang="en-US" sz="3600" dirty="0" smtClean="0"/>
              <a:t>Observation method is a method under which data from the field is collected with the help of observation by the observer or by personally going to the field.</a:t>
            </a:r>
            <a:endParaRPr lang="en-US" sz="3600" dirty="0"/>
          </a:p>
        </p:txBody>
      </p:sp>
    </p:spTree>
    <p:extLst>
      <p:ext uri="{BB962C8B-B14F-4D97-AF65-F5344CB8AC3E}">
        <p14:creationId xmlns:p14="http://schemas.microsoft.com/office/powerpoint/2010/main" val="141434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pPr marL="0" indent="0">
              <a:buNone/>
            </a:pPr>
            <a:r>
              <a:rPr lang="en-US" b="1" dirty="0" smtClean="0"/>
              <a:t>Gorman and Clayton </a:t>
            </a:r>
            <a:r>
              <a:rPr lang="en-US" dirty="0" smtClean="0"/>
              <a:t>deﬁne  observation studies as those that “involve the  systematic recording of observable phenomena or behavior  in a natural  setting.”</a:t>
            </a:r>
          </a:p>
          <a:p>
            <a:pPr marL="0" indent="0">
              <a:buNone/>
            </a:pPr>
            <a:r>
              <a:rPr lang="en-US" b="1" dirty="0" smtClean="0"/>
              <a:t>MARSHALL and ROSSMAN (1989) </a:t>
            </a:r>
            <a:r>
              <a:rPr lang="en-US" dirty="0" smtClean="0"/>
              <a:t>define observation as "the systematic description of events, behaviors, and objects in the social setting chosen for study.”</a:t>
            </a:r>
          </a:p>
          <a:p>
            <a:pPr marL="0" indent="0">
              <a:buNone/>
            </a:pPr>
            <a:r>
              <a:rPr lang="en-US" b="1" dirty="0" smtClean="0"/>
              <a:t>(ERLANDSON, HARRIS, SKIPPER, &amp; ALLEN, 1993) </a:t>
            </a:r>
            <a:r>
              <a:rPr lang="en-US" dirty="0" smtClean="0"/>
              <a:t>Observations enable the researcher to describe existing situations using the five senses, providing a "written photograph" of the situation under study.”</a:t>
            </a:r>
            <a:endParaRPr lang="en-US" dirty="0"/>
          </a:p>
        </p:txBody>
      </p:sp>
    </p:spTree>
    <p:extLst>
      <p:ext uri="{BB962C8B-B14F-4D97-AF65-F5344CB8AC3E}">
        <p14:creationId xmlns:p14="http://schemas.microsoft.com/office/powerpoint/2010/main" val="1475982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to observe ?</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Observation allows the researcher to study people in their 'natural setting' without their behavior being influenced by the presence of a researcher.</a:t>
            </a:r>
          </a:p>
          <a:p>
            <a:pPr marL="0" indent="0" algn="just">
              <a:buNone/>
            </a:pPr>
            <a:r>
              <a:rPr lang="en-US" dirty="0" smtClean="0"/>
              <a:t>Observational data usually consists of detailed information about particular groups or situations. This kind of data can 'fill out' and provide a deeper, richer, understanding than survey work which tends to produce less detailed information about a larger number of people.</a:t>
            </a:r>
          </a:p>
          <a:p>
            <a:pPr marL="0" indent="0" algn="just">
              <a:buNone/>
            </a:pPr>
            <a:r>
              <a:rPr lang="en-US" dirty="0" smtClean="0"/>
              <a:t>Some methods only allow for the study of one individual at a time. Observation enables the research to study groups of people together, that is, it allows for the study of interaction between the members of a group.</a:t>
            </a:r>
            <a:endParaRPr lang="en-US" dirty="0"/>
          </a:p>
        </p:txBody>
      </p:sp>
    </p:spTree>
    <p:extLst>
      <p:ext uri="{BB962C8B-B14F-4D97-AF65-F5344CB8AC3E}">
        <p14:creationId xmlns:p14="http://schemas.microsoft.com/office/powerpoint/2010/main" val="1100662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An Effective Observation</a:t>
            </a:r>
            <a:endParaRPr lang="en-US" dirty="0"/>
          </a:p>
        </p:txBody>
      </p:sp>
      <p:sp>
        <p:nvSpPr>
          <p:cNvPr id="3" name="Content Placeholder 2"/>
          <p:cNvSpPr>
            <a:spLocks noGrp="1"/>
          </p:cNvSpPr>
          <p:nvPr>
            <p:ph idx="1"/>
          </p:nvPr>
        </p:nvSpPr>
        <p:spPr/>
        <p:txBody>
          <a:bodyPr>
            <a:noAutofit/>
          </a:bodyPr>
          <a:lstStyle/>
          <a:p>
            <a:pPr marL="0" indent="0" algn="ctr">
              <a:buNone/>
            </a:pPr>
            <a:r>
              <a:rPr lang="en-US" sz="1200" dirty="0" smtClean="0"/>
              <a:t>Determine what needs to be  observed</a:t>
            </a:r>
          </a:p>
          <a:p>
            <a:pPr marL="0" indent="0" algn="ctr">
              <a:buNone/>
            </a:pPr>
            <a:endParaRPr lang="en-US" sz="1200" dirty="0" smtClean="0"/>
          </a:p>
          <a:p>
            <a:pPr marL="0" indent="0" algn="ctr">
              <a:buNone/>
            </a:pPr>
            <a:endParaRPr lang="en-US" sz="1200" dirty="0" smtClean="0"/>
          </a:p>
          <a:p>
            <a:pPr marL="0" indent="0" algn="ctr">
              <a:buNone/>
            </a:pPr>
            <a:r>
              <a:rPr lang="en-US" sz="1200" dirty="0" smtClean="0"/>
              <a:t>Select participants </a:t>
            </a:r>
          </a:p>
          <a:p>
            <a:pPr marL="0" indent="0" algn="ctr">
              <a:buNone/>
            </a:pPr>
            <a:r>
              <a:rPr lang="en-US" sz="1200" dirty="0" smtClean="0"/>
              <a:t>Random/Selected</a:t>
            </a:r>
          </a:p>
          <a:p>
            <a:pPr marL="0" indent="0" algn="ctr">
              <a:buNone/>
            </a:pPr>
            <a:endParaRPr lang="en-US" sz="1200" dirty="0" smtClean="0"/>
          </a:p>
          <a:p>
            <a:pPr marL="0" indent="0" algn="ctr">
              <a:buNone/>
            </a:pPr>
            <a:endParaRPr lang="en-US" sz="1200" dirty="0" smtClean="0"/>
          </a:p>
          <a:p>
            <a:pPr marL="0" indent="0" algn="ctr">
              <a:buNone/>
            </a:pPr>
            <a:r>
              <a:rPr lang="en-US" sz="1200" dirty="0" smtClean="0"/>
              <a:t>Conduct the observation </a:t>
            </a:r>
          </a:p>
          <a:p>
            <a:pPr marL="0" indent="0" algn="ctr">
              <a:buNone/>
            </a:pPr>
            <a:r>
              <a:rPr lang="en-US" sz="1200" dirty="0" smtClean="0"/>
              <a:t>(venue, duration, recording materials, take photographs)</a:t>
            </a:r>
          </a:p>
          <a:p>
            <a:pPr marL="0" indent="0" algn="ctr">
              <a:buNone/>
            </a:pPr>
            <a:endParaRPr lang="en-US" sz="1200" dirty="0" smtClean="0"/>
          </a:p>
          <a:p>
            <a:pPr marL="0" indent="0" algn="ctr">
              <a:buNone/>
            </a:pPr>
            <a:endParaRPr lang="en-US" sz="1200" dirty="0" smtClean="0"/>
          </a:p>
          <a:p>
            <a:pPr marL="0" indent="0" algn="ctr">
              <a:buNone/>
            </a:pPr>
            <a:endParaRPr lang="en-US" sz="1200" dirty="0"/>
          </a:p>
          <a:p>
            <a:pPr marL="0" indent="0" algn="ctr">
              <a:buNone/>
            </a:pPr>
            <a:r>
              <a:rPr lang="en-US" sz="1200" dirty="0" smtClean="0"/>
              <a:t>Compile data collected</a:t>
            </a:r>
          </a:p>
          <a:p>
            <a:pPr marL="0" indent="0" algn="ctr">
              <a:buNone/>
            </a:pPr>
            <a:r>
              <a:rPr lang="en-US" sz="1200" dirty="0" smtClean="0"/>
              <a:t> </a:t>
            </a:r>
          </a:p>
          <a:p>
            <a:pPr marL="0" indent="0" algn="ctr">
              <a:buNone/>
            </a:pPr>
            <a:endParaRPr lang="en-US" sz="1200" dirty="0" smtClean="0"/>
          </a:p>
          <a:p>
            <a:pPr marL="0" indent="0" algn="ctr">
              <a:buNone/>
            </a:pPr>
            <a:r>
              <a:rPr lang="en-US" sz="1200" dirty="0" smtClean="0"/>
              <a:t>Analyze and interpret data collected</a:t>
            </a:r>
            <a:endParaRPr lang="en-US" sz="1200" dirty="0"/>
          </a:p>
        </p:txBody>
      </p:sp>
      <p:sp>
        <p:nvSpPr>
          <p:cNvPr id="4" name="Down Arrow 3"/>
          <p:cNvSpPr/>
          <p:nvPr/>
        </p:nvSpPr>
        <p:spPr>
          <a:xfrm>
            <a:off x="5872766" y="2157452"/>
            <a:ext cx="218941" cy="4250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5872766" y="3207706"/>
            <a:ext cx="231820" cy="3992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5872766" y="4694552"/>
            <a:ext cx="218941" cy="360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5872766" y="5676328"/>
            <a:ext cx="231820" cy="334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1257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Types of </a:t>
            </a:r>
            <a:r>
              <a:rPr lang="en-US" dirty="0" smtClean="0"/>
              <a:t>observation</a:t>
            </a:r>
            <a:endParaRPr lang="en-US" dirty="0"/>
          </a:p>
        </p:txBody>
      </p:sp>
      <p:sp>
        <p:nvSpPr>
          <p:cNvPr id="3" name="Content Placeholder 2"/>
          <p:cNvSpPr>
            <a:spLocks noGrp="1"/>
          </p:cNvSpPr>
          <p:nvPr>
            <p:ph idx="1"/>
          </p:nvPr>
        </p:nvSpPr>
        <p:spPr/>
        <p:txBody>
          <a:bodyPr/>
          <a:lstStyle/>
          <a:p>
            <a:pPr marL="0" indent="0">
              <a:buNone/>
            </a:pPr>
            <a:r>
              <a:rPr lang="en-US" dirty="0" smtClean="0"/>
              <a:t>1. Participant Observation.</a:t>
            </a:r>
          </a:p>
          <a:p>
            <a:pPr marL="0" indent="0">
              <a:buNone/>
            </a:pPr>
            <a:r>
              <a:rPr lang="en-US" dirty="0" smtClean="0"/>
              <a:t>2. Non-participant Observation.</a:t>
            </a:r>
          </a:p>
          <a:p>
            <a:pPr marL="0" indent="0">
              <a:buNone/>
            </a:pPr>
            <a:r>
              <a:rPr lang="en-US" dirty="0" smtClean="0"/>
              <a:t>3. Structured Observation.  </a:t>
            </a:r>
          </a:p>
          <a:p>
            <a:pPr marL="0" indent="0">
              <a:buNone/>
            </a:pPr>
            <a:r>
              <a:rPr lang="en-US" dirty="0" smtClean="0"/>
              <a:t>4. </a:t>
            </a:r>
            <a:r>
              <a:rPr lang="en-US" smtClean="0"/>
              <a:t>Unstructured </a:t>
            </a:r>
            <a:r>
              <a:rPr lang="en-US" dirty="0" smtClean="0"/>
              <a:t>Observation. </a:t>
            </a:r>
          </a:p>
          <a:p>
            <a:pPr marL="0" indent="0">
              <a:buNone/>
            </a:pPr>
            <a:r>
              <a:rPr lang="en-US" dirty="0" smtClean="0"/>
              <a:t>5. Controlled Observation.  </a:t>
            </a:r>
          </a:p>
          <a:p>
            <a:pPr marL="0" indent="0">
              <a:buNone/>
            </a:pPr>
            <a:r>
              <a:rPr lang="en-US" dirty="0" smtClean="0"/>
              <a:t>6.Uncontrolled </a:t>
            </a:r>
            <a:r>
              <a:rPr lang="en-US" dirty="0"/>
              <a:t>Observation</a:t>
            </a:r>
          </a:p>
        </p:txBody>
      </p:sp>
    </p:spTree>
    <p:extLst>
      <p:ext uri="{BB962C8B-B14F-4D97-AF65-F5344CB8AC3E}">
        <p14:creationId xmlns:p14="http://schemas.microsoft.com/office/powerpoint/2010/main" val="2920074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buNone/>
            </a:pPr>
            <a:r>
              <a:rPr lang="en-US" b="1" dirty="0"/>
              <a:t>Participant </a:t>
            </a:r>
            <a:r>
              <a:rPr lang="en-US" b="1" dirty="0" smtClean="0"/>
              <a:t>Observation: </a:t>
            </a:r>
            <a:r>
              <a:rPr lang="en-US" dirty="0"/>
              <a:t>In this observation, the observer is a</a:t>
            </a:r>
          </a:p>
          <a:p>
            <a:pPr marL="0" indent="0">
              <a:buNone/>
            </a:pPr>
            <a:r>
              <a:rPr lang="en-US" dirty="0"/>
              <a:t>part of the phenomenon or group which observed and he acts as both </a:t>
            </a:r>
            <a:r>
              <a:rPr lang="en-US" dirty="0" smtClean="0"/>
              <a:t>an observer </a:t>
            </a:r>
            <a:r>
              <a:rPr lang="en-US" dirty="0"/>
              <a:t>and a participant.</a:t>
            </a:r>
          </a:p>
          <a:p>
            <a:pPr marL="0" indent="0">
              <a:buNone/>
            </a:pPr>
            <a:r>
              <a:rPr lang="en-US" dirty="0"/>
              <a:t>Example, a study of tribal customs by an anthropologist by taking part </a:t>
            </a:r>
            <a:r>
              <a:rPr lang="en-US" dirty="0" smtClean="0"/>
              <a:t>in tribal </a:t>
            </a:r>
            <a:r>
              <a:rPr lang="en-US" dirty="0"/>
              <a:t>activities like folk dance. The person who are observed should not </a:t>
            </a:r>
            <a:r>
              <a:rPr lang="en-US" dirty="0" smtClean="0"/>
              <a:t>be aware </a:t>
            </a:r>
            <a:r>
              <a:rPr lang="en-US" dirty="0"/>
              <a:t>of the researcher’s purpose. Then only their </a:t>
            </a:r>
            <a:r>
              <a:rPr lang="en-US" dirty="0" err="1"/>
              <a:t>behaviour</a:t>
            </a:r>
            <a:r>
              <a:rPr lang="en-US" dirty="0"/>
              <a:t> will </a:t>
            </a:r>
            <a:r>
              <a:rPr lang="en-US" dirty="0" smtClean="0"/>
              <a:t>be ‘natural</a:t>
            </a:r>
            <a:r>
              <a:rPr lang="en-US" dirty="0"/>
              <a:t>.’</a:t>
            </a:r>
          </a:p>
        </p:txBody>
      </p:sp>
    </p:spTree>
    <p:extLst>
      <p:ext uri="{BB962C8B-B14F-4D97-AF65-F5344CB8AC3E}">
        <p14:creationId xmlns:p14="http://schemas.microsoft.com/office/powerpoint/2010/main" val="3553552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b="1" dirty="0"/>
              <a:t>Non - Participant </a:t>
            </a:r>
            <a:r>
              <a:rPr lang="en-US" b="1" dirty="0" smtClean="0"/>
              <a:t>Observation: </a:t>
            </a:r>
            <a:r>
              <a:rPr lang="en-US" dirty="0"/>
              <a:t>in this method, </a:t>
            </a:r>
            <a:r>
              <a:rPr lang="en-US" dirty="0" smtClean="0"/>
              <a:t>the observer </a:t>
            </a:r>
            <a:r>
              <a:rPr lang="en-US" dirty="0"/>
              <a:t>stands apart and does not participate in </a:t>
            </a:r>
            <a:r>
              <a:rPr lang="en-US" dirty="0" smtClean="0"/>
              <a:t>the phenomenon </a:t>
            </a:r>
            <a:r>
              <a:rPr lang="en-US" dirty="0"/>
              <a:t>observed. Naturally, there is no </a:t>
            </a:r>
            <a:r>
              <a:rPr lang="en-US" dirty="0" smtClean="0"/>
              <a:t>emotional involvement </a:t>
            </a:r>
            <a:r>
              <a:rPr lang="en-US" dirty="0"/>
              <a:t>on the part of the observer. This method </a:t>
            </a:r>
            <a:r>
              <a:rPr lang="en-US" dirty="0" smtClean="0"/>
              <a:t>calls for </a:t>
            </a:r>
            <a:r>
              <a:rPr lang="en-US" dirty="0"/>
              <a:t>skill in recording observations in an unnoticed manner.</a:t>
            </a:r>
          </a:p>
          <a:p>
            <a:pPr marL="0" indent="0" algn="just">
              <a:buNone/>
            </a:pPr>
            <a:r>
              <a:rPr lang="en-US" dirty="0"/>
              <a:t>Example : use of recording devices to examine the details </a:t>
            </a:r>
            <a:r>
              <a:rPr lang="en-US" dirty="0" smtClean="0"/>
              <a:t>of how </a:t>
            </a:r>
            <a:r>
              <a:rPr lang="en-US" dirty="0"/>
              <a:t>people talk and behave together.</a:t>
            </a:r>
          </a:p>
        </p:txBody>
      </p:sp>
    </p:spTree>
    <p:extLst>
      <p:ext uri="{BB962C8B-B14F-4D97-AF65-F5344CB8AC3E}">
        <p14:creationId xmlns:p14="http://schemas.microsoft.com/office/powerpoint/2010/main" val="1068026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827</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Observation as a tool of Data Collection</vt:lpstr>
      <vt:lpstr>Introduction</vt:lpstr>
      <vt:lpstr>…Contd.</vt:lpstr>
      <vt:lpstr>Definitions</vt:lpstr>
      <vt:lpstr>Why to observe ?</vt:lpstr>
      <vt:lpstr>Steps For An Effective Observation</vt:lpstr>
      <vt:lpstr>Types of observation</vt:lpstr>
      <vt:lpstr>…Contd.</vt:lpstr>
      <vt:lpstr>…Contd.</vt:lpstr>
      <vt:lpstr>…Contd.</vt:lpstr>
      <vt:lpstr>Advantages of Observation</vt:lpstr>
      <vt:lpstr>Disadvantages of Observation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 as a tool of Data Collection</dc:title>
  <dc:creator>Ibrar</dc:creator>
  <cp:lastModifiedBy>Ibrar</cp:lastModifiedBy>
  <cp:revision>13</cp:revision>
  <dcterms:created xsi:type="dcterms:W3CDTF">2019-02-28T03:17:22Z</dcterms:created>
  <dcterms:modified xsi:type="dcterms:W3CDTF">2019-03-07T03:26:16Z</dcterms:modified>
</cp:coreProperties>
</file>