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76" r:id="rId3"/>
    <p:sldId id="277" r:id="rId4"/>
    <p:sldId id="278" r:id="rId5"/>
    <p:sldId id="279" r:id="rId6"/>
    <p:sldId id="274" r:id="rId7"/>
    <p:sldId id="257" r:id="rId8"/>
    <p:sldId id="258" r:id="rId9"/>
    <p:sldId id="259" r:id="rId10"/>
    <p:sldId id="272" r:id="rId11"/>
    <p:sldId id="260" r:id="rId12"/>
    <p:sldId id="270" r:id="rId13"/>
    <p:sldId id="271" r:id="rId14"/>
    <p:sldId id="261" r:id="rId15"/>
    <p:sldId id="262" r:id="rId16"/>
    <p:sldId id="263" r:id="rId17"/>
    <p:sldId id="264" r:id="rId18"/>
    <p:sldId id="265" r:id="rId19"/>
    <p:sldId id="273" r:id="rId20"/>
    <p:sldId id="275" r:id="rId21"/>
    <p:sldId id="266" r:id="rId22"/>
    <p:sldId id="267" r:id="rId23"/>
    <p:sldId id="268" r:id="rId24"/>
    <p:sldId id="269" r:id="rId2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2610" tIns="46305" rIns="92610" bIns="46305" rtlCol="0"/>
          <a:lstStyle>
            <a:lvl1pPr algn="r">
              <a:defRPr sz="1200"/>
            </a:lvl1pPr>
          </a:lstStyle>
          <a:p>
            <a:fld id="{F960701A-33C3-4766-8994-D1F186735C29}" type="datetimeFigureOut">
              <a:rPr lang="en-US" smtClean="0"/>
              <a:pPr/>
              <a:t>2/18/2019</a:t>
            </a:fld>
            <a:endParaRPr lang="en-US"/>
          </a:p>
        </p:txBody>
      </p:sp>
      <p:sp>
        <p:nvSpPr>
          <p:cNvPr id="4" name="Footer Placeholder 3"/>
          <p:cNvSpPr>
            <a:spLocks noGrp="1"/>
          </p:cNvSpPr>
          <p:nvPr>
            <p:ph type="ftr" sz="quarter" idx="2"/>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2610" tIns="46305" rIns="92610" bIns="46305" rtlCol="0" anchor="b"/>
          <a:lstStyle>
            <a:lvl1pPr algn="r">
              <a:defRPr sz="1200"/>
            </a:lvl1pPr>
          </a:lstStyle>
          <a:p>
            <a:fld id="{64DDBA0B-FA9F-4B39-98CB-C162840AAFD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2610" tIns="46305" rIns="92610" bIns="46305" rtlCol="0"/>
          <a:lstStyle>
            <a:lvl1pPr algn="r">
              <a:defRPr sz="1200"/>
            </a:lvl1pPr>
          </a:lstStyle>
          <a:p>
            <a:fld id="{0249B68A-AB7E-491E-978E-71E9AA115AB6}" type="datetimeFigureOut">
              <a:rPr lang="en-US" smtClean="0"/>
              <a:pPr/>
              <a:t>2/18/2019</a:t>
            </a:fld>
            <a:endParaRPr lang="en-US"/>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2610" tIns="46305" rIns="92610" bIns="46305"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2610" tIns="46305" rIns="92610" bIns="4630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2610" tIns="46305" rIns="92610" bIns="46305" rtlCol="0" anchor="b"/>
          <a:lstStyle>
            <a:lvl1pPr algn="r">
              <a:defRPr sz="1200"/>
            </a:lvl1pPr>
          </a:lstStyle>
          <a:p>
            <a:fld id="{9A72F75F-51DE-44AB-8A06-5C29EA9A544D}" type="slidenum">
              <a:rPr lang="en-US" smtClean="0"/>
              <a:pPr/>
              <a:t>‹#›</a:t>
            </a:fld>
            <a:endParaRPr lang="en-US"/>
          </a:p>
        </p:txBody>
      </p:sp>
    </p:spTree>
    <p:extLst>
      <p:ext uri="{BB962C8B-B14F-4D97-AF65-F5344CB8AC3E}">
        <p14:creationId xmlns:p14="http://schemas.microsoft.com/office/powerpoint/2010/main" xmlns="" val="2966716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AAE3430-368F-4058-B03A-04C1C537F904}" type="datetime1">
              <a:rPr lang="en-US" smtClean="0"/>
              <a:pPr/>
              <a:t>2/18/2019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EB71815-6402-4933-B7DB-204588FB61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0776ED-72EF-41A0-86FE-700DDDFFA0CC}" type="datetime1">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EB71815-6402-4933-B7DB-204588FB61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FBF44A-AFCC-49CC-AAFC-236BC0AC739E}" type="datetime1">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EB71815-6402-4933-B7DB-204588FB61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DC25FE7-5B9A-4DAA-BBB3-D60A7F78A832}" type="datetime1">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EB71815-6402-4933-B7DB-204588FB61A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37E4404-B1B7-487E-83E4-7EAFCCC2CD36}" type="datetime1">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EB71815-6402-4933-B7DB-204588FB61A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F62EF4E-A741-4B63-BA98-FFCE294FD54D}" type="datetime1">
              <a:rPr lang="en-US" smtClean="0"/>
              <a:pPr/>
              <a:t>2/18/2019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EB71815-6402-4933-B7DB-204588FB61A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80D0804-B31F-4BED-9382-72D77F899175}" type="datetime1">
              <a:rPr lang="en-US" smtClean="0"/>
              <a:pPr/>
              <a:t>2/18/2019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EB71815-6402-4933-B7DB-204588FB61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A9ADE82-8729-4058-8A44-3F5CDCA81FA6}" type="datetime1">
              <a:rPr lang="en-US" smtClean="0"/>
              <a:pPr/>
              <a:t>2/18/2019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EB71815-6402-4933-B7DB-204588FB61A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C3CD427-DD82-4ECD-AED7-2EBDC4045B7D}" type="datetime1">
              <a:rPr lang="en-US" smtClean="0"/>
              <a:pPr/>
              <a:t>2/18/2019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EB71815-6402-4933-B7DB-204588FB61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73D3024-5454-4E77-ADE6-39069B209919}" type="datetime1">
              <a:rPr lang="en-US" smtClean="0"/>
              <a:pPr/>
              <a:t>2/18/2019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EB71815-6402-4933-B7DB-204588FB61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F4D6E6E-7002-40C2-AF81-AF61BFBFAE2A}" type="datetime1">
              <a:rPr lang="en-US" smtClean="0"/>
              <a:pPr/>
              <a:t>2/18/2019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EB71815-6402-4933-B7DB-204588FB61A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594BC3A-47C0-4CC4-BB17-4D4825363D86}" type="datetime1">
              <a:rPr lang="en-US" smtClean="0"/>
              <a:pPr/>
              <a:t>2/18/2019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EB71815-6402-4933-B7DB-204588FB61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lvl="0"/>
            <a:r>
              <a:rPr lang="en-US" sz="3200" dirty="0"/>
              <a:t>Counseling: Definition, Meaning and Techniques. </a:t>
            </a:r>
            <a:br>
              <a:rPr lang="en-US" sz="3200" dirty="0"/>
            </a:br>
            <a:endParaRPr lang="en-US" sz="3200" dirty="0"/>
          </a:p>
        </p:txBody>
      </p:sp>
      <p:sp>
        <p:nvSpPr>
          <p:cNvPr id="3" name="Subtitle 2"/>
          <p:cNvSpPr>
            <a:spLocks noGrp="1"/>
          </p:cNvSpPr>
          <p:nvPr>
            <p:ph type="subTitle" idx="1"/>
          </p:nvPr>
        </p:nvSpPr>
        <p:spPr/>
        <p:txBody>
          <a:bodyPr/>
          <a:lstStyle/>
          <a:p>
            <a:r>
              <a:rPr lang="en-US" dirty="0" smtClean="0"/>
              <a:t>Dr. Muhammad </a:t>
            </a:r>
            <a:r>
              <a:rPr lang="en-US" dirty="0" err="1" smtClean="0"/>
              <a:t>Ibrar</a:t>
            </a:r>
            <a:endParaRPr lang="en-US" dirty="0"/>
          </a:p>
        </p:txBody>
      </p:sp>
      <p:sp>
        <p:nvSpPr>
          <p:cNvPr id="4" name="Date Placeholder 3"/>
          <p:cNvSpPr>
            <a:spLocks noGrp="1"/>
          </p:cNvSpPr>
          <p:nvPr>
            <p:ph type="dt" sz="half" idx="10"/>
          </p:nvPr>
        </p:nvSpPr>
        <p:spPr/>
        <p:txBody>
          <a:bodyPr/>
          <a:lstStyle/>
          <a:p>
            <a:fld id="{7AAD69CC-4D17-4BE3-9D90-072B8B9F69A6}"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a:t>
            </a:fld>
            <a:endParaRPr lang="en-US"/>
          </a:p>
        </p:txBody>
      </p:sp>
    </p:spTree>
    <p:extLst>
      <p:ext uri="{BB962C8B-B14F-4D97-AF65-F5344CB8AC3E}">
        <p14:creationId xmlns:p14="http://schemas.microsoft.com/office/powerpoint/2010/main" xmlns="" val="3486733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a:t>It is difficult to think of a single definition of </a:t>
            </a:r>
            <a:r>
              <a:rPr lang="en-US" dirty="0" smtClean="0"/>
              <a:t>counseling. </a:t>
            </a:r>
            <a:r>
              <a:rPr lang="en-US" dirty="0"/>
              <a:t>This is because definitions </a:t>
            </a:r>
            <a:r>
              <a:rPr lang="en-US" dirty="0" smtClean="0"/>
              <a:t>of counseling </a:t>
            </a:r>
            <a:r>
              <a:rPr lang="en-US" dirty="0"/>
              <a:t>depend on theoretical orientation.</a:t>
            </a:r>
          </a:p>
          <a:p>
            <a:pPr marL="109728" indent="0" algn="just">
              <a:buNone/>
            </a:pPr>
            <a:r>
              <a:rPr lang="en-US" dirty="0" smtClean="0"/>
              <a:t>Counseling </a:t>
            </a:r>
            <a:r>
              <a:rPr lang="en-US" dirty="0"/>
              <a:t>is a learning-oriented process, which occurs usually in an interactive</a:t>
            </a:r>
          </a:p>
          <a:p>
            <a:pPr marL="109728" indent="0" algn="just">
              <a:buNone/>
            </a:pPr>
            <a:r>
              <a:rPr lang="en-US" dirty="0"/>
              <a:t>relationship, with the aim of helping a person learn more about the self, and to use such</a:t>
            </a:r>
          </a:p>
          <a:p>
            <a:pPr marL="109728" indent="0" algn="just">
              <a:buNone/>
            </a:pPr>
            <a:r>
              <a:rPr lang="en-US" dirty="0"/>
              <a:t>understanding to enable the person to become an effective member of society.</a:t>
            </a:r>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10</a:t>
            </a:fld>
            <a:endParaRPr lang="en-US"/>
          </a:p>
        </p:txBody>
      </p:sp>
      <p:sp>
        <p:nvSpPr>
          <p:cNvPr id="5" name="Title 4"/>
          <p:cNvSpPr>
            <a:spLocks noGrp="1"/>
          </p:cNvSpPr>
          <p:nvPr>
            <p:ph type="title"/>
          </p:nvPr>
        </p:nvSpPr>
        <p:spPr/>
        <p:txBody>
          <a:bodyPr>
            <a:normAutofit fontScale="90000"/>
          </a:bodyPr>
          <a:lstStyle/>
          <a:p>
            <a:r>
              <a:rPr lang="en-US" sz="3600" dirty="0" smtClean="0"/>
              <a:t>Definitions of Counseling</a:t>
            </a:r>
            <a:r>
              <a:rPr lang="en-US" sz="3600" dirty="0"/>
              <a:t/>
            </a:r>
            <a:br>
              <a:rPr lang="en-US" sz="3600" dirty="0"/>
            </a:br>
            <a:endParaRPr lang="en-US" b="0" dirty="0">
              <a:effectLst>
                <a:outerShdw blurRad="38100" dist="38100" dir="2700000" algn="tl" rotWithShape="0">
                  <a:srgbClr val="000000">
                    <a:alpha val="43137"/>
                  </a:srgbClr>
                </a:outerShdw>
              </a:effectLst>
            </a:endParaRPr>
          </a:p>
        </p:txBody>
      </p:sp>
    </p:spTree>
    <p:extLst>
      <p:ext uri="{BB962C8B-B14F-4D97-AF65-F5344CB8AC3E}">
        <p14:creationId xmlns:p14="http://schemas.microsoft.com/office/powerpoint/2010/main" xmlns="" val="2276440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109728" indent="0" algn="just">
              <a:buNone/>
            </a:pPr>
            <a:r>
              <a:rPr lang="en-US" dirty="0" smtClean="0"/>
              <a:t>“Counseling is a  process that enables a person to sort out issues and reach decisions affecting their life. Often counseling is sought out at times of change or crisis, it need not be so, however, as counseling can also help us at any time of our </a:t>
            </a:r>
            <a:r>
              <a:rPr lang="en-US" dirty="0"/>
              <a:t>life</a:t>
            </a:r>
            <a:r>
              <a:rPr lang="en-US" dirty="0" smtClean="0"/>
              <a:t>.”</a:t>
            </a:r>
          </a:p>
          <a:p>
            <a:pPr marL="109728" indent="0" algn="just">
              <a:buNone/>
            </a:pPr>
            <a:r>
              <a:rPr lang="en-US" dirty="0" smtClean="0"/>
              <a:t> </a:t>
            </a:r>
            <a:r>
              <a:rPr lang="en-US" dirty="0"/>
              <a:t>The British Association for Counseling (BAC), now the </a:t>
            </a:r>
            <a:r>
              <a:rPr lang="en-US" dirty="0" smtClean="0"/>
              <a:t>BACP (</a:t>
            </a:r>
            <a:r>
              <a:rPr lang="en-US" b="1" dirty="0" smtClean="0"/>
              <a:t>British Association for Counseling and Psychotherapy</a:t>
            </a:r>
            <a:r>
              <a:rPr lang="en-US" dirty="0" smtClean="0"/>
              <a:t>), </a:t>
            </a:r>
            <a:r>
              <a:rPr lang="en-US" dirty="0"/>
              <a:t>may have been the </a:t>
            </a:r>
            <a:r>
              <a:rPr lang="en-US" dirty="0" smtClean="0"/>
              <a:t>first professional </a:t>
            </a:r>
            <a:r>
              <a:rPr lang="en-US" dirty="0"/>
              <a:t>association to adopt a definition of professional counseling. In 1986 it published the following definition:</a:t>
            </a:r>
          </a:p>
          <a:p>
            <a:pPr marL="0" indent="0">
              <a:buNone/>
            </a:pPr>
            <a:endParaRPr lang="en-US" dirty="0" smtClean="0"/>
          </a:p>
          <a:p>
            <a:pPr marL="0" indent="0">
              <a:buNone/>
            </a:pPr>
            <a:endParaRPr lang="en-US" dirty="0"/>
          </a:p>
        </p:txBody>
      </p:sp>
      <p:sp>
        <p:nvSpPr>
          <p:cNvPr id="2" name="Title 1"/>
          <p:cNvSpPr>
            <a:spLocks noGrp="1"/>
          </p:cNvSpPr>
          <p:nvPr>
            <p:ph type="title"/>
          </p:nvPr>
        </p:nvSpPr>
        <p:spPr/>
        <p:txBody>
          <a:bodyPr>
            <a:normAutofit/>
          </a:bodyPr>
          <a:lstStyle/>
          <a:p>
            <a:r>
              <a:rPr lang="en-US" dirty="0" smtClean="0"/>
              <a:t>…Contd.</a:t>
            </a:r>
            <a:endParaRPr lang="en-US" dirty="0"/>
          </a:p>
        </p:txBody>
      </p:sp>
      <p:sp>
        <p:nvSpPr>
          <p:cNvPr id="4" name="Date Placeholder 3"/>
          <p:cNvSpPr>
            <a:spLocks noGrp="1"/>
          </p:cNvSpPr>
          <p:nvPr>
            <p:ph type="dt" sz="half" idx="10"/>
          </p:nvPr>
        </p:nvSpPr>
        <p:spPr/>
        <p:txBody>
          <a:bodyPr/>
          <a:lstStyle/>
          <a:p>
            <a:fld id="{47DF112D-D3E2-4447-AD6C-DB8F57B8E41D}"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11</a:t>
            </a:fld>
            <a:endParaRPr lang="en-US"/>
          </a:p>
        </p:txBody>
      </p:sp>
    </p:spTree>
    <p:extLst>
      <p:ext uri="{BB962C8B-B14F-4D97-AF65-F5344CB8AC3E}">
        <p14:creationId xmlns:p14="http://schemas.microsoft.com/office/powerpoint/2010/main" xmlns="" val="3645682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en-US" dirty="0" smtClean="0"/>
              <a:t>“Counseling </a:t>
            </a:r>
            <a:r>
              <a:rPr lang="en-US" dirty="0"/>
              <a:t>is the skilled and principled use of relationship to facilitate self- knowledge, </a:t>
            </a:r>
            <a:r>
              <a:rPr lang="en-US" dirty="0" smtClean="0"/>
              <a:t>emotional acceptance </a:t>
            </a:r>
            <a:r>
              <a:rPr lang="en-US" dirty="0"/>
              <a:t>and growth and the </a:t>
            </a:r>
            <a:r>
              <a:rPr lang="en-US" dirty="0" smtClean="0"/>
              <a:t>optimal (best) </a:t>
            </a:r>
            <a:r>
              <a:rPr lang="en-US" dirty="0"/>
              <a:t>development of personal resources. The overall aim is to </a:t>
            </a:r>
            <a:r>
              <a:rPr lang="en-US" dirty="0" smtClean="0"/>
              <a:t>provide an </a:t>
            </a:r>
            <a:r>
              <a:rPr lang="en-US" dirty="0"/>
              <a:t>opportunity to work towards living more </a:t>
            </a:r>
            <a:r>
              <a:rPr lang="en-US" dirty="0" smtClean="0"/>
              <a:t>enjoyably </a:t>
            </a:r>
            <a:r>
              <a:rPr lang="en-US" dirty="0"/>
              <a:t>and resourcefully. </a:t>
            </a:r>
            <a:r>
              <a:rPr lang="en-US" dirty="0" smtClean="0"/>
              <a:t>Counseling </a:t>
            </a:r>
            <a:r>
              <a:rPr lang="en-US" dirty="0"/>
              <a:t>relationships </a:t>
            </a:r>
            <a:r>
              <a:rPr lang="en-US" dirty="0" smtClean="0"/>
              <a:t>will vary </a:t>
            </a:r>
            <a:r>
              <a:rPr lang="en-US" dirty="0"/>
              <a:t>according to need but may be concerned with developmental issues, </a:t>
            </a:r>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12</a:t>
            </a:fld>
            <a:endParaRPr lang="en-US"/>
          </a:p>
        </p:txBody>
      </p:sp>
      <p:sp>
        <p:nvSpPr>
          <p:cNvPr id="5" name="Title 4"/>
          <p:cNvSpPr>
            <a:spLocks noGrp="1"/>
          </p:cNvSpPr>
          <p:nvPr>
            <p:ph type="title"/>
          </p:nvPr>
        </p:nvSpPr>
        <p:spPr/>
        <p:txBody>
          <a:bodyPr/>
          <a:lstStyle/>
          <a:p>
            <a:r>
              <a:rPr lang="en-US" dirty="0" smtClean="0">
                <a:effectLst/>
              </a:rPr>
              <a:t>…Contd.</a:t>
            </a:r>
            <a:endParaRPr lang="en-US" dirty="0">
              <a:effectLst/>
            </a:endParaRPr>
          </a:p>
        </p:txBody>
      </p:sp>
    </p:spTree>
    <p:extLst>
      <p:ext uri="{BB962C8B-B14F-4D97-AF65-F5344CB8AC3E}">
        <p14:creationId xmlns:p14="http://schemas.microsoft.com/office/powerpoint/2010/main" xmlns="" val="4269295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a:t>addressing and </a:t>
            </a:r>
            <a:r>
              <a:rPr lang="en-US" dirty="0" smtClean="0"/>
              <a:t>resolving specific </a:t>
            </a:r>
            <a:r>
              <a:rPr lang="en-US" dirty="0"/>
              <a:t>problems, making decisions, coping with crisis, developing personal insights and knowledge,</a:t>
            </a:r>
          </a:p>
          <a:p>
            <a:pPr marL="109728" indent="0" algn="just">
              <a:buNone/>
            </a:pPr>
            <a:r>
              <a:rPr lang="en-US" dirty="0"/>
              <a:t>working through feelings of inner conflict or improving relationships with others.</a:t>
            </a:r>
          </a:p>
          <a:p>
            <a:pPr marL="109728" indent="0" algn="just">
              <a:buNone/>
            </a:pPr>
            <a:r>
              <a:rPr lang="en-US" dirty="0"/>
              <a:t>The counselor's role is to facilitate the clients work in ways that respect the client’s values, </a:t>
            </a:r>
            <a:r>
              <a:rPr lang="en-US" dirty="0" smtClean="0"/>
              <a:t>personal resources </a:t>
            </a:r>
            <a:r>
              <a:rPr lang="en-US" dirty="0"/>
              <a:t>and capacity for self-determination</a:t>
            </a:r>
            <a:r>
              <a:rPr lang="en-US" dirty="0" smtClean="0"/>
              <a:t>.”</a:t>
            </a:r>
            <a:endParaRPr lang="en-US" dirty="0"/>
          </a:p>
          <a:p>
            <a:pPr marL="109728" indent="0">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dirty="0"/>
          </a:p>
        </p:txBody>
      </p:sp>
      <p:sp>
        <p:nvSpPr>
          <p:cNvPr id="4" name="Slide Number Placeholder 3"/>
          <p:cNvSpPr>
            <a:spLocks noGrp="1"/>
          </p:cNvSpPr>
          <p:nvPr>
            <p:ph type="sldNum" sz="quarter" idx="12"/>
          </p:nvPr>
        </p:nvSpPr>
        <p:spPr/>
        <p:txBody>
          <a:bodyPr/>
          <a:lstStyle/>
          <a:p>
            <a:fld id="{AEB71815-6402-4933-B7DB-204588FB61A7}" type="slidenum">
              <a:rPr lang="en-US" smtClean="0"/>
              <a:pPr/>
              <a:t>13</a:t>
            </a:fld>
            <a:endParaRPr lang="en-US"/>
          </a:p>
        </p:txBody>
      </p:sp>
      <p:sp>
        <p:nvSpPr>
          <p:cNvPr id="5" name="Title 4"/>
          <p:cNvSpPr>
            <a:spLocks noGrp="1"/>
          </p:cNvSpPr>
          <p:nvPr>
            <p:ph type="title"/>
          </p:nvPr>
        </p:nvSpPr>
        <p:spPr/>
        <p:txBody>
          <a:bodyPr/>
          <a:lstStyle/>
          <a:p>
            <a:r>
              <a:rPr lang="en-US" dirty="0" smtClean="0">
                <a:effectLst/>
              </a:rPr>
              <a:t>…Contd.</a:t>
            </a:r>
            <a:endParaRPr lang="en-US" dirty="0">
              <a:effectLst/>
            </a:endParaRPr>
          </a:p>
        </p:txBody>
      </p:sp>
    </p:spTree>
    <p:extLst>
      <p:ext uri="{BB962C8B-B14F-4D97-AF65-F5344CB8AC3E}">
        <p14:creationId xmlns:p14="http://schemas.microsoft.com/office/powerpoint/2010/main" xmlns="" val="33333065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“Counseling </a:t>
            </a:r>
            <a:r>
              <a:rPr lang="en-US" dirty="0"/>
              <a:t>involves talking with a person in a way that helps that person solve a problem or helps to create conditions that will cause the person to understand and/or improve his </a:t>
            </a:r>
            <a:r>
              <a:rPr lang="en-US" dirty="0" smtClean="0"/>
              <a:t>behavior, </a:t>
            </a:r>
            <a:r>
              <a:rPr lang="en-US" dirty="0"/>
              <a:t>character, values or life </a:t>
            </a:r>
            <a:r>
              <a:rPr lang="en-US" dirty="0" smtClean="0"/>
              <a:t>circumstances.”</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8A92FFCC-3F8E-4B96-91FF-C10849C2B5A4}"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14</a:t>
            </a:fld>
            <a:endParaRPr lang="en-US"/>
          </a:p>
        </p:txBody>
      </p:sp>
    </p:spTree>
    <p:extLst>
      <p:ext uri="{BB962C8B-B14F-4D97-AF65-F5344CB8AC3E}">
        <p14:creationId xmlns:p14="http://schemas.microsoft.com/office/powerpoint/2010/main" xmlns="" val="2056288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lgn="just">
              <a:buNone/>
            </a:pPr>
            <a:r>
              <a:rPr lang="en-US" dirty="0" smtClean="0"/>
              <a:t>Counseling </a:t>
            </a:r>
            <a:r>
              <a:rPr lang="en-US" dirty="0"/>
              <a:t>is often performed face-to-face in confidential sessions between the </a:t>
            </a:r>
            <a:r>
              <a:rPr lang="en-US" dirty="0" smtClean="0"/>
              <a:t>counselor </a:t>
            </a:r>
            <a:r>
              <a:rPr lang="en-US" dirty="0"/>
              <a:t>and client(s). However, </a:t>
            </a:r>
            <a:r>
              <a:rPr lang="en-US" dirty="0" smtClean="0"/>
              <a:t>counseling </a:t>
            </a:r>
            <a:r>
              <a:rPr lang="en-US" dirty="0"/>
              <a:t>can also be undertaken by telephone, in writing and, in these days of the Internet, by email or video conferencing.</a:t>
            </a:r>
          </a:p>
          <a:p>
            <a:pPr marL="0" indent="0" algn="just">
              <a:buNone/>
            </a:pPr>
            <a:r>
              <a:rPr lang="en-US" dirty="0" smtClean="0"/>
              <a:t>Counseling </a:t>
            </a:r>
            <a:r>
              <a:rPr lang="en-US" dirty="0"/>
              <a:t>can and may take many different formats to bring a person to a better understanding of them self and others. It can therefore be seen that </a:t>
            </a:r>
            <a:r>
              <a:rPr lang="en-US" dirty="0" smtClean="0"/>
              <a:t>counseling </a:t>
            </a:r>
            <a:r>
              <a:rPr lang="en-US" dirty="0"/>
              <a:t>can be of benefit to a person experiencing problems in finding, forming, and maintaining relationships.</a:t>
            </a:r>
          </a:p>
          <a:p>
            <a:pPr marL="0" indent="0">
              <a:buNone/>
            </a:pP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E1655FEB-A9E2-4ED6-98DC-6491FA633643}"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15</a:t>
            </a:fld>
            <a:endParaRPr lang="en-US"/>
          </a:p>
        </p:txBody>
      </p:sp>
    </p:spTree>
    <p:extLst>
      <p:ext uri="{BB962C8B-B14F-4D97-AF65-F5344CB8AC3E}">
        <p14:creationId xmlns:p14="http://schemas.microsoft.com/office/powerpoint/2010/main" xmlns="" val="432844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lgn="just">
              <a:buNone/>
            </a:pPr>
            <a:r>
              <a:rPr lang="en-US" dirty="0"/>
              <a:t>Relationship </a:t>
            </a:r>
            <a:r>
              <a:rPr lang="en-US" dirty="0" smtClean="0"/>
              <a:t>counseling </a:t>
            </a:r>
            <a:r>
              <a:rPr lang="en-US" dirty="0"/>
              <a:t>is not about giving advice. It is about helping and supporting a person to find an understanding and answers that work for that person. </a:t>
            </a:r>
            <a:r>
              <a:rPr lang="en-US" dirty="0" smtClean="0"/>
              <a:t>Counseling </a:t>
            </a:r>
            <a:r>
              <a:rPr lang="en-US" dirty="0"/>
              <a:t>is a friendly, supportive and positive approach to personal development. </a:t>
            </a:r>
          </a:p>
          <a:p>
            <a:pPr marL="0" indent="0" algn="just">
              <a:buNone/>
            </a:pPr>
            <a:r>
              <a:rPr lang="en-US" dirty="0"/>
              <a:t>Many people seeking </a:t>
            </a:r>
            <a:r>
              <a:rPr lang="en-US" dirty="0" smtClean="0"/>
              <a:t>counseling, </a:t>
            </a:r>
            <a:r>
              <a:rPr lang="en-US" dirty="0"/>
              <a:t>have problems or past experiences in their life, which they find difficult to overcome. These experiences and problems prevent the person moving forward in their life. </a:t>
            </a:r>
            <a:r>
              <a:rPr lang="en-US" dirty="0" smtClean="0"/>
              <a:t>Counseling </a:t>
            </a:r>
            <a:r>
              <a:rPr lang="en-US" dirty="0"/>
              <a:t>helps the person face the effects of past experiences and seek ways to overcome them.</a:t>
            </a:r>
          </a:p>
          <a:p>
            <a:pPr marL="0" indent="0">
              <a:buNone/>
            </a:pP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5D4ED16B-373A-45E3-94F1-DEDE70FA8FB0}"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16</a:t>
            </a:fld>
            <a:endParaRPr lang="en-US"/>
          </a:p>
        </p:txBody>
      </p:sp>
    </p:spTree>
    <p:extLst>
      <p:ext uri="{BB962C8B-B14F-4D97-AF65-F5344CB8AC3E}">
        <p14:creationId xmlns:p14="http://schemas.microsoft.com/office/powerpoint/2010/main" xmlns="" val="3608021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Counseling </a:t>
            </a:r>
            <a:r>
              <a:rPr lang="en-US" dirty="0"/>
              <a:t>may take time to work, depending upon the nature and number of problems being presented by the client. Sometimes, a single or a few sessions are all that is needed. At other times, longer periods, possibly months or up to a couple of years may be needed. The </a:t>
            </a:r>
            <a:r>
              <a:rPr lang="en-US" dirty="0" smtClean="0"/>
              <a:t>counselor </a:t>
            </a:r>
            <a:r>
              <a:rPr lang="en-US" dirty="0"/>
              <a:t>is there throughout to assist the client in their development.</a:t>
            </a:r>
          </a:p>
          <a:p>
            <a:pPr marL="0" indent="0">
              <a:buNone/>
            </a:pP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0C394246-1AD7-493B-B3D8-256CB6213D00}"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17</a:t>
            </a:fld>
            <a:endParaRPr lang="en-US"/>
          </a:p>
        </p:txBody>
      </p:sp>
    </p:spTree>
    <p:extLst>
      <p:ext uri="{BB962C8B-B14F-4D97-AF65-F5344CB8AC3E}">
        <p14:creationId xmlns:p14="http://schemas.microsoft.com/office/powerpoint/2010/main" xmlns="" val="2109954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a:t>So if you are facing a crisis in your life, or a period of change, then may be </a:t>
            </a:r>
            <a:r>
              <a:rPr lang="en-US" dirty="0" smtClean="0"/>
              <a:t>counseling </a:t>
            </a:r>
            <a:r>
              <a:rPr lang="en-US" dirty="0"/>
              <a:t>could help you. If you feel things may be going wrong in your life and you want to understand why and do something about it, then may be </a:t>
            </a:r>
            <a:r>
              <a:rPr lang="en-US" dirty="0" smtClean="0"/>
              <a:t>counseling </a:t>
            </a:r>
            <a:r>
              <a:rPr lang="en-US" dirty="0"/>
              <a:t>could help. </a:t>
            </a:r>
          </a:p>
          <a:p>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4BC28EC7-CB0D-40E0-B177-3AA2EC9357F9}"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18</a:t>
            </a:fld>
            <a:endParaRPr lang="en-US"/>
          </a:p>
        </p:txBody>
      </p:sp>
    </p:spTree>
    <p:extLst>
      <p:ext uri="{BB962C8B-B14F-4D97-AF65-F5344CB8AC3E}">
        <p14:creationId xmlns:p14="http://schemas.microsoft.com/office/powerpoint/2010/main" xmlns="" val="1288256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en-US" dirty="0" smtClean="0"/>
              <a:t>Counseling indicate </a:t>
            </a:r>
            <a:r>
              <a:rPr lang="en-US" dirty="0"/>
              <a:t>a professional relationship between a trained </a:t>
            </a:r>
            <a:r>
              <a:rPr lang="en-US" dirty="0" smtClean="0"/>
              <a:t>counselor</a:t>
            </a:r>
            <a:r>
              <a:rPr lang="en-US" dirty="0"/>
              <a:t> </a:t>
            </a:r>
            <a:r>
              <a:rPr lang="en-US" dirty="0" smtClean="0"/>
              <a:t>and </a:t>
            </a:r>
            <a:r>
              <a:rPr lang="en-US" dirty="0"/>
              <a:t>a client. This relationship is usually person-to-person, although it </a:t>
            </a:r>
            <a:r>
              <a:rPr lang="en-US" dirty="0" smtClean="0"/>
              <a:t>may sometimes </a:t>
            </a:r>
            <a:r>
              <a:rPr lang="en-US" dirty="0"/>
              <a:t>involve more than two people. It is designed to help clients to</a:t>
            </a:r>
          </a:p>
          <a:p>
            <a:pPr marL="109728" indent="0" algn="just">
              <a:buNone/>
            </a:pPr>
            <a:r>
              <a:rPr lang="en-US" dirty="0"/>
              <a:t>understand and clarify their views of their </a:t>
            </a:r>
            <a:r>
              <a:rPr lang="en-US" dirty="0" smtClean="0"/>
              <a:t>life pace, </a:t>
            </a:r>
            <a:r>
              <a:rPr lang="en-US" dirty="0"/>
              <a:t>and to learn to </a:t>
            </a:r>
            <a:r>
              <a:rPr lang="en-US" dirty="0" smtClean="0"/>
              <a:t>reach their </a:t>
            </a:r>
            <a:r>
              <a:rPr lang="en-US" dirty="0"/>
              <a:t>self-determined goals through meaningful, well-informed choices </a:t>
            </a:r>
            <a:r>
              <a:rPr lang="en-US" dirty="0" smtClean="0"/>
              <a:t>and through </a:t>
            </a:r>
            <a:r>
              <a:rPr lang="en-US" dirty="0"/>
              <a:t>resolution of problems of an emotional or interpersonal nature.</a:t>
            </a:r>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19</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1551312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The </a:t>
            </a:r>
            <a:r>
              <a:rPr lang="en-US" b="1" dirty="0" smtClean="0"/>
              <a:t>pattern of sessions </a:t>
            </a:r>
            <a:r>
              <a:rPr lang="en-US" dirty="0" smtClean="0"/>
              <a:t>has a predictable rhythm with an introduction, information gathering, discussion and a conclusion.</a:t>
            </a:r>
          </a:p>
          <a:p>
            <a:pPr algn="just"/>
            <a:r>
              <a:rPr lang="en-US" b="1" dirty="0" smtClean="0"/>
              <a:t>Active listening </a:t>
            </a:r>
            <a:r>
              <a:rPr lang="en-US" dirty="0" smtClean="0"/>
              <a:t>happens when you "listen for meaning". The listener says very little but conveys much interest. The listener only speaks to find out if a statement (or two or twenty) has been correctly heard and understood.</a:t>
            </a:r>
          </a:p>
          <a:p>
            <a:pPr>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a:t>
            </a:fld>
            <a:endParaRPr lang="en-US"/>
          </a:p>
        </p:txBody>
      </p:sp>
      <p:sp>
        <p:nvSpPr>
          <p:cNvPr id="5" name="Title 4"/>
          <p:cNvSpPr>
            <a:spLocks noGrp="1"/>
          </p:cNvSpPr>
          <p:nvPr>
            <p:ph type="title"/>
          </p:nvPr>
        </p:nvSpPr>
        <p:spPr/>
        <p:txBody>
          <a:bodyPr>
            <a:normAutofit/>
          </a:bodyPr>
          <a:lstStyle/>
          <a:p>
            <a:r>
              <a:rPr lang="en-US" dirty="0" smtClean="0"/>
              <a:t>Introduction to Terms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“The </a:t>
            </a:r>
            <a:r>
              <a:rPr lang="en-US" dirty="0"/>
              <a:t>dictionary describes counseling as provision of advice or guidance in decision-making, in particularly in emotionally significant situations. </a:t>
            </a:r>
            <a:r>
              <a:rPr lang="en-US" i="1" dirty="0"/>
              <a:t>Counselors</a:t>
            </a:r>
            <a:r>
              <a:rPr lang="en-US" dirty="0"/>
              <a:t> help their </a:t>
            </a:r>
            <a:r>
              <a:rPr lang="en-US" i="1" dirty="0"/>
              <a:t>clients</a:t>
            </a:r>
            <a:r>
              <a:rPr lang="en-US" dirty="0"/>
              <a:t> by counseling them. Counselors also help clients explore and understand their worlds and so discover better ways of thinking and living</a:t>
            </a:r>
            <a:r>
              <a:rPr lang="en-US" dirty="0" smtClean="0"/>
              <a:t>.”</a:t>
            </a:r>
            <a:endParaRPr lang="en-US" dirty="0"/>
          </a:p>
          <a:p>
            <a:pPr marL="109728" indent="0" algn="just">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20</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37185259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dirty="0"/>
              <a:t>The </a:t>
            </a:r>
            <a:r>
              <a:rPr lang="en-US" dirty="0" smtClean="0"/>
              <a:t>counseling </a:t>
            </a:r>
            <a:r>
              <a:rPr lang="en-US" dirty="0"/>
              <a:t>process will depend on the individual </a:t>
            </a:r>
            <a:r>
              <a:rPr lang="en-US" dirty="0" smtClean="0"/>
              <a:t>counselor, </a:t>
            </a:r>
            <a:r>
              <a:rPr lang="en-US" dirty="0"/>
              <a:t>the individual client and the specific issue. However, there is a general </a:t>
            </a:r>
            <a:r>
              <a:rPr lang="en-US" dirty="0" smtClean="0"/>
              <a:t>counseling </a:t>
            </a:r>
            <a:r>
              <a:rPr lang="en-US" dirty="0"/>
              <a:t>process that the </a:t>
            </a:r>
            <a:r>
              <a:rPr lang="en-US" dirty="0" smtClean="0"/>
              <a:t>counselors </a:t>
            </a:r>
            <a:r>
              <a:rPr lang="en-US" dirty="0"/>
              <a:t>will follow: </a:t>
            </a:r>
          </a:p>
          <a:p>
            <a:pPr lvl="0"/>
            <a:r>
              <a:rPr lang="en-US" dirty="0"/>
              <a:t>Background information collection </a:t>
            </a:r>
          </a:p>
          <a:p>
            <a:pPr lvl="0"/>
            <a:r>
              <a:rPr lang="en-US" dirty="0"/>
              <a:t>Identification of core issues </a:t>
            </a:r>
          </a:p>
          <a:p>
            <a:pPr lvl="0"/>
            <a:r>
              <a:rPr lang="en-US" dirty="0" smtClean="0"/>
              <a:t>Case formulation </a:t>
            </a:r>
          </a:p>
          <a:p>
            <a:r>
              <a:rPr lang="en-US" dirty="0"/>
              <a:t>Goal setting for the therapeutic process </a:t>
            </a:r>
          </a:p>
          <a:p>
            <a:pPr marL="109728" lvl="0" indent="0">
              <a:buNone/>
            </a:pPr>
            <a:endParaRPr lang="en-US" dirty="0" smtClean="0"/>
          </a:p>
          <a:p>
            <a:pPr marL="109728" indent="0">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21</a:t>
            </a:fld>
            <a:endParaRPr lang="en-US"/>
          </a:p>
        </p:txBody>
      </p:sp>
      <p:sp>
        <p:nvSpPr>
          <p:cNvPr id="5" name="Title 4"/>
          <p:cNvSpPr>
            <a:spLocks noGrp="1"/>
          </p:cNvSpPr>
          <p:nvPr>
            <p:ph type="title"/>
          </p:nvPr>
        </p:nvSpPr>
        <p:spPr/>
        <p:txBody>
          <a:bodyPr>
            <a:normAutofit fontScale="90000"/>
          </a:bodyPr>
          <a:lstStyle/>
          <a:p>
            <a:pPr algn="ctr"/>
            <a:r>
              <a:rPr lang="en-US" dirty="0">
                <a:effectLst/>
              </a:rPr>
              <a:t>The </a:t>
            </a:r>
            <a:r>
              <a:rPr lang="en-US" dirty="0" smtClean="0">
                <a:effectLst/>
              </a:rPr>
              <a:t>counseling </a:t>
            </a:r>
            <a:r>
              <a:rPr lang="en-US" dirty="0">
                <a:effectLst/>
              </a:rPr>
              <a:t>process </a:t>
            </a:r>
            <a:br>
              <a:rPr lang="en-US" dirty="0">
                <a:effectLst/>
              </a:rPr>
            </a:br>
            <a:endParaRPr lang="en-US" dirty="0"/>
          </a:p>
        </p:txBody>
      </p:sp>
    </p:spTree>
    <p:extLst>
      <p:ext uri="{BB962C8B-B14F-4D97-AF65-F5344CB8AC3E}">
        <p14:creationId xmlns:p14="http://schemas.microsoft.com/office/powerpoint/2010/main" xmlns="" val="4502980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smtClean="0"/>
              <a:t>Implementation </a:t>
            </a:r>
            <a:r>
              <a:rPr lang="en-US" dirty="0"/>
              <a:t>of intervention </a:t>
            </a:r>
          </a:p>
          <a:p>
            <a:pPr lvl="0"/>
            <a:r>
              <a:rPr lang="en-US" dirty="0"/>
              <a:t>Evaluation of intervention </a:t>
            </a:r>
          </a:p>
          <a:p>
            <a:pPr lvl="0"/>
            <a:r>
              <a:rPr lang="en-US" dirty="0"/>
              <a:t>Closure </a:t>
            </a:r>
          </a:p>
          <a:p>
            <a:pPr marL="109728" lvl="0" indent="0">
              <a:buNone/>
            </a:pPr>
            <a:r>
              <a:rPr lang="en-US" dirty="0"/>
              <a:t>By the end of the initial interview you and your </a:t>
            </a:r>
            <a:r>
              <a:rPr lang="en-US" dirty="0" smtClean="0"/>
              <a:t>counselor </a:t>
            </a:r>
            <a:r>
              <a:rPr lang="en-US" dirty="0"/>
              <a:t>may decide on one of the following options: </a:t>
            </a:r>
            <a:endParaRPr lang="en-US" dirty="0" smtClean="0"/>
          </a:p>
          <a:p>
            <a:pPr marL="109728" lvl="0" indent="0">
              <a:buNone/>
            </a:pPr>
            <a:r>
              <a:rPr lang="en-US" b="1" dirty="0" smtClean="0"/>
              <a:t>no </a:t>
            </a:r>
            <a:r>
              <a:rPr lang="en-US" b="1" dirty="0"/>
              <a:t>further </a:t>
            </a:r>
            <a:r>
              <a:rPr lang="en-US" b="1" dirty="0" smtClean="0"/>
              <a:t>counseling</a:t>
            </a:r>
            <a:r>
              <a:rPr lang="en-US" dirty="0" smtClean="0"/>
              <a:t> </a:t>
            </a:r>
            <a:r>
              <a:rPr lang="en-US" dirty="0"/>
              <a:t>is required at this time, if during the initial interview you have been able to clarify your concerns and plan an appropriate course of action. </a:t>
            </a:r>
          </a:p>
          <a:p>
            <a:pPr marL="109728" indent="0">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22</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8438529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a:t> </a:t>
            </a:r>
            <a:r>
              <a:rPr lang="en-US" b="1" dirty="0"/>
              <a:t>further appointments</a:t>
            </a:r>
            <a:r>
              <a:rPr lang="en-US" dirty="0"/>
              <a:t> are needed to continue to explore the issues before reaching a decision. A second appointment will be made with you either by the </a:t>
            </a:r>
            <a:r>
              <a:rPr lang="en-US" dirty="0" smtClean="0"/>
              <a:t>counselor </a:t>
            </a:r>
            <a:r>
              <a:rPr lang="en-US" dirty="0"/>
              <a:t>or by reception. </a:t>
            </a:r>
          </a:p>
          <a:p>
            <a:pPr lvl="0"/>
            <a:r>
              <a:rPr lang="en-US" b="1" dirty="0"/>
              <a:t>alternative services</a:t>
            </a:r>
            <a:r>
              <a:rPr lang="en-US" dirty="0"/>
              <a:t> are appropriate and the </a:t>
            </a:r>
            <a:r>
              <a:rPr lang="en-US" dirty="0" smtClean="0"/>
              <a:t>counselor </a:t>
            </a:r>
            <a:r>
              <a:rPr lang="en-US" dirty="0"/>
              <a:t>will assist you to identify specific resources to consider and pursue. </a:t>
            </a:r>
          </a:p>
          <a:p>
            <a:pPr marL="109728" indent="0">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23</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1599276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There are three main types of </a:t>
            </a:r>
            <a:r>
              <a:rPr lang="en-US" dirty="0" smtClean="0"/>
              <a:t>counseling </a:t>
            </a:r>
            <a:r>
              <a:rPr lang="en-US" dirty="0"/>
              <a:t>or support. These are: </a:t>
            </a:r>
          </a:p>
          <a:p>
            <a:pPr lvl="0"/>
            <a:r>
              <a:rPr lang="en-US" b="1" dirty="0"/>
              <a:t>Individual work</a:t>
            </a:r>
            <a:r>
              <a:rPr lang="en-US" dirty="0"/>
              <a:t> with one </a:t>
            </a:r>
            <a:r>
              <a:rPr lang="en-US" dirty="0" smtClean="0"/>
              <a:t>counselor </a:t>
            </a:r>
            <a:r>
              <a:rPr lang="en-US" dirty="0"/>
              <a:t>and either one client, a couple or some members of a family. </a:t>
            </a:r>
          </a:p>
          <a:p>
            <a:pPr lvl="0"/>
            <a:r>
              <a:rPr lang="en-US" b="1" dirty="0"/>
              <a:t>Group work</a:t>
            </a:r>
            <a:r>
              <a:rPr lang="en-US" dirty="0"/>
              <a:t> where </a:t>
            </a:r>
            <a:r>
              <a:rPr lang="en-US"/>
              <a:t>a </a:t>
            </a:r>
            <a:r>
              <a:rPr lang="en-US" smtClean="0"/>
              <a:t>counselor </a:t>
            </a:r>
            <a:r>
              <a:rPr lang="en-US" dirty="0"/>
              <a:t>leads or facilitates the group. </a:t>
            </a:r>
          </a:p>
          <a:p>
            <a:pPr lvl="0"/>
            <a:r>
              <a:rPr lang="en-US" b="1" dirty="0"/>
              <a:t>Self-help groups</a:t>
            </a:r>
            <a:r>
              <a:rPr lang="en-US" dirty="0"/>
              <a:t> where there is no leader. Members attend on an equal basis for mutual support. </a:t>
            </a:r>
          </a:p>
          <a:p>
            <a:pPr marL="109728" indent="0">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24</a:t>
            </a:fld>
            <a:endParaRPr lang="en-US"/>
          </a:p>
        </p:txBody>
      </p:sp>
      <p:sp>
        <p:nvSpPr>
          <p:cNvPr id="5" name="Title 4"/>
          <p:cNvSpPr>
            <a:spLocks noGrp="1"/>
          </p:cNvSpPr>
          <p:nvPr>
            <p:ph type="title"/>
          </p:nvPr>
        </p:nvSpPr>
        <p:spPr/>
        <p:txBody>
          <a:bodyPr>
            <a:normAutofit fontScale="90000"/>
          </a:bodyPr>
          <a:lstStyle/>
          <a:p>
            <a:pPr algn="ctr"/>
            <a:r>
              <a:rPr lang="en-US" dirty="0">
                <a:effectLst/>
              </a:rPr>
              <a:t>Types of </a:t>
            </a:r>
            <a:r>
              <a:rPr lang="en-US" dirty="0" smtClean="0">
                <a:effectLst/>
              </a:rPr>
              <a:t>counseling</a:t>
            </a:r>
            <a:r>
              <a:rPr lang="en-US" dirty="0">
                <a:effectLst/>
              </a:rPr>
              <a:t/>
            </a:r>
            <a:br>
              <a:rPr lang="en-US" dirty="0">
                <a:effectLst/>
              </a:rPr>
            </a:br>
            <a:endParaRPr lang="en-US" dirty="0"/>
          </a:p>
        </p:txBody>
      </p:sp>
    </p:spTree>
    <p:extLst>
      <p:ext uri="{BB962C8B-B14F-4D97-AF65-F5344CB8AC3E}">
        <p14:creationId xmlns:p14="http://schemas.microsoft.com/office/powerpoint/2010/main" xmlns="" val="131210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b="1" dirty="0" smtClean="0"/>
              <a:t>Body language </a:t>
            </a:r>
            <a:r>
              <a:rPr lang="en-US" dirty="0" smtClean="0"/>
              <a:t>takes into account our facial expressions, angle of our body, closeness of ourselves to another, placement of arms and legs, and so much more. Notice how much can be expressed by raising and lowering your eyebrows!</a:t>
            </a:r>
          </a:p>
          <a:p>
            <a:pPr algn="just"/>
            <a:r>
              <a:rPr lang="en-US" dirty="0" smtClean="0"/>
              <a:t>You need to</a:t>
            </a:r>
            <a:r>
              <a:rPr lang="en-US" b="1" dirty="0" smtClean="0"/>
              <a:t> monitor the tone of your voice </a:t>
            </a:r>
            <a:r>
              <a:rPr lang="en-US" dirty="0" smtClean="0"/>
              <a:t>- in the same way that you monitor your body language. Remember, the person may not remember what was said, but they will remember how you made them feel!</a:t>
            </a:r>
          </a:p>
          <a:p>
            <a:pPr>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3</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An </a:t>
            </a:r>
            <a:r>
              <a:rPr lang="en-US" b="1" dirty="0" smtClean="0"/>
              <a:t>open question </a:t>
            </a:r>
            <a:r>
              <a:rPr lang="en-US" dirty="0" smtClean="0"/>
              <a:t>is one that is used in order to gathering lots of information – you ask it with the intent of getting a long answer.</a:t>
            </a:r>
          </a:p>
          <a:p>
            <a:pPr algn="just"/>
            <a:r>
              <a:rPr lang="en-US" dirty="0" smtClean="0"/>
              <a:t>A </a:t>
            </a:r>
            <a:r>
              <a:rPr lang="en-US" b="1" dirty="0" smtClean="0"/>
              <a:t>closed question</a:t>
            </a:r>
            <a:r>
              <a:rPr lang="en-US" dirty="0" smtClean="0"/>
              <a:t> is one used to gather specific information - it can normally be answered with either a single word or a short phrase. </a:t>
            </a:r>
          </a:p>
          <a:p>
            <a:pPr algn="just"/>
            <a:r>
              <a:rPr lang="en-US" b="1" dirty="0" smtClean="0"/>
              <a:t>Paraphrasing </a:t>
            </a:r>
            <a:r>
              <a:rPr lang="en-US" dirty="0" smtClean="0"/>
              <a:t>is when you restate what the speaker said. Often different words are used and the listener may be using this to draw attention to a particular concern or aspect. Sometimes paraphrasing is used to clarify.</a:t>
            </a:r>
          </a:p>
          <a:p>
            <a:pPr>
              <a:buNone/>
            </a:pP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4</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b="1" dirty="0" smtClean="0"/>
              <a:t>Summarizing </a:t>
            </a:r>
            <a:r>
              <a:rPr lang="en-US" dirty="0" smtClean="0"/>
              <a:t>is focusing on the main points of a presentation or conversation in order to highlight them. At the same time you are giving the “gist”(general idea), you are checking to see if you are accurate.</a:t>
            </a:r>
          </a:p>
          <a:p>
            <a:pPr algn="just"/>
            <a:r>
              <a:rPr lang="en-US" b="1" dirty="0" smtClean="0"/>
              <a:t>Note taking </a:t>
            </a:r>
            <a:r>
              <a:rPr lang="en-US" dirty="0" smtClean="0"/>
              <a:t>is the practice of writing down pieces of information, often in an shorthand and messy (untidy) manner. The listener needs to be careful and not disturb the flow of thought, speech or body language of the speaker.</a:t>
            </a:r>
          </a:p>
          <a:p>
            <a:pPr algn="just"/>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5</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Counseling </a:t>
            </a:r>
            <a:r>
              <a:rPr lang="en-US" dirty="0"/>
              <a:t>is a process that focuses on enhancing the psychological well-being of the client, such that the client is then able to reach their full potential. This is achieved by the </a:t>
            </a:r>
            <a:r>
              <a:rPr lang="en-US" dirty="0" smtClean="0"/>
              <a:t>counselor </a:t>
            </a:r>
            <a:r>
              <a:rPr lang="en-US" dirty="0"/>
              <a:t>facilitating your personal growth, development, and self-understanding, which in turn empowers you to adopt more constructive </a:t>
            </a:r>
            <a:r>
              <a:rPr lang="en-US" dirty="0" smtClean="0"/>
              <a:t>life practices</a:t>
            </a:r>
            <a:r>
              <a:rPr lang="en-US" dirty="0"/>
              <a:t>. </a:t>
            </a:r>
            <a:br>
              <a:rPr lang="en-US" dirty="0"/>
            </a:br>
            <a:r>
              <a:rPr lang="en-US" dirty="0"/>
              <a:t/>
            </a:r>
            <a:br>
              <a:rPr lang="en-US" dirty="0"/>
            </a:br>
            <a:endParaRPr lang="en-US" dirty="0"/>
          </a:p>
        </p:txBody>
      </p:sp>
      <p:sp>
        <p:nvSpPr>
          <p:cNvPr id="3" name="Date Placeholder 2"/>
          <p:cNvSpPr>
            <a:spLocks noGrp="1"/>
          </p:cNvSpPr>
          <p:nvPr>
            <p:ph type="dt" sz="half" idx="10"/>
          </p:nvPr>
        </p:nvSpPr>
        <p:spPr/>
        <p:txBody>
          <a:bodyPr/>
          <a:lstStyle/>
          <a:p>
            <a:fld id="{BDC25FE7-5B9A-4DAA-BBB3-D60A7F78A832}" type="datetime1">
              <a:rPr lang="en-US" smtClean="0"/>
              <a:pPr/>
              <a:t>2/18/2019</a:t>
            </a:fld>
            <a:endParaRPr lang="en-US"/>
          </a:p>
        </p:txBody>
      </p:sp>
      <p:sp>
        <p:nvSpPr>
          <p:cNvPr id="4" name="Slide Number Placeholder 3"/>
          <p:cNvSpPr>
            <a:spLocks noGrp="1"/>
          </p:cNvSpPr>
          <p:nvPr>
            <p:ph type="sldNum" sz="quarter" idx="12"/>
          </p:nvPr>
        </p:nvSpPr>
        <p:spPr/>
        <p:txBody>
          <a:bodyPr/>
          <a:lstStyle/>
          <a:p>
            <a:fld id="{AEB71815-6402-4933-B7DB-204588FB61A7}" type="slidenum">
              <a:rPr lang="en-US" smtClean="0"/>
              <a:pPr/>
              <a:t>6</a:t>
            </a:fld>
            <a:endParaRPr lang="en-US"/>
          </a:p>
        </p:txBody>
      </p:sp>
      <p:sp>
        <p:nvSpPr>
          <p:cNvPr id="5" name="Title 4"/>
          <p:cNvSpPr>
            <a:spLocks noGrp="1"/>
          </p:cNvSpPr>
          <p:nvPr>
            <p:ph type="title"/>
          </p:nvPr>
        </p:nvSpPr>
        <p:spPr/>
        <p:txBody>
          <a:bodyPr/>
          <a:lstStyle/>
          <a:p>
            <a:r>
              <a:rPr lang="en-US" dirty="0" smtClean="0"/>
              <a:t>What is Counseling</a:t>
            </a:r>
            <a:endParaRPr lang="en-US" dirty="0"/>
          </a:p>
        </p:txBody>
      </p:sp>
    </p:spTree>
    <p:extLst>
      <p:ext uri="{BB962C8B-B14F-4D97-AF65-F5344CB8AC3E}">
        <p14:creationId xmlns:p14="http://schemas.microsoft.com/office/powerpoint/2010/main" xmlns="" val="3000651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Counseling some one with personal problems is very common. Although training and experience in counseling is beneficial, everyone has the potential of helping another by listening and talking through his/her difficulties. Counseling with a successful outcome can be done by a friend, relative and neighbor as well as by social workers, psychologists and guidance counselor.</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
        <p:nvSpPr>
          <p:cNvPr id="4" name="Date Placeholder 3"/>
          <p:cNvSpPr>
            <a:spLocks noGrp="1"/>
          </p:cNvSpPr>
          <p:nvPr>
            <p:ph type="dt" sz="half" idx="10"/>
          </p:nvPr>
        </p:nvSpPr>
        <p:spPr/>
        <p:txBody>
          <a:bodyPr/>
          <a:lstStyle/>
          <a:p>
            <a:fld id="{5CD39752-A116-427E-BE57-6ABA4780DB2D}"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7</a:t>
            </a:fld>
            <a:endParaRPr lang="en-US"/>
          </a:p>
        </p:txBody>
      </p:sp>
    </p:spTree>
    <p:extLst>
      <p:ext uri="{BB962C8B-B14F-4D97-AF65-F5344CB8AC3E}">
        <p14:creationId xmlns:p14="http://schemas.microsoft.com/office/powerpoint/2010/main" xmlns="" val="353466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dirty="0" smtClean="0"/>
              <a:t>This is not to say that everyone will be successful at counseling. Professional people, because of their training and experience, have a higher probability of being successful. </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9E2DE5A4-D1AC-4AC6-8756-AB5BBFF58E7E}"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8</a:t>
            </a:fld>
            <a:endParaRPr lang="en-US"/>
          </a:p>
        </p:txBody>
      </p:sp>
    </p:spTree>
    <p:extLst>
      <p:ext uri="{BB962C8B-B14F-4D97-AF65-F5344CB8AC3E}">
        <p14:creationId xmlns:p14="http://schemas.microsoft.com/office/powerpoint/2010/main" xmlns="" val="307641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dirty="0" smtClean="0"/>
              <a:t>Counseling </a:t>
            </a:r>
            <a:r>
              <a:rPr lang="en-US" dirty="0"/>
              <a:t>may be helpful in a number of ways. It can enable you to develop a clearer understanding of your concerns and help you acquire new skills to better manage personal and educational issues. The </a:t>
            </a:r>
            <a:r>
              <a:rPr lang="en-US" dirty="0" smtClean="0"/>
              <a:t>counselor </a:t>
            </a:r>
            <a:r>
              <a:rPr lang="en-US" dirty="0"/>
              <a:t>can offer a different perspective and help you think of creative solutions to problems. Sharing your thoughts and feelings with someone not personally involved in your life can be most helpful. </a:t>
            </a:r>
          </a:p>
          <a:p>
            <a:pPr marL="0" indent="0">
              <a:buNone/>
            </a:pP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EA4D0D16-40F5-46AC-B34D-94B3D271E2D0}" type="datetime1">
              <a:rPr lang="en-US" smtClean="0"/>
              <a:pPr/>
              <a:t>2/18/2019</a:t>
            </a:fld>
            <a:endParaRPr lang="en-US"/>
          </a:p>
        </p:txBody>
      </p:sp>
      <p:sp>
        <p:nvSpPr>
          <p:cNvPr id="5" name="Slide Number Placeholder 4"/>
          <p:cNvSpPr>
            <a:spLocks noGrp="1"/>
          </p:cNvSpPr>
          <p:nvPr>
            <p:ph type="sldNum" sz="quarter" idx="12"/>
          </p:nvPr>
        </p:nvSpPr>
        <p:spPr/>
        <p:txBody>
          <a:bodyPr/>
          <a:lstStyle/>
          <a:p>
            <a:fld id="{AEB71815-6402-4933-B7DB-204588FB61A7}" type="slidenum">
              <a:rPr lang="en-US" smtClean="0"/>
              <a:pPr/>
              <a:t>9</a:t>
            </a:fld>
            <a:endParaRPr lang="en-US"/>
          </a:p>
        </p:txBody>
      </p:sp>
    </p:spTree>
    <p:extLst>
      <p:ext uri="{BB962C8B-B14F-4D97-AF65-F5344CB8AC3E}">
        <p14:creationId xmlns:p14="http://schemas.microsoft.com/office/powerpoint/2010/main" xmlns="" val="28431519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976</TotalTime>
  <Words>1148</Words>
  <Application>Microsoft Office PowerPoint</Application>
  <PresentationFormat>On-screen Show (4:3)</PresentationFormat>
  <Paragraphs>122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Counseling: Definition, Meaning and Techniques.  </vt:lpstr>
      <vt:lpstr>Introduction to Terms</vt:lpstr>
      <vt:lpstr>…Contd.</vt:lpstr>
      <vt:lpstr>…Contd.</vt:lpstr>
      <vt:lpstr>…Contd.</vt:lpstr>
      <vt:lpstr>What is Counseling</vt:lpstr>
      <vt:lpstr>Introduction</vt:lpstr>
      <vt:lpstr>…Contd</vt:lpstr>
      <vt:lpstr>…Contd</vt:lpstr>
      <vt:lpstr>Definitions of Counseling </vt:lpstr>
      <vt:lpstr>…Contd.</vt:lpstr>
      <vt:lpstr>…Contd.</vt:lpstr>
      <vt:lpstr>…Contd.</vt:lpstr>
      <vt:lpstr>…Contd</vt:lpstr>
      <vt:lpstr>…Contd</vt:lpstr>
      <vt:lpstr>…Contd</vt:lpstr>
      <vt:lpstr>…Contd</vt:lpstr>
      <vt:lpstr>…Contd</vt:lpstr>
      <vt:lpstr>…Contd.</vt:lpstr>
      <vt:lpstr>…Contd.</vt:lpstr>
      <vt:lpstr>The counseling process  </vt:lpstr>
      <vt:lpstr>…Contd.</vt:lpstr>
      <vt:lpstr>…Contd.</vt:lpstr>
      <vt:lpstr>Types of counseling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Counseling: Definition, Meaning and Techniques.  </dc:title>
  <dc:creator>IBRAR</dc:creator>
  <cp:lastModifiedBy>dell</cp:lastModifiedBy>
  <cp:revision>97</cp:revision>
  <dcterms:created xsi:type="dcterms:W3CDTF">2011-12-12T17:23:11Z</dcterms:created>
  <dcterms:modified xsi:type="dcterms:W3CDTF">2019-02-18T08:48:22Z</dcterms:modified>
</cp:coreProperties>
</file>