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1" r:id="rId3"/>
    <p:sldId id="272" r:id="rId4"/>
    <p:sldId id="273" r:id="rId5"/>
    <p:sldId id="274" r:id="rId6"/>
    <p:sldId id="275" r:id="rId7"/>
    <p:sldId id="276" r:id="rId8"/>
    <p:sldId id="278" r:id="rId9"/>
    <p:sldId id="277" r:id="rId10"/>
    <p:sldId id="263" r:id="rId11"/>
    <p:sldId id="265" r:id="rId12"/>
    <p:sldId id="266" r:id="rId13"/>
    <p:sldId id="267" r:id="rId14"/>
    <p:sldId id="268" r:id="rId15"/>
    <p:sldId id="269" r:id="rId16"/>
    <p:sldId id="279" r:id="rId17"/>
    <p:sldId id="25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CD839-6755-4A47-92BC-11128EDBFEB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48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A582-2084-40F5-8845-E1C723A54DB0}"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295344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59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53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411119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87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903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58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39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158397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BA582-2084-40F5-8845-E1C723A54DB0}"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D839-6755-4A47-92BC-11128EDBFEB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24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FBA582-2084-40F5-8845-E1C723A54DB0}"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12679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FBA582-2084-40F5-8845-E1C723A54DB0}"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CD839-6755-4A47-92BC-11128EDBFEB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40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FBA582-2084-40F5-8845-E1C723A54DB0}"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CD839-6755-4A47-92BC-11128EDBFE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53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BA582-2084-40F5-8845-E1C723A54DB0}"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328937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A582-2084-40F5-8845-E1C723A54DB0}"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D839-6755-4A47-92BC-11128EDBFEB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17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A582-2084-40F5-8845-E1C723A54DB0}"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D839-6755-4A47-92BC-11128EDBFEBD}" type="slidenum">
              <a:rPr lang="en-US" smtClean="0"/>
              <a:t>‹#›</a:t>
            </a:fld>
            <a:endParaRPr lang="en-US"/>
          </a:p>
        </p:txBody>
      </p:sp>
    </p:spTree>
    <p:extLst>
      <p:ext uri="{BB962C8B-B14F-4D97-AF65-F5344CB8AC3E}">
        <p14:creationId xmlns:p14="http://schemas.microsoft.com/office/powerpoint/2010/main" val="313410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FBA582-2084-40F5-8845-E1C723A54DB0}" type="datetimeFigureOut">
              <a:rPr lang="en-US" smtClean="0"/>
              <a:t>4/22/2019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CD839-6755-4A47-92BC-11128EDBFEBD}" type="slidenum">
              <a:rPr lang="en-US" smtClean="0"/>
              <a:t>‹#›</a:t>
            </a:fld>
            <a:endParaRPr lang="en-US"/>
          </a:p>
        </p:txBody>
      </p:sp>
    </p:spTree>
    <p:extLst>
      <p:ext uri="{BB962C8B-B14F-4D97-AF65-F5344CB8AC3E}">
        <p14:creationId xmlns:p14="http://schemas.microsoft.com/office/powerpoint/2010/main" val="37732097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lgerian" panose="04020705040A02060702" pitchFamily="82" charset="0"/>
              </a:rPr>
              <a:t>MOTIVE</a:t>
            </a:r>
          </a:p>
        </p:txBody>
      </p:sp>
    </p:spTree>
    <p:extLst>
      <p:ext uri="{BB962C8B-B14F-4D97-AF65-F5344CB8AC3E}">
        <p14:creationId xmlns:p14="http://schemas.microsoft.com/office/powerpoint/2010/main" val="699399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Affection Motive:ï± Affection or love is a somewhat complex   general motive.ï± The complexity arises due to that fact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6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Power Motiveï±   The personâ drives to gain power and prove    himself superior to others.                Chapter-7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58"/>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7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chievement Motiveï± The achievement motive is a personâ desire  to perform excellently or to handle complex or  competi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ffiliation Motiveï± Employees especially those at the lower   levels of the organizational hierarchy,   have a strong d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12"/>
            <a:ext cx="12192000" cy="695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9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curity Motiveï± Security motive is based largely on fear   and is avoidance-oriented i.e., people try   to avoid insec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3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tatus Motiveï± Status is defined as the rank a person holds   relative to others within a group.     The   status motive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80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337" y="528034"/>
            <a:ext cx="10934163" cy="5756856"/>
          </a:xfrm>
          <a:prstGeom prst="rect">
            <a:avLst/>
          </a:prstGeom>
        </p:spPr>
      </p:pic>
    </p:spTree>
    <p:extLst>
      <p:ext uri="{BB962C8B-B14F-4D97-AF65-F5344CB8AC3E}">
        <p14:creationId xmlns:p14="http://schemas.microsoft.com/office/powerpoint/2010/main" val="248678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ments of Motivationthese elements are interactive and interdependent  Physiological/         Individual        Achiev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40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ï® Need : physiological or psychological deficiency or  imbalance in an individual will result in a need. For  e.g. hunge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0000C8"/>
                </a:solidFill>
                <a:effectLst/>
                <a:latin typeface="ff1"/>
              </a:rPr>
              <a:t>MOTIVE</a:t>
            </a:r>
            <a:endParaRPr lang="en-US" dirty="0"/>
          </a:p>
        </p:txBody>
      </p:sp>
      <p:sp>
        <p:nvSpPr>
          <p:cNvPr id="3" name="Content Placeholder 2"/>
          <p:cNvSpPr>
            <a:spLocks noGrp="1"/>
          </p:cNvSpPr>
          <p:nvPr>
            <p:ph idx="1"/>
          </p:nvPr>
        </p:nvSpPr>
        <p:spPr/>
        <p:txBody>
          <a:bodyPr/>
          <a:lstStyle/>
          <a:p>
            <a:r>
              <a:rPr lang="en-US" b="0" i="0" dirty="0" smtClean="0">
                <a:solidFill>
                  <a:srgbClr val="000000"/>
                </a:solidFill>
                <a:effectLst/>
                <a:latin typeface="Arial Black" panose="020B0A04020102020204" pitchFamily="34" charset="0"/>
              </a:rPr>
              <a:t>An incentive to act or a reason for doing something or anything that prompted a choice of action.</a:t>
            </a:r>
          </a:p>
          <a:p>
            <a:pPr marL="0" indent="0">
              <a:buNone/>
            </a:pPr>
            <a:endParaRPr lang="en-US" b="0" i="0" dirty="0" smtClean="0">
              <a:solidFill>
                <a:srgbClr val="000000"/>
              </a:solidFill>
              <a:effectLst/>
              <a:latin typeface="ff2"/>
            </a:endParaRPr>
          </a:p>
          <a:p>
            <a:r>
              <a:rPr lang="en-US" dirty="0" smtClean="0">
                <a:solidFill>
                  <a:schemeClr val="tx1">
                    <a:lumMod val="95000"/>
                    <a:lumOff val="5000"/>
                  </a:schemeClr>
                </a:solidFill>
                <a:latin typeface="Arial Black" panose="020B0A04020102020204" pitchFamily="34" charset="0"/>
              </a:rPr>
              <a:t>Anything that arouses the individual and directs his or her behavior towards some goal is called a Motive.</a:t>
            </a:r>
            <a:endParaRPr lang="en-US" dirty="0">
              <a:solidFill>
                <a:schemeClr val="tx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291927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0000C8"/>
                </a:solidFill>
                <a:effectLst/>
                <a:latin typeface="ff1"/>
              </a:rPr>
              <a:t>Types of Motives</a:t>
            </a:r>
            <a:endParaRPr lang="en-US" dirty="0"/>
          </a:p>
        </p:txBody>
      </p:sp>
      <p:sp>
        <p:nvSpPr>
          <p:cNvPr id="3" name="Content Placeholder 2"/>
          <p:cNvSpPr>
            <a:spLocks noGrp="1"/>
          </p:cNvSpPr>
          <p:nvPr>
            <p:ph idx="1"/>
          </p:nvPr>
        </p:nvSpPr>
        <p:spPr/>
        <p:txBody>
          <a:bodyPr/>
          <a:lstStyle/>
          <a:p>
            <a:r>
              <a:rPr lang="en-US" b="0" i="0" dirty="0" smtClean="0">
                <a:solidFill>
                  <a:srgbClr val="000000"/>
                </a:solidFill>
                <a:effectLst/>
                <a:latin typeface="Arial Black" panose="020B0A04020102020204" pitchFamily="34" charset="0"/>
              </a:rPr>
              <a:t>There are two popular types of motives:</a:t>
            </a:r>
          </a:p>
          <a:p>
            <a:r>
              <a:rPr lang="en-US" b="0" i="0" dirty="0" smtClean="0">
                <a:solidFill>
                  <a:srgbClr val="000000"/>
                </a:solidFill>
                <a:effectLst/>
                <a:latin typeface="Arial Black" panose="020B0A04020102020204" pitchFamily="34" charset="0"/>
              </a:rPr>
              <a:t>Primary or biological</a:t>
            </a:r>
          </a:p>
          <a:p>
            <a:r>
              <a:rPr lang="en-US" b="0" i="0" dirty="0" smtClean="0">
                <a:solidFill>
                  <a:srgbClr val="000000"/>
                </a:solidFill>
                <a:effectLst/>
                <a:latin typeface="Arial Black" panose="020B0A04020102020204" pitchFamily="34" charset="0"/>
              </a:rPr>
              <a:t>Secondary or psychosocial</a:t>
            </a:r>
          </a:p>
          <a:p>
            <a:endParaRPr lang="en-US" dirty="0"/>
          </a:p>
        </p:txBody>
      </p:sp>
    </p:spTree>
    <p:extLst>
      <p:ext uri="{BB962C8B-B14F-4D97-AF65-F5344CB8AC3E}">
        <p14:creationId xmlns:p14="http://schemas.microsoft.com/office/powerpoint/2010/main" val="4863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0000C8"/>
                </a:solidFill>
                <a:effectLst/>
                <a:latin typeface="ff1"/>
              </a:rPr>
              <a:t>PRIMARY MOTIVE</a:t>
            </a:r>
            <a:endParaRPr lang="en-US" dirty="0"/>
          </a:p>
        </p:txBody>
      </p:sp>
      <p:sp>
        <p:nvSpPr>
          <p:cNvPr id="3" name="Content Placeholder 2"/>
          <p:cNvSpPr>
            <a:spLocks noGrp="1"/>
          </p:cNvSpPr>
          <p:nvPr>
            <p:ph idx="1"/>
          </p:nvPr>
        </p:nvSpPr>
        <p:spPr>
          <a:xfrm>
            <a:off x="1295401" y="2395470"/>
            <a:ext cx="9601196" cy="3644722"/>
          </a:xfrm>
        </p:spPr>
        <p:txBody>
          <a:bodyPr>
            <a:normAutofit lnSpcReduction="10000"/>
          </a:bodyPr>
          <a:lstStyle/>
          <a:p>
            <a:r>
              <a:rPr lang="en-US" dirty="0" smtClean="0">
                <a:latin typeface="Arial Black" panose="020B0A04020102020204" pitchFamily="34" charset="0"/>
              </a:rPr>
              <a:t>Primary motives also known as biological motives, have a definite physiological basis and are biologically necessary for survival of the individual or species. These arouse the behavior of the organism in directions that lead to the required change in internal environment. The sources of  biological motivational needs include</a:t>
            </a:r>
            <a:r>
              <a:rPr lang="en-US" dirty="0" smtClean="0">
                <a:latin typeface="Arial Black" panose="020B0A04020102020204" pitchFamily="34" charset="0"/>
              </a:rPr>
              <a:t>:</a:t>
            </a:r>
            <a:endParaRPr lang="en-US" dirty="0" smtClean="0">
              <a:latin typeface="Arial Black" panose="020B0A04020102020204" pitchFamily="34" charset="0"/>
            </a:endParaRPr>
          </a:p>
          <a:p>
            <a:r>
              <a:rPr lang="en-US" dirty="0" smtClean="0">
                <a:latin typeface="Arial Black" panose="020B0A04020102020204" pitchFamily="34" charset="0"/>
              </a:rPr>
              <a:t>Decrease hunger, thirst, discomfort, etc.</a:t>
            </a:r>
          </a:p>
          <a:p>
            <a:r>
              <a:rPr lang="en-US" dirty="0" smtClean="0">
                <a:latin typeface="Arial Black" panose="020B0A04020102020204" pitchFamily="34" charset="0"/>
              </a:rPr>
              <a:t>maintain homeostasis, balance</a:t>
            </a:r>
            <a:endParaRPr lang="en-US" dirty="0">
              <a:latin typeface="Arial Black" panose="020B0A04020102020204" pitchFamily="34" charset="0"/>
            </a:endParaRPr>
          </a:p>
        </p:txBody>
      </p:sp>
    </p:spTree>
    <p:extLst>
      <p:ext uri="{BB962C8B-B14F-4D97-AF65-F5344CB8AC3E}">
        <p14:creationId xmlns:p14="http://schemas.microsoft.com/office/powerpoint/2010/main" val="49211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0000C8"/>
                </a:solidFill>
                <a:effectLst/>
                <a:latin typeface="ff1"/>
              </a:rPr>
              <a:t>SECONDARY MOTIVES</a:t>
            </a:r>
            <a:endParaRPr lang="en-US" dirty="0"/>
          </a:p>
        </p:txBody>
      </p:sp>
      <p:sp>
        <p:nvSpPr>
          <p:cNvPr id="3" name="Content Placeholder 2"/>
          <p:cNvSpPr>
            <a:spLocks noGrp="1"/>
          </p:cNvSpPr>
          <p:nvPr>
            <p:ph idx="1"/>
          </p:nvPr>
        </p:nvSpPr>
        <p:spPr>
          <a:xfrm>
            <a:off x="1068946" y="2556932"/>
            <a:ext cx="9827651" cy="3702200"/>
          </a:xfrm>
        </p:spPr>
        <p:txBody>
          <a:bodyPr>
            <a:normAutofit/>
          </a:bodyPr>
          <a:lstStyle/>
          <a:p>
            <a:r>
              <a:rPr lang="en-US" dirty="0" smtClean="0">
                <a:latin typeface="Arial Black" panose="020B0A04020102020204" pitchFamily="34" charset="0"/>
              </a:rPr>
              <a:t>Secondary motives are learned motives and are sometimes known as </a:t>
            </a:r>
            <a:r>
              <a:rPr lang="en-US" dirty="0" err="1" smtClean="0">
                <a:latin typeface="Arial Black" panose="020B0A04020102020204" pitchFamily="34" charset="0"/>
              </a:rPr>
              <a:t>psychsociological</a:t>
            </a:r>
            <a:r>
              <a:rPr lang="en-US" dirty="0" smtClean="0">
                <a:latin typeface="Arial Black" panose="020B0A04020102020204" pitchFamily="34" charset="0"/>
              </a:rPr>
              <a:t> motives. They are not physiologically based. These are the causes of the development of a personality. Secondary motives originate during our life time. They are acquired and learned through our interaction with people. They are classified in two types which are: </a:t>
            </a:r>
          </a:p>
          <a:p>
            <a:r>
              <a:rPr lang="en-US" dirty="0" smtClean="0">
                <a:latin typeface="Arial Black" panose="020B0A04020102020204" pitchFamily="34" charset="0"/>
              </a:rPr>
              <a:t>Social motives</a:t>
            </a:r>
          </a:p>
          <a:p>
            <a:r>
              <a:rPr lang="en-US" dirty="0" smtClean="0">
                <a:latin typeface="Arial Black" panose="020B0A04020102020204" pitchFamily="34" charset="0"/>
              </a:rPr>
              <a:t>Psychological motives</a:t>
            </a:r>
            <a:endParaRPr lang="en-US" dirty="0">
              <a:latin typeface="Arial Black" panose="020B0A04020102020204" pitchFamily="34" charset="0"/>
            </a:endParaRPr>
          </a:p>
        </p:txBody>
      </p:sp>
    </p:spTree>
    <p:extLst>
      <p:ext uri="{BB962C8B-B14F-4D97-AF65-F5344CB8AC3E}">
        <p14:creationId xmlns:p14="http://schemas.microsoft.com/office/powerpoint/2010/main" val="41209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8336"/>
          </a:xfrm>
        </p:spPr>
        <p:txBody>
          <a:bodyPr/>
          <a:lstStyle/>
          <a:p>
            <a:r>
              <a:rPr lang="en-US" b="1" i="0" dirty="0" smtClean="0">
                <a:solidFill>
                  <a:srgbClr val="0000C8"/>
                </a:solidFill>
                <a:effectLst/>
                <a:latin typeface="ff1"/>
              </a:rPr>
              <a:t>SOCIAL MOTIVES</a:t>
            </a:r>
            <a:endParaRPr lang="en-US" dirty="0"/>
          </a:p>
        </p:txBody>
      </p:sp>
      <p:sp>
        <p:nvSpPr>
          <p:cNvPr id="3" name="Content Placeholder 2"/>
          <p:cNvSpPr>
            <a:spLocks noGrp="1"/>
          </p:cNvSpPr>
          <p:nvPr>
            <p:ph idx="1"/>
          </p:nvPr>
        </p:nvSpPr>
        <p:spPr>
          <a:xfrm>
            <a:off x="1295401" y="2434107"/>
            <a:ext cx="9601196" cy="3441761"/>
          </a:xfrm>
        </p:spPr>
        <p:txBody>
          <a:bodyPr>
            <a:normAutofit fontScale="92500" lnSpcReduction="20000"/>
          </a:bodyPr>
          <a:lstStyle/>
          <a:p>
            <a:r>
              <a:rPr lang="en-US" b="0" i="0" dirty="0" smtClean="0">
                <a:solidFill>
                  <a:srgbClr val="000000"/>
                </a:solidFill>
                <a:effectLst/>
                <a:latin typeface="Arial Black" panose="020B0A04020102020204" pitchFamily="34" charset="0"/>
              </a:rPr>
              <a:t>Social motive are those which motivates us to go out, interact with people and do the things that gives a feeling of pleasure and satisfaction. Social motive evoke unity love sympathy love cooperation coordination and the formation of a leadership in a group for its existence and survival. Everybody loves to live according top his social norms. Social Motive helps to</a:t>
            </a:r>
          </a:p>
          <a:p>
            <a:r>
              <a:rPr lang="en-US" b="0" i="0" dirty="0" smtClean="0">
                <a:solidFill>
                  <a:srgbClr val="000000"/>
                </a:solidFill>
                <a:effectLst/>
                <a:latin typeface="Arial Black" panose="020B0A04020102020204" pitchFamily="34" charset="0"/>
              </a:rPr>
              <a:t>Imitate positive models</a:t>
            </a:r>
          </a:p>
          <a:p>
            <a:r>
              <a:rPr lang="en-US" b="0" i="0" dirty="0" smtClean="0">
                <a:solidFill>
                  <a:srgbClr val="000000"/>
                </a:solidFill>
                <a:effectLst/>
                <a:latin typeface="Arial Black" panose="020B0A04020102020204" pitchFamily="34" charset="0"/>
              </a:rPr>
              <a:t>Be a part of a group or a valued member </a:t>
            </a:r>
          </a:p>
          <a:p>
            <a:r>
              <a:rPr lang="en-US" b="0" i="0" dirty="0" smtClean="0">
                <a:solidFill>
                  <a:srgbClr val="000000"/>
                </a:solidFill>
                <a:effectLst/>
                <a:latin typeface="Arial Black" panose="020B0A04020102020204" pitchFamily="34" charset="0"/>
              </a:rPr>
              <a:t>Know one’s self </a:t>
            </a:r>
          </a:p>
          <a:p>
            <a:pPr marL="0" indent="0">
              <a:buNone/>
            </a:pPr>
            <a:endParaRPr lang="en-US" b="0" i="0" dirty="0" smtClean="0">
              <a:solidFill>
                <a:srgbClr val="000000"/>
              </a:solidFill>
              <a:effectLst/>
              <a:latin typeface="Source Sans Pro"/>
            </a:endParaRPr>
          </a:p>
          <a:p>
            <a:endParaRPr lang="en-US" dirty="0"/>
          </a:p>
        </p:txBody>
      </p:sp>
    </p:spTree>
    <p:extLst>
      <p:ext uri="{BB962C8B-B14F-4D97-AF65-F5344CB8AC3E}">
        <p14:creationId xmlns:p14="http://schemas.microsoft.com/office/powerpoint/2010/main" val="255883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smtClean="0">
                <a:solidFill>
                  <a:srgbClr val="0000C8"/>
                </a:solidFill>
                <a:effectLst/>
                <a:latin typeface="ff1"/>
              </a:rPr>
              <a:t>PSYCHOLOGICAL MOTIVES</a:t>
            </a:r>
            <a:endParaRPr lang="en-US" dirty="0"/>
          </a:p>
        </p:txBody>
      </p:sp>
      <p:sp>
        <p:nvSpPr>
          <p:cNvPr id="3" name="Content Placeholder 2"/>
          <p:cNvSpPr>
            <a:spLocks noGrp="1"/>
          </p:cNvSpPr>
          <p:nvPr>
            <p:ph idx="1"/>
          </p:nvPr>
        </p:nvSpPr>
        <p:spPr>
          <a:xfrm>
            <a:off x="785611" y="2556932"/>
            <a:ext cx="10110986" cy="3612048"/>
          </a:xfrm>
        </p:spPr>
        <p:txBody>
          <a:bodyPr>
            <a:normAutofit fontScale="92500" lnSpcReduction="20000"/>
          </a:bodyPr>
          <a:lstStyle/>
          <a:p>
            <a:r>
              <a:rPr lang="en-US" dirty="0" smtClean="0">
                <a:latin typeface="Arial Black" panose="020B0A04020102020204" pitchFamily="34" charset="0"/>
              </a:rPr>
              <a:t>Psychological motives are individualistic in nature as they are related to self esteem, self security, self freedom and self assertion.</a:t>
            </a:r>
          </a:p>
          <a:p>
            <a:r>
              <a:rPr lang="en-US" dirty="0" smtClean="0">
                <a:latin typeface="Arial Black" panose="020B0A04020102020204" pitchFamily="34" charset="0"/>
              </a:rPr>
              <a:t>As psychology is the scientific study of an individual’s behavior in relation to his environment, psychological motives are regarded very important in the development of an individual’s behavior and personality. </a:t>
            </a:r>
          </a:p>
          <a:p>
            <a:r>
              <a:rPr lang="en-US" dirty="0" smtClean="0">
                <a:latin typeface="Arial Black" panose="020B0A04020102020204" pitchFamily="34" charset="0"/>
              </a:rPr>
              <a:t>Emotions are psychological perspectives and Emotions occur as a result of an interaction between perceptions of environmental stimuli, neural/hormonal responses to these perceptions. </a:t>
            </a:r>
          </a:p>
        </p:txBody>
      </p:sp>
    </p:spTree>
    <p:extLst>
      <p:ext uri="{BB962C8B-B14F-4D97-AF65-F5344CB8AC3E}">
        <p14:creationId xmlns:p14="http://schemas.microsoft.com/office/powerpoint/2010/main" val="338246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5687566"/>
          </a:xfrm>
        </p:spPr>
        <p:txBody>
          <a:bodyPr>
            <a:normAutofit/>
          </a:bodyPr>
          <a:lstStyle/>
          <a:p>
            <a:endParaRPr lang="en-US" dirty="0" smtClean="0"/>
          </a:p>
          <a:p>
            <a:endParaRPr lang="en-US" dirty="0"/>
          </a:p>
          <a:p>
            <a:r>
              <a:rPr lang="en-US" dirty="0" smtClean="0">
                <a:latin typeface="Arial Black" panose="020B0A04020102020204" pitchFamily="34" charset="0"/>
              </a:rPr>
              <a:t>So </a:t>
            </a:r>
            <a:r>
              <a:rPr lang="en-US" dirty="0">
                <a:latin typeface="Arial Black" panose="020B0A04020102020204" pitchFamily="34" charset="0"/>
              </a:rPr>
              <a:t>psychological motives are very important because our emotions motivate us to do thing</a:t>
            </a:r>
            <a:r>
              <a:rPr lang="en-US" dirty="0" smtClean="0">
                <a:latin typeface="Arial Black" panose="020B0A04020102020204" pitchFamily="34" charset="0"/>
              </a:rPr>
              <a:t>. Psychological </a:t>
            </a:r>
            <a:r>
              <a:rPr lang="en-US" dirty="0">
                <a:latin typeface="Arial Black" panose="020B0A04020102020204" pitchFamily="34" charset="0"/>
              </a:rPr>
              <a:t>motives help us in many things like</a:t>
            </a:r>
            <a:r>
              <a:rPr lang="en-US" dirty="0" smtClean="0">
                <a:latin typeface="Arial Black" panose="020B0A04020102020204" pitchFamily="34" charset="0"/>
              </a:rPr>
              <a:t>:</a:t>
            </a:r>
          </a:p>
          <a:p>
            <a:r>
              <a:rPr lang="en-US" dirty="0">
                <a:latin typeface="Arial Black" panose="020B0A04020102020204" pitchFamily="34" charset="0"/>
              </a:rPr>
              <a:t>Maintain attention to something interesting or </a:t>
            </a:r>
            <a:r>
              <a:rPr lang="en-US" dirty="0" smtClean="0">
                <a:latin typeface="Arial Black" panose="020B0A04020102020204" pitchFamily="34" charset="0"/>
              </a:rPr>
              <a:t>threatening.</a:t>
            </a:r>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Develop meaning or </a:t>
            </a:r>
            <a:r>
              <a:rPr lang="en-US" dirty="0" smtClean="0">
                <a:latin typeface="Arial Black" panose="020B0A04020102020204" pitchFamily="34" charset="0"/>
              </a:rPr>
              <a:t>understanding.</a:t>
            </a:r>
          </a:p>
          <a:p>
            <a:endParaRPr lang="en-US" dirty="0">
              <a:latin typeface="Arial Black" panose="020B0A04020102020204" pitchFamily="34" charset="0"/>
            </a:endParaRPr>
          </a:p>
          <a:p>
            <a:r>
              <a:rPr lang="en-US" dirty="0">
                <a:latin typeface="Arial Black" panose="020B0A04020102020204" pitchFamily="34" charset="0"/>
              </a:rPr>
              <a:t>Increase/decrease cognitive disequilibrium; </a:t>
            </a:r>
            <a:r>
              <a:rPr lang="en-US" dirty="0" smtClean="0">
                <a:latin typeface="Arial Black" panose="020B0A04020102020204" pitchFamily="34" charset="0"/>
              </a:rPr>
              <a:t>uncertainty.</a:t>
            </a:r>
            <a:endParaRPr lang="en-US" dirty="0">
              <a:latin typeface="Arial Black" panose="020B0A04020102020204" pitchFamily="34" charset="0"/>
            </a:endParaRPr>
          </a:p>
          <a:p>
            <a:endParaRPr lang="en-US" dirty="0"/>
          </a:p>
          <a:p>
            <a:endParaRPr lang="en-US" dirty="0"/>
          </a:p>
        </p:txBody>
      </p:sp>
    </p:spTree>
    <p:extLst>
      <p:ext uri="{BB962C8B-B14F-4D97-AF65-F5344CB8AC3E}">
        <p14:creationId xmlns:p14="http://schemas.microsoft.com/office/powerpoint/2010/main" val="265647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59" y="734096"/>
            <a:ext cx="10658341" cy="1558343"/>
          </a:xfrm>
        </p:spPr>
        <p:txBody>
          <a:bodyPr>
            <a:normAutofit fontScale="90000"/>
          </a:bodyPr>
          <a:lstStyle/>
          <a:p>
            <a:r>
              <a:rPr lang="en-US" sz="3600" dirty="0" smtClean="0"/>
              <a:t/>
            </a:r>
            <a:br>
              <a:rPr lang="en-US" sz="3600" dirty="0" smtClean="0"/>
            </a:br>
            <a:r>
              <a:rPr lang="en-US" sz="3600" dirty="0"/>
              <a:t/>
            </a:r>
            <a:br>
              <a:rPr lang="en-US" sz="3600" dirty="0"/>
            </a:br>
            <a:r>
              <a:rPr lang="en-US" sz="3100" dirty="0" smtClean="0">
                <a:solidFill>
                  <a:schemeClr val="accent6">
                    <a:lumMod val="75000"/>
                  </a:schemeClr>
                </a:solidFill>
                <a:latin typeface="Arial Black" panose="020B0A04020102020204" pitchFamily="34" charset="0"/>
              </a:rPr>
              <a:t>Secondary </a:t>
            </a:r>
            <a:r>
              <a:rPr lang="en-US" sz="3100" dirty="0">
                <a:solidFill>
                  <a:schemeClr val="accent6">
                    <a:lumMod val="75000"/>
                  </a:schemeClr>
                </a:solidFill>
                <a:latin typeface="Arial Black" panose="020B0A04020102020204" pitchFamily="34" charset="0"/>
              </a:rPr>
              <a:t>or psychosocial motive are important to live a happy life and adequate satisfaction of secondary motives is necessary for mental health to avoid depressions etc</a:t>
            </a:r>
            <a:r>
              <a:rPr lang="en-US" sz="3100" dirty="0" smtClean="0">
                <a:solidFill>
                  <a:schemeClr val="accent6">
                    <a:lumMod val="75000"/>
                  </a:schemeClr>
                </a:solidFill>
                <a:latin typeface="Arial Black" panose="020B0A04020102020204" pitchFamily="34" charset="0"/>
              </a:rPr>
              <a:t>.</a:t>
            </a:r>
            <a:r>
              <a:rPr lang="en-US" sz="3600" dirty="0" smtClean="0">
                <a:solidFill>
                  <a:schemeClr val="accent6">
                    <a:lumMod val="75000"/>
                  </a:schemeClr>
                </a:solidFill>
                <a:latin typeface="Arial Black" panose="020B0A04020102020204" pitchFamily="34" charset="0"/>
              </a:rPr>
              <a:t/>
            </a:r>
            <a:br>
              <a:rPr lang="en-US" sz="3600" dirty="0" smtClean="0">
                <a:solidFill>
                  <a:schemeClr val="accent6">
                    <a:lumMod val="75000"/>
                  </a:schemeClr>
                </a:solidFill>
                <a:latin typeface="Arial Black" panose="020B0A04020102020204" pitchFamily="34" charset="0"/>
              </a:rPr>
            </a:br>
            <a:r>
              <a:rPr lang="en-US" dirty="0"/>
              <a:t/>
            </a:r>
            <a:br>
              <a:rPr lang="en-US" dirty="0"/>
            </a:br>
            <a:endParaRPr lang="en-US" dirty="0"/>
          </a:p>
        </p:txBody>
      </p:sp>
      <p:sp>
        <p:nvSpPr>
          <p:cNvPr id="3" name="Content Placeholder 2"/>
          <p:cNvSpPr>
            <a:spLocks noGrp="1"/>
          </p:cNvSpPr>
          <p:nvPr>
            <p:ph idx="1"/>
          </p:nvPr>
        </p:nvSpPr>
        <p:spPr>
          <a:xfrm>
            <a:off x="838200" y="2408349"/>
            <a:ext cx="10515600" cy="3768613"/>
          </a:xfrm>
        </p:spPr>
        <p:txBody>
          <a:bodyPr>
            <a:normAutofit/>
          </a:bodyPr>
          <a:lstStyle/>
          <a:p>
            <a:r>
              <a:rPr lang="en-US" b="1" i="0" dirty="0" smtClean="0">
                <a:solidFill>
                  <a:srgbClr val="000000"/>
                </a:solidFill>
                <a:effectLst/>
                <a:latin typeface="ff5"/>
              </a:rPr>
              <a:t>Psychosocial or secondary motives contain:</a:t>
            </a:r>
            <a:endParaRPr lang="en-US" b="0" i="0" dirty="0" smtClean="0">
              <a:solidFill>
                <a:srgbClr val="000000"/>
              </a:solidFill>
              <a:effectLst/>
              <a:latin typeface="Source Sans Pro"/>
            </a:endParaRPr>
          </a:p>
          <a:p>
            <a:r>
              <a:rPr lang="en-US" dirty="0">
                <a:solidFill>
                  <a:srgbClr val="000000"/>
                </a:solidFill>
                <a:latin typeface="Arial Rounded MT Bold" panose="020F0704030504030204" pitchFamily="34" charset="0"/>
              </a:rPr>
              <a:t>Need for affection </a:t>
            </a:r>
            <a:endParaRPr lang="en-US" dirty="0" smtClean="0">
              <a:solidFill>
                <a:srgbClr val="000000"/>
              </a:solidFill>
              <a:latin typeface="Arial Rounded MT Bold" panose="020F0704030504030204" pitchFamily="34" charset="0"/>
            </a:endParaRPr>
          </a:p>
          <a:p>
            <a:r>
              <a:rPr lang="en-US" dirty="0">
                <a:solidFill>
                  <a:srgbClr val="000000"/>
                </a:solidFill>
                <a:latin typeface="Arial Rounded MT Bold" panose="020F0704030504030204" pitchFamily="34" charset="0"/>
              </a:rPr>
              <a:t>Power motive</a:t>
            </a:r>
          </a:p>
          <a:p>
            <a:r>
              <a:rPr lang="en-US" dirty="0">
                <a:solidFill>
                  <a:srgbClr val="000000"/>
                </a:solidFill>
                <a:latin typeface="Arial Rounded MT Bold" panose="020F0704030504030204" pitchFamily="34" charset="0"/>
              </a:rPr>
              <a:t>Need for </a:t>
            </a:r>
            <a:r>
              <a:rPr lang="en-US" dirty="0" smtClean="0">
                <a:solidFill>
                  <a:srgbClr val="000000"/>
                </a:solidFill>
                <a:latin typeface="Arial Rounded MT Bold" panose="020F0704030504030204" pitchFamily="34" charset="0"/>
              </a:rPr>
              <a:t>achievement</a:t>
            </a:r>
            <a:endParaRPr lang="en-US" b="0" i="0" dirty="0" smtClean="0">
              <a:solidFill>
                <a:srgbClr val="000000"/>
              </a:solidFill>
              <a:effectLst/>
              <a:latin typeface="Arial Rounded MT Bold" panose="020F0704030504030204" pitchFamily="34" charset="0"/>
            </a:endParaRPr>
          </a:p>
          <a:p>
            <a:r>
              <a:rPr lang="en-US" b="0" i="0" dirty="0" smtClean="0">
                <a:solidFill>
                  <a:srgbClr val="000000"/>
                </a:solidFill>
                <a:effectLst/>
                <a:latin typeface="Arial Rounded MT Bold" panose="020F0704030504030204" pitchFamily="34" charset="0"/>
              </a:rPr>
              <a:t>Need for affiliation</a:t>
            </a:r>
          </a:p>
          <a:p>
            <a:r>
              <a:rPr lang="en-US" b="0" i="0" dirty="0" smtClean="0">
                <a:solidFill>
                  <a:srgbClr val="000000"/>
                </a:solidFill>
                <a:effectLst/>
                <a:latin typeface="Arial Rounded MT Bold" panose="020F0704030504030204" pitchFamily="34" charset="0"/>
              </a:rPr>
              <a:t>Need for security</a:t>
            </a:r>
          </a:p>
          <a:p>
            <a:r>
              <a:rPr lang="en-US" dirty="0" smtClean="0">
                <a:latin typeface="Arial Rounded MT Bold" panose="020F0704030504030204" pitchFamily="34" charset="0"/>
              </a:rPr>
              <a:t>Status motive </a:t>
            </a:r>
            <a:endParaRPr lang="en-US" dirty="0">
              <a:latin typeface="Arial Rounded MT Bold" panose="020F0704030504030204" pitchFamily="34" charset="0"/>
            </a:endParaRPr>
          </a:p>
        </p:txBody>
      </p:sp>
    </p:spTree>
    <p:extLst>
      <p:ext uri="{BB962C8B-B14F-4D97-AF65-F5344CB8AC3E}">
        <p14:creationId xmlns:p14="http://schemas.microsoft.com/office/powerpoint/2010/main" val="3770262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147</TotalTime>
  <Words>395</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Algerian</vt:lpstr>
      <vt:lpstr>Arial</vt:lpstr>
      <vt:lpstr>Arial Black</vt:lpstr>
      <vt:lpstr>Arial Rounded MT Bold</vt:lpstr>
      <vt:lpstr>ff1</vt:lpstr>
      <vt:lpstr>ff2</vt:lpstr>
      <vt:lpstr>ff5</vt:lpstr>
      <vt:lpstr>Garamond</vt:lpstr>
      <vt:lpstr>Source Sans Pro</vt:lpstr>
      <vt:lpstr>Organic</vt:lpstr>
      <vt:lpstr>MOTIVE</vt:lpstr>
      <vt:lpstr>MOTIVE</vt:lpstr>
      <vt:lpstr>Types of Motives</vt:lpstr>
      <vt:lpstr>PRIMARY MOTIVE</vt:lpstr>
      <vt:lpstr>SECONDARY MOTIVES</vt:lpstr>
      <vt:lpstr>SOCIAL MOTIVES</vt:lpstr>
      <vt:lpstr>PSYCHOLOGICAL MOTIVES</vt:lpstr>
      <vt:lpstr>PowerPoint Presentation</vt:lpstr>
      <vt:lpstr>  Secondary or psychosocial motive are important to live a happy life and adequate satisfaction of secondary motives is necessary for mental health to avoid depressions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 khan</dc:creator>
  <cp:lastModifiedBy>saf khan</cp:lastModifiedBy>
  <cp:revision>9</cp:revision>
  <dcterms:created xsi:type="dcterms:W3CDTF">2019-04-21T17:22:43Z</dcterms:created>
  <dcterms:modified xsi:type="dcterms:W3CDTF">2019-04-22T04:53:32Z</dcterms:modified>
</cp:coreProperties>
</file>