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10" r:id="rId2"/>
    <p:sldId id="268" r:id="rId3"/>
    <p:sldId id="348" r:id="rId4"/>
    <p:sldId id="349" r:id="rId5"/>
    <p:sldId id="335" r:id="rId6"/>
    <p:sldId id="336" r:id="rId7"/>
    <p:sldId id="337" r:id="rId8"/>
    <p:sldId id="338" r:id="rId9"/>
    <p:sldId id="339" r:id="rId10"/>
    <p:sldId id="340" r:id="rId11"/>
    <p:sldId id="341" r:id="rId12"/>
    <p:sldId id="342" r:id="rId13"/>
    <p:sldId id="343" r:id="rId14"/>
    <p:sldId id="344" r:id="rId15"/>
    <p:sldId id="345" r:id="rId16"/>
    <p:sldId id="347" r:id="rId17"/>
    <p:sldId id="390" r:id="rId18"/>
    <p:sldId id="391" r:id="rId19"/>
    <p:sldId id="392" r:id="rId20"/>
    <p:sldId id="393" r:id="rId21"/>
    <p:sldId id="394" r:id="rId22"/>
    <p:sldId id="395" r:id="rId23"/>
    <p:sldId id="396" r:id="rId24"/>
    <p:sldId id="397" r:id="rId25"/>
    <p:sldId id="414"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2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AEFF7"/>
    <a:srgbClr val="D2DEEF"/>
    <a:srgbClr val="AF7100"/>
    <a:srgbClr val="EE3239"/>
    <a:srgbClr val="256A71"/>
    <a:srgbClr val="F8A6AA"/>
    <a:srgbClr val="F4787E"/>
    <a:srgbClr val="F151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82226" autoAdjust="0"/>
  </p:normalViewPr>
  <p:slideViewPr>
    <p:cSldViewPr snapToGrid="0">
      <p:cViewPr varScale="1">
        <p:scale>
          <a:sx n="53" d="100"/>
          <a:sy n="53" d="100"/>
        </p:scale>
        <p:origin x="1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9F609-9648-4020-8614-A7CA2FC06761}" type="datetimeFigureOut">
              <a:rPr lang="en-US" smtClean="0"/>
              <a:t>4/5/2020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AAF9C-3156-4755-9791-564788FD9266}" type="slidenum">
              <a:rPr lang="en-US" smtClean="0"/>
              <a:t>‹#›</a:t>
            </a:fld>
            <a:endParaRPr lang="en-US"/>
          </a:p>
        </p:txBody>
      </p:sp>
    </p:spTree>
    <p:extLst>
      <p:ext uri="{BB962C8B-B14F-4D97-AF65-F5344CB8AC3E}">
        <p14:creationId xmlns:p14="http://schemas.microsoft.com/office/powerpoint/2010/main" val="324382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AAF9C-3156-4755-9791-564788FD9266}" type="slidenum">
              <a:rPr lang="en-US" smtClean="0"/>
              <a:t>2</a:t>
            </a:fld>
            <a:endParaRPr lang="en-US"/>
          </a:p>
        </p:txBody>
      </p:sp>
    </p:spTree>
    <p:extLst>
      <p:ext uri="{BB962C8B-B14F-4D97-AF65-F5344CB8AC3E}">
        <p14:creationId xmlns:p14="http://schemas.microsoft.com/office/powerpoint/2010/main" val="216506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fld id="{4B9CB4A9-FBA7-446E-95F5-B18AF49C7330}" type="slidenum">
              <a:rPr lang="en-US" sz="1200" b="0" smtClean="0">
                <a:latin typeface="Arial" panose="020B0604020202020204" pitchFamily="34" charset="0"/>
              </a:rPr>
              <a:pPr/>
              <a:t>9</a:t>
            </a:fld>
            <a:endParaRPr lang="en-US" sz="1200" b="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l-GR" b="1">
                <a:solidFill>
                  <a:srgbClr val="00FFFF"/>
                </a:solidFill>
                <a:cs typeface="Arial" panose="020B0604020202020204" pitchFamily="34" charset="0"/>
              </a:rPr>
              <a:t>Figure 1.1</a:t>
            </a:r>
            <a:endParaRPr lang="el-GR">
              <a:solidFill>
                <a:srgbClr val="00FFFF"/>
              </a:solidFill>
              <a:cs typeface="Arial" panose="020B0604020202020204" pitchFamily="34" charset="0"/>
            </a:endParaRPr>
          </a:p>
          <a:p>
            <a:pPr eaLnBrk="1" hangingPunct="1"/>
            <a:r>
              <a:rPr lang="el-GR">
                <a:solidFill>
                  <a:srgbClr val="00FFFF"/>
                </a:solidFill>
                <a:cs typeface="Arial" panose="020B0604020202020204" pitchFamily="34" charset="0"/>
              </a:rPr>
              <a:t>The relationship between a population and a sample.</a:t>
            </a:r>
          </a:p>
          <a:p>
            <a:pPr eaLnBrk="1" hangingPunct="1"/>
            <a:endParaRPr lang="en-US"/>
          </a:p>
        </p:txBody>
      </p:sp>
    </p:spTree>
    <p:extLst>
      <p:ext uri="{BB962C8B-B14F-4D97-AF65-F5344CB8AC3E}">
        <p14:creationId xmlns:p14="http://schemas.microsoft.com/office/powerpoint/2010/main" val="342633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fld id="{DED02985-6358-4870-A675-42171752F4CD}" type="slidenum">
              <a:rPr lang="en-US" sz="1200" b="0" smtClean="0">
                <a:latin typeface="Arial" panose="020B0604020202020204" pitchFamily="34" charset="0"/>
              </a:rPr>
              <a:pPr/>
              <a:t>10</a:t>
            </a:fld>
            <a:endParaRPr lang="en-US" sz="1200" b="0">
              <a:latin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0518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fld id="{ED2453E8-F57E-4E5D-8B6A-50C48C089AFE}" type="slidenum">
              <a:rPr lang="en-US" sz="1200" b="0" smtClean="0">
                <a:latin typeface="Arial" panose="020B0604020202020204" pitchFamily="34" charset="0"/>
              </a:rPr>
              <a:pPr/>
              <a:t>11</a:t>
            </a:fld>
            <a:endParaRPr lang="en-US" sz="1200" b="0">
              <a:latin typeface="Arial" panose="020B0604020202020204"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08115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fld id="{DF76D99A-BBDC-45EC-AEA1-3673AD41ACE8}" type="slidenum">
              <a:rPr lang="en-US" sz="1200" b="0" smtClean="0">
                <a:latin typeface="Arial" panose="020B0604020202020204" pitchFamily="34" charset="0"/>
              </a:rPr>
              <a:pPr/>
              <a:t>12</a:t>
            </a:fld>
            <a:endParaRPr lang="en-US" sz="1200" b="0">
              <a:latin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24382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fld id="{FA895BCC-3E1E-40B4-B762-DC1174818D73}" type="slidenum">
              <a:rPr lang="en-US" sz="1200" b="0" smtClean="0">
                <a:latin typeface="Arial" panose="020B0604020202020204" pitchFamily="34" charset="0"/>
              </a:rPr>
              <a:pPr/>
              <a:t>13</a:t>
            </a:fld>
            <a:endParaRPr lang="en-US" sz="1200" b="0">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14517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fld id="{4F6EA5E6-2D2B-43CC-AF6A-16A2C51E6C91}" type="slidenum">
              <a:rPr lang="en-US" sz="1200" b="0" smtClean="0">
                <a:latin typeface="Arial" panose="020B0604020202020204" pitchFamily="34" charset="0"/>
              </a:rPr>
              <a:pPr/>
              <a:t>14</a:t>
            </a:fld>
            <a:endParaRPr lang="en-US" sz="1200" b="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2607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fld id="{3960D01D-0C64-44C2-A384-F8EE0F232AA9}" type="slidenum">
              <a:rPr lang="en-US" sz="1200" b="0" smtClean="0">
                <a:latin typeface="Arial" panose="020B0604020202020204" pitchFamily="34" charset="0"/>
              </a:rPr>
              <a:pPr/>
              <a:t>15</a:t>
            </a:fld>
            <a:endParaRPr lang="en-US" sz="1200" b="0">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91693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descr="algorithm graph에 대한 이미지 검색결과"/>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987"/>
          <a:stretch/>
        </p:blipFill>
        <p:spPr bwMode="auto">
          <a:xfrm>
            <a:off x="7951592" y="4179886"/>
            <a:ext cx="4028041" cy="17145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0" y="6159501"/>
            <a:ext cx="12192000" cy="698500"/>
          </a:xfrm>
          <a:prstGeom prst="rect">
            <a:avLst/>
          </a:prstGeom>
          <a:solidFill>
            <a:srgbClr val="25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44407"/>
            <a:ext cx="12192000" cy="115094"/>
          </a:xfrm>
          <a:prstGeom prst="rect">
            <a:avLst/>
          </a:prstGeom>
          <a:solidFill>
            <a:srgbClr val="EE3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12192000" cy="1308100"/>
          </a:xfrm>
          <a:prstGeom prst="rect">
            <a:avLst/>
          </a:prstGeom>
          <a:solidFill>
            <a:srgbClr val="EE3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sz="1200">
                <a:solidFill>
                  <a:schemeClr val="bg1"/>
                </a:solidFill>
              </a:defRPr>
            </a:lvl1pPr>
          </a:lstStyle>
          <a:p>
            <a:fld id="{937CD987-3FBD-4ED0-AD2E-48CE3F463DD1}" type="datetime1">
              <a:rPr lang="en-US" smtClean="0"/>
              <a:t>4/5/2020</a:t>
            </a:fld>
            <a:endParaRPr lang="en-US"/>
          </a:p>
        </p:txBody>
      </p:sp>
      <p:sp>
        <p:nvSpPr>
          <p:cNvPr id="5" name="Footer Placeholder 4"/>
          <p:cNvSpPr>
            <a:spLocks noGrp="1"/>
          </p:cNvSpPr>
          <p:nvPr>
            <p:ph type="ftr" sz="quarter" idx="11"/>
          </p:nvPr>
        </p:nvSpPr>
        <p:spPr/>
        <p:txBody>
          <a:bodyPr/>
          <a:lstStyle>
            <a:lvl1pPr>
              <a:defRPr sz="120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sz="1400">
                <a:solidFill>
                  <a:schemeClr val="bg1"/>
                </a:solidFill>
              </a:defRPr>
            </a:lvl1pPr>
          </a:lstStyle>
          <a:p>
            <a:fld id="{5576D0D0-0B3A-4AD4-A868-F1D499496F08}" type="slidenum">
              <a:rPr lang="en-US" smtClean="0"/>
              <a:pPr/>
              <a:t>‹#›</a:t>
            </a:fld>
            <a:endParaRPr lang="en-US" dirty="0"/>
          </a:p>
        </p:txBody>
      </p:sp>
      <p:pic>
        <p:nvPicPr>
          <p:cNvPr id="1026" name="Picture 2" descr="algorithm에 대한 이미지 검색결과"/>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5058" y="1676598"/>
            <a:ext cx="5181656" cy="2922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5999" y="1327401"/>
            <a:ext cx="5931877" cy="2792161"/>
          </a:xfrm>
        </p:spPr>
        <p:txBody>
          <a:bodyPr anchor="ctr" anchorCtr="0">
            <a:normAutofit/>
          </a:bodyPr>
          <a:lstStyle>
            <a:lvl1pPr algn="ctr">
              <a:defRPr sz="4800">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609600" y="4779851"/>
            <a:ext cx="6803422" cy="1058862"/>
          </a:xfrm>
        </p:spPr>
        <p:txBody>
          <a:bodyPr/>
          <a:lstStyle>
            <a:lvl1pPr marL="0" indent="0" algn="l">
              <a:buNone/>
              <a:defRPr sz="240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p:cNvSpPr/>
          <p:nvPr userDrawn="1"/>
        </p:nvSpPr>
        <p:spPr>
          <a:xfrm>
            <a:off x="9903655" y="606701"/>
            <a:ext cx="492369" cy="492369"/>
          </a:xfrm>
          <a:prstGeom prst="rect">
            <a:avLst/>
          </a:prstGeom>
          <a:solidFill>
            <a:srgbClr val="F15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396024" y="98318"/>
            <a:ext cx="492369" cy="492369"/>
          </a:xfrm>
          <a:prstGeom prst="rect">
            <a:avLst/>
          </a:prstGeom>
          <a:solidFill>
            <a:srgbClr val="F47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888393" y="606456"/>
            <a:ext cx="492369" cy="492369"/>
          </a:xfrm>
          <a:prstGeom prst="rect">
            <a:avLst/>
          </a:prstGeom>
          <a:solidFill>
            <a:srgbClr val="F8A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411287" y="100019"/>
            <a:ext cx="478302" cy="492369"/>
          </a:xfrm>
          <a:prstGeom prst="rect">
            <a:avLst/>
          </a:prstGeom>
          <a:solidFill>
            <a:srgbClr val="F8A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3"/>
            <a:endCxn id="13" idx="1"/>
          </p:cNvCxnSpPr>
          <p:nvPr userDrawn="1"/>
        </p:nvCxnSpPr>
        <p:spPr>
          <a:xfrm flipV="1">
            <a:off x="9889589" y="344503"/>
            <a:ext cx="506435" cy="1701"/>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14" idx="1"/>
          </p:cNvCxnSpPr>
          <p:nvPr userDrawn="1"/>
        </p:nvCxnSpPr>
        <p:spPr>
          <a:xfrm flipV="1">
            <a:off x="10396024" y="852641"/>
            <a:ext cx="492369" cy="245"/>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5" idx="3"/>
          </p:cNvCxnSpPr>
          <p:nvPr userDrawn="1"/>
        </p:nvCxnSpPr>
        <p:spPr>
          <a:xfrm>
            <a:off x="9889589" y="346204"/>
            <a:ext cx="260250" cy="239953"/>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Oval 25"/>
          <p:cNvSpPr/>
          <p:nvPr userDrawn="1"/>
        </p:nvSpPr>
        <p:spPr>
          <a:xfrm>
            <a:off x="9467035" y="160275"/>
            <a:ext cx="368453" cy="368453"/>
          </a:xfrm>
          <a:prstGeom prst="ellipse">
            <a:avLst/>
          </a:prstGeom>
          <a:solidFill>
            <a:srgbClr val="EE3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10445827" y="146951"/>
            <a:ext cx="368453" cy="368453"/>
          </a:xfrm>
          <a:prstGeom prst="ellipse">
            <a:avLst/>
          </a:prstGeom>
          <a:solidFill>
            <a:srgbClr val="EE3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10950351" y="676297"/>
            <a:ext cx="368453" cy="368453"/>
          </a:xfrm>
          <a:prstGeom prst="ellipse">
            <a:avLst/>
          </a:prstGeom>
          <a:solidFill>
            <a:srgbClr val="EE3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userDrawn="1"/>
        </p:nvSpPr>
        <p:spPr>
          <a:xfrm>
            <a:off x="9965613" y="671881"/>
            <a:ext cx="368453" cy="368453"/>
          </a:xfrm>
          <a:prstGeom prst="ellipse">
            <a:avLst/>
          </a:prstGeom>
          <a:solidFill>
            <a:srgbClr val="EE3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58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D53C6-D8F0-47BE-9E00-4DF5DAC923D8}"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6D0D0-0B3A-4AD4-A868-F1D499496F08}" type="slidenum">
              <a:rPr lang="en-US" smtClean="0"/>
              <a:t>‹#›</a:t>
            </a:fld>
            <a:endParaRPr lang="en-US"/>
          </a:p>
        </p:txBody>
      </p:sp>
    </p:spTree>
    <p:extLst>
      <p:ext uri="{BB962C8B-B14F-4D97-AF65-F5344CB8AC3E}">
        <p14:creationId xmlns:p14="http://schemas.microsoft.com/office/powerpoint/2010/main" val="356034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813AD-8304-455D-AC3B-8B79D508E2C9}"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6D0D0-0B3A-4AD4-A868-F1D499496F08}" type="slidenum">
              <a:rPr lang="en-US" smtClean="0"/>
              <a:t>‹#›</a:t>
            </a:fld>
            <a:endParaRPr lang="en-US"/>
          </a:p>
        </p:txBody>
      </p:sp>
    </p:spTree>
    <p:extLst>
      <p:ext uri="{BB962C8B-B14F-4D97-AF65-F5344CB8AC3E}">
        <p14:creationId xmlns:p14="http://schemas.microsoft.com/office/powerpoint/2010/main" val="25763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292990"/>
            <a:ext cx="12192000" cy="565010"/>
          </a:xfrm>
          <a:prstGeom prst="rect">
            <a:avLst/>
          </a:prstGeom>
          <a:solidFill>
            <a:srgbClr val="25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400" y="1"/>
            <a:ext cx="11785600" cy="969054"/>
          </a:xfrm>
          <a:gradFill flip="none" rotWithShape="1">
            <a:gsLst>
              <a:gs pos="0">
                <a:srgbClr val="EE3239"/>
              </a:gs>
              <a:gs pos="54000">
                <a:srgbClr val="EE3239">
                  <a:tint val="44500"/>
                  <a:satMod val="160000"/>
                </a:srgbClr>
              </a:gs>
              <a:gs pos="73000">
                <a:srgbClr val="FFFFFF"/>
              </a:gs>
            </a:gsLst>
            <a:lin ang="0" scaled="1"/>
            <a:tileRect/>
          </a:gradFill>
        </p:spPr>
        <p:txBody>
          <a:bodyPr/>
          <a:lstStyle>
            <a:lvl1pPr>
              <a:defRPr>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a:xfrm>
            <a:off x="970671" y="1522413"/>
            <a:ext cx="10861430" cy="4384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14406"/>
            <a:ext cx="2743200" cy="365125"/>
          </a:xfrm>
        </p:spPr>
        <p:txBody>
          <a:bodyPr/>
          <a:lstStyle/>
          <a:p>
            <a:fld id="{38D0F681-9930-405E-9F57-00BB62753665}" type="datetime1">
              <a:rPr lang="en-US" smtClean="0"/>
              <a:t>4/5/2020</a:t>
            </a:fld>
            <a:endParaRPr lang="en-US"/>
          </a:p>
        </p:txBody>
      </p:sp>
      <p:sp>
        <p:nvSpPr>
          <p:cNvPr id="5" name="Footer Placeholder 4"/>
          <p:cNvSpPr>
            <a:spLocks noGrp="1"/>
          </p:cNvSpPr>
          <p:nvPr>
            <p:ph type="ftr" sz="quarter" idx="11"/>
          </p:nvPr>
        </p:nvSpPr>
        <p:spPr>
          <a:xfrm>
            <a:off x="4038600" y="6414406"/>
            <a:ext cx="4114800" cy="365125"/>
          </a:xfrm>
        </p:spPr>
        <p:txBody>
          <a:bodyPr/>
          <a:lstStyle/>
          <a:p>
            <a:endParaRPr lang="en-US"/>
          </a:p>
        </p:txBody>
      </p:sp>
      <p:sp>
        <p:nvSpPr>
          <p:cNvPr id="6" name="Slide Number Placeholder 5"/>
          <p:cNvSpPr>
            <a:spLocks noGrp="1"/>
          </p:cNvSpPr>
          <p:nvPr>
            <p:ph type="sldNum" sz="quarter" idx="12"/>
          </p:nvPr>
        </p:nvSpPr>
        <p:spPr>
          <a:xfrm>
            <a:off x="8610600" y="6414406"/>
            <a:ext cx="2743200" cy="365125"/>
          </a:xfrm>
        </p:spPr>
        <p:txBody>
          <a:bodyPr/>
          <a:lstStyle>
            <a:lvl1pPr>
              <a:defRPr sz="1400">
                <a:solidFill>
                  <a:schemeClr val="bg1"/>
                </a:solidFill>
              </a:defRPr>
            </a:lvl1pPr>
          </a:lstStyle>
          <a:p>
            <a:fld id="{5576D0D0-0B3A-4AD4-A868-F1D499496F08}" type="slidenum">
              <a:rPr lang="en-US" smtClean="0"/>
              <a:pPr/>
              <a:t>‹#›</a:t>
            </a:fld>
            <a:endParaRPr lang="en-US"/>
          </a:p>
        </p:txBody>
      </p:sp>
      <p:sp>
        <p:nvSpPr>
          <p:cNvPr id="8" name="Rectangle 7"/>
          <p:cNvSpPr/>
          <p:nvPr userDrawn="1"/>
        </p:nvSpPr>
        <p:spPr>
          <a:xfrm>
            <a:off x="0" y="6189547"/>
            <a:ext cx="12192000" cy="115094"/>
          </a:xfrm>
          <a:prstGeom prst="rect">
            <a:avLst/>
          </a:prstGeom>
          <a:solidFill>
            <a:srgbClr val="EE3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508000" cy="969055"/>
          </a:xfrm>
          <a:prstGeom prst="rect">
            <a:avLst/>
          </a:prstGeom>
          <a:solidFill>
            <a:srgbClr val="EE3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48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1F0897-92A8-4117-94C4-3D3979AA7A6E}"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6D0D0-0B3A-4AD4-A868-F1D499496F08}" type="slidenum">
              <a:rPr lang="en-US" smtClean="0"/>
              <a:t>‹#›</a:t>
            </a:fld>
            <a:endParaRPr lang="en-US"/>
          </a:p>
        </p:txBody>
      </p:sp>
    </p:spTree>
    <p:extLst>
      <p:ext uri="{BB962C8B-B14F-4D97-AF65-F5344CB8AC3E}">
        <p14:creationId xmlns:p14="http://schemas.microsoft.com/office/powerpoint/2010/main" val="65357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EC3A1A-1100-448F-8D1C-65608DFC3F98}" type="datetime1">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6D0D0-0B3A-4AD4-A868-F1D499496F08}" type="slidenum">
              <a:rPr lang="en-US" smtClean="0"/>
              <a:t>‹#›</a:t>
            </a:fld>
            <a:endParaRPr lang="en-US"/>
          </a:p>
        </p:txBody>
      </p:sp>
    </p:spTree>
    <p:extLst>
      <p:ext uri="{BB962C8B-B14F-4D97-AF65-F5344CB8AC3E}">
        <p14:creationId xmlns:p14="http://schemas.microsoft.com/office/powerpoint/2010/main" val="120576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BD97A2-FF7C-48A6-9993-4E719BC862BF}" type="datetime1">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6D0D0-0B3A-4AD4-A868-F1D499496F08}" type="slidenum">
              <a:rPr lang="en-US" smtClean="0"/>
              <a:t>‹#›</a:t>
            </a:fld>
            <a:endParaRPr lang="en-US"/>
          </a:p>
        </p:txBody>
      </p:sp>
    </p:spTree>
    <p:extLst>
      <p:ext uri="{BB962C8B-B14F-4D97-AF65-F5344CB8AC3E}">
        <p14:creationId xmlns:p14="http://schemas.microsoft.com/office/powerpoint/2010/main" val="261463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D20465-FFA4-4EB2-B869-F60CE16BD307}" type="datetime1">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6D0D0-0B3A-4AD4-A868-F1D499496F08}" type="slidenum">
              <a:rPr lang="en-US" smtClean="0"/>
              <a:t>‹#›</a:t>
            </a:fld>
            <a:endParaRPr lang="en-US"/>
          </a:p>
        </p:txBody>
      </p:sp>
    </p:spTree>
    <p:extLst>
      <p:ext uri="{BB962C8B-B14F-4D97-AF65-F5344CB8AC3E}">
        <p14:creationId xmlns:p14="http://schemas.microsoft.com/office/powerpoint/2010/main" val="13706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1B862-5BE0-4692-AE6A-8D05D16C84C3}" type="datetime1">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6D0D0-0B3A-4AD4-A868-F1D499496F08}" type="slidenum">
              <a:rPr lang="en-US" smtClean="0"/>
              <a:t>‹#›</a:t>
            </a:fld>
            <a:endParaRPr lang="en-US"/>
          </a:p>
        </p:txBody>
      </p:sp>
    </p:spTree>
    <p:extLst>
      <p:ext uri="{BB962C8B-B14F-4D97-AF65-F5344CB8AC3E}">
        <p14:creationId xmlns:p14="http://schemas.microsoft.com/office/powerpoint/2010/main" val="379045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E0665-08F7-4A21-AA2C-F12F94DF2894}" type="datetime1">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6D0D0-0B3A-4AD4-A868-F1D499496F08}" type="slidenum">
              <a:rPr lang="en-US" smtClean="0"/>
              <a:t>‹#›</a:t>
            </a:fld>
            <a:endParaRPr lang="en-US"/>
          </a:p>
        </p:txBody>
      </p:sp>
    </p:spTree>
    <p:extLst>
      <p:ext uri="{BB962C8B-B14F-4D97-AF65-F5344CB8AC3E}">
        <p14:creationId xmlns:p14="http://schemas.microsoft.com/office/powerpoint/2010/main" val="175454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AA55C8-54CB-4286-8E87-95E04C0C21AD}" type="datetime1">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6D0D0-0B3A-4AD4-A868-F1D499496F08}" type="slidenum">
              <a:rPr lang="en-US" smtClean="0"/>
              <a:t>‹#›</a:t>
            </a:fld>
            <a:endParaRPr lang="en-US"/>
          </a:p>
        </p:txBody>
      </p:sp>
    </p:spTree>
    <p:extLst>
      <p:ext uri="{BB962C8B-B14F-4D97-AF65-F5344CB8AC3E}">
        <p14:creationId xmlns:p14="http://schemas.microsoft.com/office/powerpoint/2010/main" val="265305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5E079-7E35-4FB2-95FC-8499D63C8FD1}" type="datetime1">
              <a:rPr lang="en-US" smtClean="0"/>
              <a:t>4/5/2020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6D0D0-0B3A-4AD4-A868-F1D499496F08}" type="slidenum">
              <a:rPr lang="en-US" smtClean="0"/>
              <a:t>‹#›</a:t>
            </a:fld>
            <a:endParaRPr lang="en-US"/>
          </a:p>
        </p:txBody>
      </p:sp>
    </p:spTree>
    <p:extLst>
      <p:ext uri="{BB962C8B-B14F-4D97-AF65-F5344CB8AC3E}">
        <p14:creationId xmlns:p14="http://schemas.microsoft.com/office/powerpoint/2010/main" val="497336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yourarticlelibrary.com/education/statistics/statistics-meaning-characteristics-and-importance/9169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rarticlelibrary.com/education/statistics/statistics-meaning-characteristics-and-importance/9169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rarticlelibrary.com/education/statistics/statistics-meaning-characteristics-and-importance/9169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Statistics in Business</a:t>
            </a:r>
          </a:p>
        </p:txBody>
      </p:sp>
      <p:sp>
        <p:nvSpPr>
          <p:cNvPr id="5" name="Subtitle 4"/>
          <p:cNvSpPr>
            <a:spLocks noGrp="1"/>
          </p:cNvSpPr>
          <p:nvPr>
            <p:ph type="subTitle" idx="1"/>
          </p:nvPr>
        </p:nvSpPr>
        <p:spPr>
          <a:xfrm>
            <a:off x="609599" y="4779851"/>
            <a:ext cx="7558007" cy="1058862"/>
          </a:xfrm>
        </p:spPr>
        <p:txBody>
          <a:bodyPr/>
          <a:lstStyle/>
          <a:p>
            <a:r>
              <a:rPr lang="en-US" dirty="0"/>
              <a:t>Week-01: Intro to Statistics and variables</a:t>
            </a:r>
          </a:p>
        </p:txBody>
      </p:sp>
      <p:sp>
        <p:nvSpPr>
          <p:cNvPr id="6" name="Slide Number Placeholder 5"/>
          <p:cNvSpPr>
            <a:spLocks noGrp="1"/>
          </p:cNvSpPr>
          <p:nvPr>
            <p:ph type="sldNum" sz="quarter" idx="12"/>
          </p:nvPr>
        </p:nvSpPr>
        <p:spPr>
          <a:xfrm>
            <a:off x="9284676" y="6324080"/>
            <a:ext cx="2743200" cy="365125"/>
          </a:xfrm>
        </p:spPr>
        <p:txBody>
          <a:bodyPr/>
          <a:lstStyle/>
          <a:p>
            <a:fld id="{5576D0D0-0B3A-4AD4-A868-F1D499496F08}" type="slidenum">
              <a:rPr lang="en-US" smtClean="0"/>
              <a:pPr/>
              <a:t>1</a:t>
            </a:fld>
            <a:endParaRPr lang="en-US" dirty="0"/>
          </a:p>
        </p:txBody>
      </p:sp>
      <p:sp>
        <p:nvSpPr>
          <p:cNvPr id="2" name="Rectangle 1"/>
          <p:cNvSpPr/>
          <p:nvPr/>
        </p:nvSpPr>
        <p:spPr>
          <a:xfrm>
            <a:off x="9836997" y="3592063"/>
            <a:ext cx="1026307" cy="369332"/>
          </a:xfrm>
          <a:prstGeom prst="rect">
            <a:avLst/>
          </a:prstGeom>
        </p:spPr>
        <p:txBody>
          <a:bodyPr wrap="none">
            <a:spAutoFit/>
          </a:bodyPr>
          <a:lstStyle/>
          <a:p>
            <a:r>
              <a:rPr lang="en-US" b="1" dirty="0"/>
              <a:t>STAT 445</a:t>
            </a:r>
            <a:endParaRPr lang="en-US" dirty="0"/>
          </a:p>
        </p:txBody>
      </p:sp>
      <p:sp>
        <p:nvSpPr>
          <p:cNvPr id="7" name="Rectangle 6"/>
          <p:cNvSpPr/>
          <p:nvPr/>
        </p:nvSpPr>
        <p:spPr>
          <a:xfrm>
            <a:off x="609600" y="5124616"/>
            <a:ext cx="1671227" cy="369332"/>
          </a:xfrm>
          <a:prstGeom prst="rect">
            <a:avLst/>
          </a:prstGeom>
        </p:spPr>
        <p:txBody>
          <a:bodyPr wrap="none">
            <a:spAutoFit/>
          </a:bodyPr>
          <a:lstStyle/>
          <a:p>
            <a:r>
              <a:rPr lang="en-US" dirty="0"/>
              <a:t>02-03 Nov 2017</a:t>
            </a:r>
          </a:p>
        </p:txBody>
      </p:sp>
      <p:sp>
        <p:nvSpPr>
          <p:cNvPr id="8" name="Rectangle 7"/>
          <p:cNvSpPr/>
          <p:nvPr/>
        </p:nvSpPr>
        <p:spPr>
          <a:xfrm>
            <a:off x="609599" y="6183478"/>
            <a:ext cx="5957272" cy="646331"/>
          </a:xfrm>
          <a:prstGeom prst="rect">
            <a:avLst/>
          </a:prstGeom>
        </p:spPr>
        <p:txBody>
          <a:bodyPr wrap="none">
            <a:spAutoFit/>
          </a:bodyPr>
          <a:lstStyle/>
          <a:p>
            <a:r>
              <a:rPr lang="en-US" dirty="0">
                <a:solidFill>
                  <a:schemeClr val="bg1"/>
                </a:solidFill>
              </a:rPr>
              <a:t>Dr. Rahman Ali, Asst. Professor, QACC, University of Peshawar.</a:t>
            </a:r>
          </a:p>
          <a:p>
            <a:r>
              <a:rPr lang="en-US" dirty="0">
                <a:solidFill>
                  <a:schemeClr val="bg1"/>
                </a:solidFill>
                <a:sym typeface="Wingdings" panose="05000000000000000000" pitchFamily="2" charset="2"/>
              </a:rPr>
              <a:t>: </a:t>
            </a:r>
            <a:r>
              <a:rPr lang="en-US" dirty="0">
                <a:solidFill>
                  <a:schemeClr val="bg1"/>
                </a:solidFill>
              </a:rPr>
              <a:t>rehmanali@upesh.edu.pk</a:t>
            </a:r>
          </a:p>
        </p:txBody>
      </p:sp>
    </p:spTree>
    <p:extLst>
      <p:ext uri="{BB962C8B-B14F-4D97-AF65-F5344CB8AC3E}">
        <p14:creationId xmlns:p14="http://schemas.microsoft.com/office/powerpoint/2010/main" val="3097182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A Taxonomy of Statistics</a:t>
            </a:r>
          </a:p>
        </p:txBody>
      </p:sp>
      <p:pic>
        <p:nvPicPr>
          <p:cNvPr id="16387" name="Picture 4" descr="tre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0075" y="1520826"/>
            <a:ext cx="6256338"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74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b="1"/>
              <a:t>Some Definitions</a:t>
            </a:r>
          </a:p>
        </p:txBody>
      </p:sp>
      <p:sp>
        <p:nvSpPr>
          <p:cNvPr id="19459" name="Text Box 6"/>
          <p:cNvSpPr txBox="1">
            <a:spLocks noChangeArrowheads="1"/>
          </p:cNvSpPr>
          <p:nvPr/>
        </p:nvSpPr>
        <p:spPr bwMode="auto">
          <a:xfrm>
            <a:off x="406400" y="1277938"/>
            <a:ext cx="114681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defRPr/>
            </a:pPr>
            <a:r>
              <a:rPr lang="en-US" sz="1800" i="1" dirty="0"/>
              <a:t>Variable</a:t>
            </a:r>
            <a:r>
              <a:rPr lang="en-US" sz="1800" b="0" dirty="0"/>
              <a:t> - In statistics, a variable has two defining characteristics:</a:t>
            </a:r>
          </a:p>
          <a:p>
            <a:pPr marL="285750" indent="-285750">
              <a:buFont typeface="Arial" panose="020B0604020202020204" pitchFamily="34" charset="0"/>
              <a:buChar char="•"/>
              <a:defRPr/>
            </a:pPr>
            <a:r>
              <a:rPr lang="en-US" sz="1800" b="0" dirty="0"/>
              <a:t>A variable is an attribute that describes a person, place, thing, or idea.</a:t>
            </a:r>
          </a:p>
          <a:p>
            <a:pPr marL="285750" indent="-285750">
              <a:buFont typeface="Arial" panose="020B0604020202020204" pitchFamily="34" charset="0"/>
              <a:buChar char="•"/>
              <a:defRPr/>
            </a:pPr>
            <a:r>
              <a:rPr lang="en-US" sz="1800" b="0" dirty="0"/>
              <a:t>The value of the variable can "vary" from one entity to another.</a:t>
            </a:r>
          </a:p>
          <a:p>
            <a:pPr marL="285750" indent="-285750">
              <a:buFont typeface="Arial" panose="020B0604020202020204" pitchFamily="34" charset="0"/>
              <a:buChar char="•"/>
              <a:defRPr/>
            </a:pPr>
            <a:r>
              <a:rPr lang="en-US" sz="1800" b="0" dirty="0"/>
              <a:t>For example, a person's </a:t>
            </a:r>
            <a:r>
              <a:rPr lang="en-US" sz="1800" b="0" i="1" dirty="0"/>
              <a:t>hair color</a:t>
            </a:r>
            <a:r>
              <a:rPr lang="en-US" sz="1800" b="0" dirty="0"/>
              <a:t> is a potential variable, which could have the value of "blond" for one person and "brunette" for another.</a:t>
            </a:r>
          </a:p>
        </p:txBody>
      </p:sp>
      <p:sp>
        <p:nvSpPr>
          <p:cNvPr id="18436" name="Text Box 12"/>
          <p:cNvSpPr txBox="1">
            <a:spLocks noChangeArrowheads="1"/>
          </p:cNvSpPr>
          <p:nvPr/>
        </p:nvSpPr>
        <p:spPr bwMode="auto">
          <a:xfrm>
            <a:off x="2422526" y="3994151"/>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endParaRPr lang="en-US" sz="1800" b="0"/>
          </a:p>
        </p:txBody>
      </p:sp>
      <p:sp>
        <p:nvSpPr>
          <p:cNvPr id="6" name="Text Box 6"/>
          <p:cNvSpPr txBox="1">
            <a:spLocks noChangeArrowheads="1"/>
          </p:cNvSpPr>
          <p:nvPr/>
        </p:nvSpPr>
        <p:spPr bwMode="auto">
          <a:xfrm>
            <a:off x="444500" y="3124201"/>
            <a:ext cx="11468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defRPr/>
            </a:pPr>
            <a:r>
              <a:rPr lang="en-US" sz="1800" i="1" dirty="0"/>
              <a:t>1. Categorical/qualitative – </a:t>
            </a:r>
          </a:p>
          <a:p>
            <a:pPr marL="285750" indent="-285750">
              <a:buFont typeface="Arial" panose="020B0604020202020204" pitchFamily="34" charset="0"/>
              <a:buChar char="•"/>
              <a:defRPr/>
            </a:pPr>
            <a:r>
              <a:rPr lang="en-US" sz="1800" b="0" dirty="0"/>
              <a:t>Qualitative variables take on values that are names or labels. The color of a ball (e.g., red, green, blue) or the breed of a dog (e.g., collie, shepherd, terrier) would be examples of qualitative or categorical variables. </a:t>
            </a:r>
            <a:endParaRPr lang="en-US" sz="1800" b="0" i="1" dirty="0"/>
          </a:p>
        </p:txBody>
      </p:sp>
      <p:sp>
        <p:nvSpPr>
          <p:cNvPr id="7" name="Text Box 6"/>
          <p:cNvSpPr txBox="1">
            <a:spLocks noChangeArrowheads="1"/>
          </p:cNvSpPr>
          <p:nvPr/>
        </p:nvSpPr>
        <p:spPr bwMode="auto">
          <a:xfrm>
            <a:off x="406400" y="4724400"/>
            <a:ext cx="11468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defRPr/>
            </a:pPr>
            <a:r>
              <a:rPr lang="en-US" sz="1800" i="1" dirty="0"/>
              <a:t>2. Numeric/quantitative  – </a:t>
            </a:r>
          </a:p>
          <a:p>
            <a:pPr marL="285750" indent="-285750">
              <a:buFont typeface="Arial" panose="020B0604020202020204" pitchFamily="34" charset="0"/>
              <a:buChar char="•"/>
              <a:defRPr/>
            </a:pPr>
            <a:r>
              <a:rPr lang="en-US" sz="1800" b="0" dirty="0"/>
              <a:t>Quantitative variables are numeric. They represent a measurable quantity. For example, when we speak of the population of a city, we are talking about the number of people in the city - a measurable attribute of the city. Therefore, population would be a quantitative variable.</a:t>
            </a:r>
            <a:endParaRPr lang="en-US" sz="1800" b="0" i="1" dirty="0"/>
          </a:p>
        </p:txBody>
      </p:sp>
    </p:spTree>
    <p:extLst>
      <p:ext uri="{BB962C8B-B14F-4D97-AF65-F5344CB8AC3E}">
        <p14:creationId xmlns:p14="http://schemas.microsoft.com/office/powerpoint/2010/main" val="225653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b="1"/>
              <a:t>Some Definitions</a:t>
            </a:r>
          </a:p>
        </p:txBody>
      </p:sp>
      <p:sp>
        <p:nvSpPr>
          <p:cNvPr id="20483" name="Text Box 12"/>
          <p:cNvSpPr txBox="1">
            <a:spLocks noChangeArrowheads="1"/>
          </p:cNvSpPr>
          <p:nvPr/>
        </p:nvSpPr>
        <p:spPr bwMode="auto">
          <a:xfrm>
            <a:off x="2422526" y="3994151"/>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endParaRPr lang="en-US" sz="1800" b="0"/>
          </a:p>
        </p:txBody>
      </p:sp>
      <p:sp>
        <p:nvSpPr>
          <p:cNvPr id="6" name="Text Box 6"/>
          <p:cNvSpPr txBox="1">
            <a:spLocks noChangeArrowheads="1"/>
          </p:cNvSpPr>
          <p:nvPr/>
        </p:nvSpPr>
        <p:spPr bwMode="auto">
          <a:xfrm>
            <a:off x="723900" y="1467646"/>
            <a:ext cx="10147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defRPr/>
            </a:pPr>
            <a:r>
              <a:rPr lang="en-US" i="1" dirty="0"/>
              <a:t>3. Continuous variable</a:t>
            </a:r>
          </a:p>
          <a:p>
            <a:pPr marL="285750" indent="-285750">
              <a:buFont typeface="Arial" panose="020B0604020202020204" pitchFamily="34" charset="0"/>
              <a:buChar char="•"/>
              <a:defRPr/>
            </a:pPr>
            <a:r>
              <a:rPr lang="en-US" b="0" dirty="0"/>
              <a:t>If a variable can take on any value between its minimum value and its maximum value, it is called a continuous variable</a:t>
            </a:r>
            <a:endParaRPr lang="en-US" b="0" i="1" dirty="0"/>
          </a:p>
        </p:txBody>
      </p:sp>
      <p:sp>
        <p:nvSpPr>
          <p:cNvPr id="7" name="Text Box 6"/>
          <p:cNvSpPr txBox="1">
            <a:spLocks noChangeArrowheads="1"/>
          </p:cNvSpPr>
          <p:nvPr/>
        </p:nvSpPr>
        <p:spPr bwMode="auto">
          <a:xfrm>
            <a:off x="685800" y="3240883"/>
            <a:ext cx="10147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defRPr/>
            </a:pPr>
            <a:r>
              <a:rPr lang="en-US" i="1" dirty="0"/>
              <a:t>4. Discrete variable– </a:t>
            </a:r>
          </a:p>
          <a:p>
            <a:pPr marL="285750" indent="-285750">
              <a:buFont typeface="Arial" panose="020B0604020202020204" pitchFamily="34" charset="0"/>
              <a:buChar char="•"/>
              <a:defRPr/>
            </a:pPr>
            <a:r>
              <a:rPr lang="en-US" b="0" dirty="0"/>
              <a:t>Variables that can only take on a finite number of values are called "discrete variables." All qualitative variables are discrete. Some quantitative variables are discrete, such as performance rated as 1,2,3,4, or 5, or temperature rounded to the nearest degree.</a:t>
            </a:r>
            <a:endParaRPr lang="en-US" b="0" i="1" dirty="0"/>
          </a:p>
        </p:txBody>
      </p:sp>
    </p:spTree>
    <p:extLst>
      <p:ext uri="{BB962C8B-B14F-4D97-AF65-F5344CB8AC3E}">
        <p14:creationId xmlns:p14="http://schemas.microsoft.com/office/powerpoint/2010/main" val="179897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b="1"/>
              <a:t>Some Definitions</a:t>
            </a:r>
          </a:p>
        </p:txBody>
      </p:sp>
      <p:sp>
        <p:nvSpPr>
          <p:cNvPr id="22531" name="Text Box 12"/>
          <p:cNvSpPr txBox="1">
            <a:spLocks noChangeArrowheads="1"/>
          </p:cNvSpPr>
          <p:nvPr/>
        </p:nvSpPr>
        <p:spPr bwMode="auto">
          <a:xfrm>
            <a:off x="2422526" y="3994151"/>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endParaRPr lang="en-US" sz="1800" b="0"/>
          </a:p>
        </p:txBody>
      </p:sp>
      <p:sp>
        <p:nvSpPr>
          <p:cNvPr id="6" name="Text Box 6"/>
          <p:cNvSpPr txBox="1">
            <a:spLocks noChangeArrowheads="1"/>
          </p:cNvSpPr>
          <p:nvPr/>
        </p:nvSpPr>
        <p:spPr bwMode="auto">
          <a:xfrm>
            <a:off x="403301" y="1470567"/>
            <a:ext cx="109535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defRPr/>
            </a:pPr>
            <a:r>
              <a:rPr lang="en-US" i="1" dirty="0"/>
              <a:t>Dependent variable</a:t>
            </a:r>
          </a:p>
          <a:p>
            <a:pPr marL="285750" indent="-285750">
              <a:buFont typeface="Arial" panose="020B0604020202020204" pitchFamily="34" charset="0"/>
              <a:buChar char="•"/>
              <a:defRPr/>
            </a:pPr>
            <a:r>
              <a:rPr lang="en-US" b="0" dirty="0"/>
              <a:t>If a variable can take on any value between its minimum value and its maximum value, it is called a continuous variable</a:t>
            </a:r>
            <a:endParaRPr lang="en-US" b="0" i="1" dirty="0"/>
          </a:p>
        </p:txBody>
      </p:sp>
      <p:sp>
        <p:nvSpPr>
          <p:cNvPr id="7" name="Text Box 6"/>
          <p:cNvSpPr txBox="1">
            <a:spLocks noChangeArrowheads="1"/>
          </p:cNvSpPr>
          <p:nvPr/>
        </p:nvSpPr>
        <p:spPr bwMode="auto">
          <a:xfrm>
            <a:off x="365201" y="3074683"/>
            <a:ext cx="1095359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defRPr/>
            </a:pPr>
            <a:r>
              <a:rPr lang="en-US" i="1" dirty="0"/>
              <a:t>Independent variable– </a:t>
            </a:r>
          </a:p>
          <a:p>
            <a:pPr marL="285750" indent="-285750">
              <a:buFont typeface="Arial" panose="020B0604020202020204" pitchFamily="34" charset="0"/>
              <a:buChar char="•"/>
              <a:defRPr/>
            </a:pPr>
            <a:r>
              <a:rPr lang="en-US" b="0" dirty="0"/>
              <a:t>Variables that can only take on a finite number of values are called "discrete variables." All qualitative variables are discrete. Some quantitative variables are discrete, such as performance rated as 1,2,3,4, or 5, or temperature rounded to the nearest degree.</a:t>
            </a:r>
            <a:endParaRPr lang="en-US" b="0" i="1" dirty="0"/>
          </a:p>
        </p:txBody>
      </p:sp>
    </p:spTree>
    <p:extLst>
      <p:ext uri="{BB962C8B-B14F-4D97-AF65-F5344CB8AC3E}">
        <p14:creationId xmlns:p14="http://schemas.microsoft.com/office/powerpoint/2010/main" val="245248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b="1"/>
              <a:t>Some Definitions</a:t>
            </a:r>
          </a:p>
        </p:txBody>
      </p:sp>
      <p:sp>
        <p:nvSpPr>
          <p:cNvPr id="24579" name="Text Box 12"/>
          <p:cNvSpPr txBox="1">
            <a:spLocks noChangeArrowheads="1"/>
          </p:cNvSpPr>
          <p:nvPr/>
        </p:nvSpPr>
        <p:spPr bwMode="auto">
          <a:xfrm>
            <a:off x="2422526" y="3994151"/>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endParaRPr lang="en-US" sz="1800" b="0"/>
          </a:p>
        </p:txBody>
      </p:sp>
      <p:sp>
        <p:nvSpPr>
          <p:cNvPr id="6" name="Text Box 6"/>
          <p:cNvSpPr txBox="1">
            <a:spLocks noChangeArrowheads="1"/>
          </p:cNvSpPr>
          <p:nvPr/>
        </p:nvSpPr>
        <p:spPr bwMode="auto">
          <a:xfrm>
            <a:off x="744220" y="1396491"/>
            <a:ext cx="993648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defRPr/>
            </a:pPr>
            <a:r>
              <a:rPr lang="en-US" i="1" dirty="0"/>
              <a:t>Random variable</a:t>
            </a:r>
          </a:p>
          <a:p>
            <a:pPr marL="285750" indent="-285750">
              <a:buFont typeface="Arial" panose="020B0604020202020204" pitchFamily="34" charset="0"/>
              <a:buChar char="•"/>
              <a:defRPr/>
            </a:pPr>
            <a:r>
              <a:rPr lang="en-US" b="0" dirty="0"/>
              <a:t>If a variable can take on any value between its minimum value and its maximum value, it is called a continuous variable</a:t>
            </a:r>
            <a:endParaRPr lang="en-US" b="0" i="1" dirty="0"/>
          </a:p>
        </p:txBody>
      </p:sp>
      <p:sp>
        <p:nvSpPr>
          <p:cNvPr id="7" name="Text Box 6"/>
          <p:cNvSpPr txBox="1">
            <a:spLocks noChangeArrowheads="1"/>
          </p:cNvSpPr>
          <p:nvPr/>
        </p:nvSpPr>
        <p:spPr bwMode="auto">
          <a:xfrm>
            <a:off x="706120" y="3306636"/>
            <a:ext cx="993648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defRPr/>
            </a:pPr>
            <a:r>
              <a:rPr lang="en-US" i="1" dirty="0"/>
              <a:t>A Ranked variable– </a:t>
            </a:r>
          </a:p>
          <a:p>
            <a:pPr marL="285750" indent="-285750">
              <a:buFont typeface="Arial" panose="020B0604020202020204" pitchFamily="34" charset="0"/>
              <a:buChar char="•"/>
              <a:defRPr/>
            </a:pPr>
            <a:r>
              <a:rPr lang="en-US" b="0" dirty="0"/>
              <a:t>Variables that can only take on a finite number of values are called "discrete variables." All qualitative variables are discrete. Some quantitative variables are discrete, such as performance rated as 1,2,3,4, or 5, or temperature rounded to the nearest degree.</a:t>
            </a:r>
            <a:endParaRPr lang="en-US" b="0" i="1" dirty="0"/>
          </a:p>
        </p:txBody>
      </p:sp>
    </p:spTree>
    <p:extLst>
      <p:ext uri="{BB962C8B-B14F-4D97-AF65-F5344CB8AC3E}">
        <p14:creationId xmlns:p14="http://schemas.microsoft.com/office/powerpoint/2010/main" val="426593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b="1"/>
              <a:t>Some Definitions</a:t>
            </a:r>
          </a:p>
        </p:txBody>
      </p:sp>
      <p:sp>
        <p:nvSpPr>
          <p:cNvPr id="26627" name="Text Box 12"/>
          <p:cNvSpPr txBox="1">
            <a:spLocks noChangeArrowheads="1"/>
          </p:cNvSpPr>
          <p:nvPr/>
        </p:nvSpPr>
        <p:spPr bwMode="auto">
          <a:xfrm>
            <a:off x="2422526" y="3994151"/>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endParaRPr lang="en-US" sz="1800" b="0"/>
          </a:p>
        </p:txBody>
      </p:sp>
      <p:sp>
        <p:nvSpPr>
          <p:cNvPr id="8" name="Text Box 6"/>
          <p:cNvSpPr txBox="1">
            <a:spLocks noChangeArrowheads="1"/>
          </p:cNvSpPr>
          <p:nvPr/>
        </p:nvSpPr>
        <p:spPr bwMode="auto">
          <a:xfrm>
            <a:off x="425450" y="4983843"/>
            <a:ext cx="99758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defRPr/>
            </a:pPr>
            <a:r>
              <a:rPr lang="en-US" sz="1800" dirty="0"/>
              <a:t>Multivariate </a:t>
            </a:r>
            <a:r>
              <a:rPr lang="en-US" sz="1800" i="1" dirty="0"/>
              <a:t>data– </a:t>
            </a:r>
          </a:p>
          <a:p>
            <a:pPr marL="285750" indent="-285750">
              <a:buFont typeface="Arial" panose="020B0604020202020204" pitchFamily="34" charset="0"/>
              <a:buChar char="•"/>
              <a:defRPr/>
            </a:pPr>
            <a:r>
              <a:rPr lang="en-US" sz="1800" b="0" dirty="0"/>
              <a:t>Multivariate Data Analysis refers to any statistical technique used to analyze data that arises from more than one variable. This essentially models reality where each situation, product, or decision involves more than a single variable.</a:t>
            </a:r>
          </a:p>
        </p:txBody>
      </p:sp>
      <p:sp>
        <p:nvSpPr>
          <p:cNvPr id="9" name="Text Box 6"/>
          <p:cNvSpPr txBox="1">
            <a:spLocks noChangeArrowheads="1"/>
          </p:cNvSpPr>
          <p:nvPr/>
        </p:nvSpPr>
        <p:spPr bwMode="auto">
          <a:xfrm>
            <a:off x="425450" y="1197655"/>
            <a:ext cx="99758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defRPr/>
            </a:pPr>
            <a:r>
              <a:rPr lang="en-US" sz="1800" dirty="0" err="1"/>
              <a:t>Univariate</a:t>
            </a:r>
            <a:r>
              <a:rPr lang="en-US" sz="1800" dirty="0"/>
              <a:t> Data</a:t>
            </a:r>
          </a:p>
          <a:p>
            <a:pPr marL="285750" indent="-285750">
              <a:buFont typeface="Arial" panose="020B0604020202020204" pitchFamily="34" charset="0"/>
              <a:buChar char="•"/>
              <a:defRPr/>
            </a:pPr>
            <a:r>
              <a:rPr lang="en-US" sz="1800" b="0" dirty="0"/>
              <a:t>When we conduct a study that looks at only one variable, we say that we are working with </a:t>
            </a:r>
            <a:r>
              <a:rPr lang="en-US" sz="1800" b="0" dirty="0" err="1"/>
              <a:t>univariate</a:t>
            </a:r>
            <a:r>
              <a:rPr lang="en-US" sz="1800" b="0" dirty="0"/>
              <a:t> data. Suppose, for example, that we conducted a survey to estimate the average weight of high school students. Since we are only working with one variable (weight), we would be working with </a:t>
            </a:r>
            <a:r>
              <a:rPr lang="en-US" sz="1800" b="0" dirty="0" err="1"/>
              <a:t>univariate</a:t>
            </a:r>
            <a:r>
              <a:rPr lang="en-US" sz="1800" b="0" dirty="0"/>
              <a:t> data.</a:t>
            </a:r>
            <a:endParaRPr lang="en-US" sz="1800" b="0" i="1" dirty="0"/>
          </a:p>
        </p:txBody>
      </p:sp>
      <p:sp>
        <p:nvSpPr>
          <p:cNvPr id="10" name="Text Box 6"/>
          <p:cNvSpPr txBox="1">
            <a:spLocks noChangeArrowheads="1"/>
          </p:cNvSpPr>
          <p:nvPr/>
        </p:nvSpPr>
        <p:spPr bwMode="auto">
          <a:xfrm>
            <a:off x="406400" y="2951843"/>
            <a:ext cx="99758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defRPr/>
            </a:pPr>
            <a:r>
              <a:rPr lang="en-US" sz="1800" dirty="0"/>
              <a:t>Bivariate </a:t>
            </a:r>
            <a:r>
              <a:rPr lang="en-US" sz="1800" i="1" dirty="0"/>
              <a:t>data– </a:t>
            </a:r>
          </a:p>
          <a:p>
            <a:pPr marL="285750" indent="-285750">
              <a:buFont typeface="Arial" panose="020B0604020202020204" pitchFamily="34" charset="0"/>
              <a:buChar char="•"/>
              <a:defRPr/>
            </a:pPr>
            <a:r>
              <a:rPr lang="en-US" sz="1800" b="0" dirty="0"/>
              <a:t>When we conduct a study that examines the relationship between two variables, we are working with bivariate data. Suppose we conducted a study to see if there were a relationship between the height and weight of high school students. Since we are working with two variables (height and weight), we would be working with bivariate data.</a:t>
            </a:r>
            <a:endParaRPr lang="en-US" sz="1800" b="0" i="1" dirty="0"/>
          </a:p>
        </p:txBody>
      </p:sp>
    </p:spTree>
    <p:extLst>
      <p:ext uri="{BB962C8B-B14F-4D97-AF65-F5344CB8AC3E}">
        <p14:creationId xmlns:p14="http://schemas.microsoft.com/office/powerpoint/2010/main" val="316991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b="1"/>
              <a:t>Observation and variables</a:t>
            </a:r>
          </a:p>
        </p:txBody>
      </p:sp>
      <p:sp>
        <p:nvSpPr>
          <p:cNvPr id="30723" name="Content Placeholder 2"/>
          <p:cNvSpPr>
            <a:spLocks noGrp="1"/>
          </p:cNvSpPr>
          <p:nvPr>
            <p:ph idx="1"/>
          </p:nvPr>
        </p:nvSpPr>
        <p:spPr>
          <a:xfrm>
            <a:off x="665871" y="1192213"/>
            <a:ext cx="10861430" cy="4384902"/>
          </a:xfrm>
        </p:spPr>
        <p:txBody>
          <a:bodyPr/>
          <a:lstStyle/>
          <a:p>
            <a:pPr eaLnBrk="1" hangingPunct="1"/>
            <a:r>
              <a:rPr lang="en-US" b="1" dirty="0"/>
              <a:t>Observation </a:t>
            </a:r>
          </a:p>
          <a:p>
            <a:pPr lvl="1" eaLnBrk="1" hangingPunct="1"/>
            <a:r>
              <a:rPr lang="en-US" dirty="0"/>
              <a:t>We call a set of data derived from an </a:t>
            </a:r>
            <a:r>
              <a:rPr lang="en-US" b="1" dirty="0"/>
              <a:t>object</a:t>
            </a:r>
            <a:r>
              <a:rPr lang="en-US" dirty="0"/>
              <a:t> (experimental unit) an </a:t>
            </a:r>
            <a:r>
              <a:rPr lang="en-US" b="1" dirty="0"/>
              <a:t>observation</a:t>
            </a:r>
            <a:r>
              <a:rPr lang="en-US" dirty="0"/>
              <a:t>. Each object is measured according to various aspects, such as temperature, concentration of some constituents, frequency of occurrence of some phenomenon, </a:t>
            </a:r>
            <a:r>
              <a:rPr lang="en-US" dirty="0" err="1"/>
              <a:t>etc</a:t>
            </a:r>
            <a:endParaRPr lang="en-US" dirty="0"/>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26" y="2794001"/>
            <a:ext cx="48101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774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92EB5F6B-C6F5-4C7C-B30D-87C7C2C553C8}" type="slidenum">
              <a:rPr lang="en-AU"/>
              <a:pPr/>
              <a:t>17</a:t>
            </a:fld>
            <a:endParaRPr lang="en-AU"/>
          </a:p>
        </p:txBody>
      </p:sp>
      <p:sp>
        <p:nvSpPr>
          <p:cNvPr id="126978" name="Rectangle 2"/>
          <p:cNvSpPr>
            <a:spLocks noGrp="1" noChangeArrowheads="1"/>
          </p:cNvSpPr>
          <p:nvPr>
            <p:ph type="title"/>
          </p:nvPr>
        </p:nvSpPr>
        <p:spPr/>
        <p:txBody>
          <a:bodyPr/>
          <a:lstStyle/>
          <a:p>
            <a:r>
              <a:rPr lang="en-AU"/>
              <a:t>Observation</a:t>
            </a:r>
          </a:p>
        </p:txBody>
      </p:sp>
      <p:sp>
        <p:nvSpPr>
          <p:cNvPr id="126979" name="Rectangle 3"/>
          <p:cNvSpPr>
            <a:spLocks noGrp="1" noChangeArrowheads="1"/>
          </p:cNvSpPr>
          <p:nvPr>
            <p:ph type="body" idx="1"/>
          </p:nvPr>
        </p:nvSpPr>
        <p:spPr/>
        <p:txBody>
          <a:bodyPr/>
          <a:lstStyle/>
          <a:p>
            <a:pPr>
              <a:lnSpc>
                <a:spcPct val="90000"/>
              </a:lnSpc>
            </a:pPr>
            <a:r>
              <a:rPr lang="en-US" b="1" i="1">
                <a:cs typeface="Times New Roman" panose="02020603050405020304" pitchFamily="18" charset="0"/>
              </a:rPr>
              <a:t>Observation:</a:t>
            </a:r>
            <a:r>
              <a:rPr lang="en-US" i="1">
                <a:cs typeface="Times New Roman" panose="02020603050405020304" pitchFamily="18" charset="0"/>
              </a:rPr>
              <a:t> </a:t>
            </a:r>
            <a:r>
              <a:rPr lang="en-US">
                <a:cs typeface="Times New Roman" panose="02020603050405020304" pitchFamily="18" charset="0"/>
              </a:rPr>
              <a:t>A systematic method of data collection that relies on a researcher’s ability to gather data through their senses</a:t>
            </a:r>
          </a:p>
          <a:p>
            <a:pPr>
              <a:lnSpc>
                <a:spcPct val="90000"/>
              </a:lnSpc>
              <a:buFont typeface="Wingdings" panose="05000000000000000000" pitchFamily="2" charset="2"/>
              <a:buNone/>
            </a:pPr>
            <a:r>
              <a:rPr lang="en-US">
                <a:cs typeface="Times New Roman" panose="02020603050405020304" pitchFamily="18" charset="0"/>
              </a:rPr>
              <a:t> </a:t>
            </a:r>
          </a:p>
          <a:p>
            <a:pPr>
              <a:lnSpc>
                <a:spcPct val="90000"/>
              </a:lnSpc>
            </a:pPr>
            <a:r>
              <a:rPr lang="en-US" b="1" i="1">
                <a:cs typeface="Times New Roman" panose="02020603050405020304" pitchFamily="18" charset="0"/>
              </a:rPr>
              <a:t>Observe:</a:t>
            </a:r>
            <a:r>
              <a:rPr lang="en-US">
                <a:cs typeface="Times New Roman" panose="02020603050405020304" pitchFamily="18" charset="0"/>
              </a:rPr>
              <a:t> To notice using a full range of appropriate senses. To see, hear, feel, taste, and smell</a:t>
            </a:r>
            <a:endParaRPr lang="en-AU"/>
          </a:p>
        </p:txBody>
      </p:sp>
    </p:spTree>
    <p:extLst>
      <p:ext uri="{BB962C8B-B14F-4D97-AF65-F5344CB8AC3E}">
        <p14:creationId xmlns:p14="http://schemas.microsoft.com/office/powerpoint/2010/main" val="2695090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5631FCE9-3F5E-4B4E-9256-F26E1C670D4A}" type="slidenum">
              <a:rPr lang="en-AU"/>
              <a:pPr/>
              <a:t>18</a:t>
            </a:fld>
            <a:endParaRPr lang="en-AU"/>
          </a:p>
        </p:txBody>
      </p:sp>
      <p:sp>
        <p:nvSpPr>
          <p:cNvPr id="214018" name="Rectangle 2"/>
          <p:cNvSpPr>
            <a:spLocks noGrp="1" noChangeArrowheads="1"/>
          </p:cNvSpPr>
          <p:nvPr>
            <p:ph type="title"/>
          </p:nvPr>
        </p:nvSpPr>
        <p:spPr/>
        <p:txBody>
          <a:bodyPr/>
          <a:lstStyle/>
          <a:p>
            <a:r>
              <a:rPr lang="en-US"/>
              <a:t>Head Start Program Study</a:t>
            </a:r>
            <a:endParaRPr lang="en-US" noProof="1"/>
          </a:p>
        </p:txBody>
      </p:sp>
      <p:sp>
        <p:nvSpPr>
          <p:cNvPr id="214019" name="Rectangle 3"/>
          <p:cNvSpPr>
            <a:spLocks noGrp="1" noChangeArrowheads="1"/>
          </p:cNvSpPr>
          <p:nvPr>
            <p:ph type="body" idx="1"/>
          </p:nvPr>
        </p:nvSpPr>
        <p:spPr/>
        <p:txBody>
          <a:bodyPr/>
          <a:lstStyle/>
          <a:p>
            <a:r>
              <a:rPr lang="en-US"/>
              <a:t>Facility visits</a:t>
            </a:r>
          </a:p>
          <a:p>
            <a:r>
              <a:rPr lang="en-US"/>
              <a:t>Location</a:t>
            </a:r>
          </a:p>
          <a:p>
            <a:r>
              <a:rPr lang="en-US"/>
              <a:t>Exterior</a:t>
            </a:r>
          </a:p>
          <a:p>
            <a:r>
              <a:rPr lang="en-US"/>
              <a:t>Size of space</a:t>
            </a:r>
          </a:p>
          <a:p>
            <a:r>
              <a:rPr lang="en-US"/>
              <a:t>Pictures on walls</a:t>
            </a:r>
          </a:p>
          <a:p>
            <a:r>
              <a:rPr lang="en-US"/>
              <a:t>Amount of books</a:t>
            </a:r>
          </a:p>
          <a:p>
            <a:r>
              <a:rPr lang="en-US"/>
              <a:t>Etc.</a:t>
            </a:r>
            <a:endParaRPr lang="en-US" noProof="1"/>
          </a:p>
        </p:txBody>
      </p:sp>
    </p:spTree>
    <p:extLst>
      <p:ext uri="{BB962C8B-B14F-4D97-AF65-F5344CB8AC3E}">
        <p14:creationId xmlns:p14="http://schemas.microsoft.com/office/powerpoint/2010/main" val="2126059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61DDAB30-DEA7-4FF1-8D3D-B22D3B5FAEB0}" type="slidenum">
              <a:rPr lang="en-AU"/>
              <a:pPr/>
              <a:t>19</a:t>
            </a:fld>
            <a:endParaRPr lang="en-AU"/>
          </a:p>
        </p:txBody>
      </p:sp>
      <p:sp>
        <p:nvSpPr>
          <p:cNvPr id="130050" name="Rectangle 2"/>
          <p:cNvSpPr>
            <a:spLocks noGrp="1" noChangeArrowheads="1"/>
          </p:cNvSpPr>
          <p:nvPr>
            <p:ph type="title"/>
          </p:nvPr>
        </p:nvSpPr>
        <p:spPr/>
        <p:txBody>
          <a:bodyPr>
            <a:normAutofit fontScale="90000"/>
          </a:bodyPr>
          <a:lstStyle/>
          <a:p>
            <a:r>
              <a:rPr lang="en-AU" sz="4000">
                <a:latin typeface="Arial" panose="020B0604020202020204" pitchFamily="34" charset="0"/>
                <a:cs typeface="Times New Roman" panose="02020603050405020304" pitchFamily="18" charset="0"/>
              </a:rPr>
              <a:t>What You See </a:t>
            </a:r>
            <a:br>
              <a:rPr lang="en-AU" sz="4000">
                <a:latin typeface="Arial" panose="020B0604020202020204" pitchFamily="34" charset="0"/>
                <a:cs typeface="Times New Roman" panose="02020603050405020304" pitchFamily="18" charset="0"/>
              </a:rPr>
            </a:br>
            <a:r>
              <a:rPr lang="en-AU" sz="4000">
                <a:latin typeface="Arial" panose="020B0604020202020204" pitchFamily="34" charset="0"/>
                <a:cs typeface="Times New Roman" panose="02020603050405020304" pitchFamily="18" charset="0"/>
              </a:rPr>
              <a:t>Isn’t Always What You Get</a:t>
            </a:r>
          </a:p>
        </p:txBody>
      </p:sp>
      <p:sp>
        <p:nvSpPr>
          <p:cNvPr id="130051" name="Rectangle 3"/>
          <p:cNvSpPr>
            <a:spLocks noGrp="1" noChangeArrowheads="1"/>
          </p:cNvSpPr>
          <p:nvPr>
            <p:ph type="body" idx="1"/>
          </p:nvPr>
        </p:nvSpPr>
        <p:spPr/>
        <p:txBody>
          <a:bodyPr/>
          <a:lstStyle/>
          <a:p>
            <a:r>
              <a:rPr lang="en-US">
                <a:cs typeface="Times New Roman" panose="02020603050405020304" pitchFamily="18" charset="0"/>
              </a:rPr>
              <a:t>Observation provides the opportunity for researchers to document actual behavior rather than responses related to behavior</a:t>
            </a:r>
          </a:p>
          <a:p>
            <a:r>
              <a:rPr lang="en-US">
                <a:cs typeface="Times New Roman" panose="02020603050405020304" pitchFamily="18" charset="0"/>
              </a:rPr>
              <a:t>However, the observed can act differently when surveilled; and researchers’ observations are likely to be biased by their own worldviews</a:t>
            </a:r>
            <a:endParaRPr lang="en-AU"/>
          </a:p>
        </p:txBody>
      </p:sp>
    </p:spTree>
    <p:extLst>
      <p:ext uri="{BB962C8B-B14F-4D97-AF65-F5344CB8AC3E}">
        <p14:creationId xmlns:p14="http://schemas.microsoft.com/office/powerpoint/2010/main" val="90536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948151" y="1522413"/>
            <a:ext cx="8883949" cy="4384902"/>
          </a:xfrm>
        </p:spPr>
        <p:txBody>
          <a:bodyPr>
            <a:normAutofit lnSpcReduction="10000"/>
          </a:bodyPr>
          <a:lstStyle/>
          <a:p>
            <a:r>
              <a:rPr lang="en-US" sz="3200" dirty="0"/>
              <a:t>Meaning of Statistics; </a:t>
            </a:r>
          </a:p>
          <a:p>
            <a:r>
              <a:rPr lang="en-US" sz="3200" dirty="0"/>
              <a:t>Characteristics of Statistics; </a:t>
            </a:r>
          </a:p>
          <a:p>
            <a:r>
              <a:rPr lang="en-US" sz="3200" dirty="0"/>
              <a:t>Descriptive and inferential Statistics; </a:t>
            </a:r>
          </a:p>
          <a:p>
            <a:r>
              <a:rPr lang="en-US" sz="3200" dirty="0"/>
              <a:t>Populations and Samples; </a:t>
            </a:r>
          </a:p>
          <a:p>
            <a:r>
              <a:rPr lang="en-US" sz="3200" dirty="0"/>
              <a:t>Importance of Statistics; </a:t>
            </a:r>
          </a:p>
          <a:p>
            <a:r>
              <a:rPr lang="en-US" sz="3200" dirty="0"/>
              <a:t>Observations and Variables; </a:t>
            </a:r>
          </a:p>
          <a:p>
            <a:r>
              <a:rPr lang="en-US" sz="3200" dirty="0"/>
              <a:t>Types of variables</a:t>
            </a:r>
          </a:p>
          <a:p>
            <a:r>
              <a:rPr lang="en-US" sz="3200" dirty="0"/>
              <a:t>End</a:t>
            </a:r>
          </a:p>
        </p:txBody>
      </p:sp>
      <p:sp>
        <p:nvSpPr>
          <p:cNvPr id="4" name="Slide Number Placeholder 3"/>
          <p:cNvSpPr>
            <a:spLocks noGrp="1"/>
          </p:cNvSpPr>
          <p:nvPr>
            <p:ph type="sldNum" sz="quarter" idx="12"/>
          </p:nvPr>
        </p:nvSpPr>
        <p:spPr/>
        <p:txBody>
          <a:bodyPr/>
          <a:lstStyle/>
          <a:p>
            <a:fld id="{5576D0D0-0B3A-4AD4-A868-F1D499496F08}" type="slidenum">
              <a:rPr lang="en-US" smtClean="0"/>
              <a:pPr/>
              <a:t>2</a:t>
            </a:fld>
            <a:endParaRPr lang="en-US"/>
          </a:p>
        </p:txBody>
      </p:sp>
      <p:pic>
        <p:nvPicPr>
          <p:cNvPr id="5" name="Picture 4"/>
          <p:cNvPicPr>
            <a:picLocks noChangeAspect="1"/>
          </p:cNvPicPr>
          <p:nvPr/>
        </p:nvPicPr>
        <p:blipFill>
          <a:blip r:embed="rId3"/>
          <a:stretch>
            <a:fillRect/>
          </a:stretch>
        </p:blipFill>
        <p:spPr>
          <a:xfrm>
            <a:off x="204951" y="2579797"/>
            <a:ext cx="2743200" cy="1666875"/>
          </a:xfrm>
          <a:prstGeom prst="rect">
            <a:avLst/>
          </a:prstGeom>
        </p:spPr>
      </p:pic>
      <p:sp>
        <p:nvSpPr>
          <p:cNvPr id="6" name="Rectangle 5"/>
          <p:cNvSpPr/>
          <p:nvPr/>
        </p:nvSpPr>
        <p:spPr>
          <a:xfrm>
            <a:off x="609599" y="6214474"/>
            <a:ext cx="5957272" cy="646331"/>
          </a:xfrm>
          <a:prstGeom prst="rect">
            <a:avLst/>
          </a:prstGeom>
        </p:spPr>
        <p:txBody>
          <a:bodyPr wrap="none">
            <a:spAutoFit/>
          </a:bodyPr>
          <a:lstStyle/>
          <a:p>
            <a:r>
              <a:rPr lang="en-US" dirty="0">
                <a:solidFill>
                  <a:schemeClr val="bg1"/>
                </a:solidFill>
              </a:rPr>
              <a:t>Dr. Rahman Ali, Asst. Professor, QACC, University of Peshawar.</a:t>
            </a:r>
          </a:p>
          <a:p>
            <a:r>
              <a:rPr lang="en-US" dirty="0">
                <a:solidFill>
                  <a:schemeClr val="bg1"/>
                </a:solidFill>
                <a:sym typeface="Wingdings" panose="05000000000000000000" pitchFamily="2" charset="2"/>
              </a:rPr>
              <a:t>: </a:t>
            </a:r>
            <a:r>
              <a:rPr lang="en-US" dirty="0">
                <a:solidFill>
                  <a:schemeClr val="bg1"/>
                </a:solidFill>
              </a:rPr>
              <a:t>rehmanali@upesh.edu.pk</a:t>
            </a:r>
          </a:p>
        </p:txBody>
      </p:sp>
    </p:spTree>
    <p:extLst>
      <p:ext uri="{BB962C8B-B14F-4D97-AF65-F5344CB8AC3E}">
        <p14:creationId xmlns:p14="http://schemas.microsoft.com/office/powerpoint/2010/main" val="22861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E6BFDEB3-11AA-4228-9C17-9A949F3FAB61}" type="slidenum">
              <a:rPr lang="en-AU"/>
              <a:pPr/>
              <a:t>20</a:t>
            </a:fld>
            <a:endParaRPr lang="en-AU"/>
          </a:p>
        </p:txBody>
      </p:sp>
      <p:sp>
        <p:nvSpPr>
          <p:cNvPr id="208898" name="Rectangle 2"/>
          <p:cNvSpPr>
            <a:spLocks noGrp="1" noChangeArrowheads="1"/>
          </p:cNvSpPr>
          <p:nvPr>
            <p:ph type="title"/>
          </p:nvPr>
        </p:nvSpPr>
        <p:spPr/>
        <p:txBody>
          <a:bodyPr/>
          <a:lstStyle/>
          <a:p>
            <a:r>
              <a:rPr lang="en-AU"/>
              <a:t>Filtering Observations</a:t>
            </a:r>
          </a:p>
        </p:txBody>
      </p:sp>
      <p:sp>
        <p:nvSpPr>
          <p:cNvPr id="208899" name="AutoShape 3"/>
          <p:cNvSpPr>
            <a:spLocks noChangeAspect="1" noChangeArrowheads="1"/>
          </p:cNvSpPr>
          <p:nvPr/>
        </p:nvSpPr>
        <p:spPr bwMode="auto">
          <a:xfrm>
            <a:off x="-1295400" y="1524000"/>
            <a:ext cx="15247938"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aphicFrame>
        <p:nvGraphicFramePr>
          <p:cNvPr id="208910" name="Object 14"/>
          <p:cNvGraphicFramePr>
            <a:graphicFrameLocks noChangeAspect="1"/>
          </p:cNvGraphicFramePr>
          <p:nvPr/>
        </p:nvGraphicFramePr>
        <p:xfrm>
          <a:off x="1981200" y="2057400"/>
          <a:ext cx="8153400" cy="3733800"/>
        </p:xfrm>
        <a:graphic>
          <a:graphicData uri="http://schemas.openxmlformats.org/presentationml/2006/ole">
            <mc:AlternateContent xmlns:mc="http://schemas.openxmlformats.org/markup-compatibility/2006">
              <mc:Choice xmlns:v="urn:schemas-microsoft-com:vml" Requires="v">
                <p:oleObj spid="_x0000_s1026" name="Photo Editor Photo" r:id="rId3" imgW="10821338" imgH="4328535" progId="MSPhotoEd.3">
                  <p:embed/>
                </p:oleObj>
              </mc:Choice>
              <mc:Fallback>
                <p:oleObj name="Photo Editor Photo" r:id="rId3" imgW="10821338" imgH="4328535" progId="MSPhotoEd.3">
                  <p:embed/>
                  <p:pic>
                    <p:nvPicPr>
                      <p:cNvPr id="20891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57400"/>
                        <a:ext cx="8153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15819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BC8BB041-173C-429F-8AA8-C535AE0E1C98}" type="slidenum">
              <a:rPr lang="en-AU"/>
              <a:pPr/>
              <a:t>21</a:t>
            </a:fld>
            <a:endParaRPr lang="en-AU"/>
          </a:p>
        </p:txBody>
      </p:sp>
      <p:sp>
        <p:nvSpPr>
          <p:cNvPr id="171010" name="Rectangle 2"/>
          <p:cNvSpPr>
            <a:spLocks noGrp="1" noChangeArrowheads="1"/>
          </p:cNvSpPr>
          <p:nvPr>
            <p:ph type="title"/>
          </p:nvPr>
        </p:nvSpPr>
        <p:spPr/>
        <p:txBody>
          <a:bodyPr/>
          <a:lstStyle/>
          <a:p>
            <a:r>
              <a:rPr lang="en-AU"/>
              <a:t>Types of Observation</a:t>
            </a:r>
          </a:p>
        </p:txBody>
      </p:sp>
      <p:sp>
        <p:nvSpPr>
          <p:cNvPr id="171011" name="Rectangle 3"/>
          <p:cNvSpPr>
            <a:spLocks noGrp="1" noChangeArrowheads="1"/>
          </p:cNvSpPr>
          <p:nvPr>
            <p:ph type="body" idx="1"/>
          </p:nvPr>
        </p:nvSpPr>
        <p:spPr/>
        <p:txBody>
          <a:bodyPr/>
          <a:lstStyle/>
          <a:p>
            <a:pPr>
              <a:buFont typeface="Wingdings" panose="05000000000000000000" pitchFamily="2" charset="2"/>
              <a:buNone/>
            </a:pPr>
            <a:r>
              <a:rPr lang="en-US" b="1" i="1">
                <a:cs typeface="Times New Roman" panose="02020603050405020304" pitchFamily="18" charset="0"/>
              </a:rPr>
              <a:t>Non-participant:</a:t>
            </a:r>
            <a:r>
              <a:rPr lang="en-US">
                <a:cs typeface="Times New Roman" panose="02020603050405020304" pitchFamily="18" charset="0"/>
              </a:rPr>
              <a:t> In this role, the researcher does not become, nor aims to become an integral part of the system or community they are observing </a:t>
            </a:r>
          </a:p>
          <a:p>
            <a:pPr>
              <a:buFont typeface="Wingdings" panose="05000000000000000000" pitchFamily="2" charset="2"/>
              <a:buNone/>
            </a:pPr>
            <a:r>
              <a:rPr lang="en-US" b="1" i="1">
                <a:cs typeface="Times New Roman" panose="02020603050405020304" pitchFamily="18" charset="0"/>
              </a:rPr>
              <a:t>Participant:</a:t>
            </a:r>
            <a:r>
              <a:rPr lang="en-US" b="1">
                <a:cs typeface="Times New Roman" panose="02020603050405020304" pitchFamily="18" charset="0"/>
              </a:rPr>
              <a:t> </a:t>
            </a:r>
            <a:r>
              <a:rPr lang="en-US">
                <a:cs typeface="Times New Roman" panose="02020603050405020304" pitchFamily="18" charset="0"/>
              </a:rPr>
              <a:t>In this role, the researcher is, or becomes, a part of the team, community, or cultural group they are observing</a:t>
            </a:r>
            <a:endParaRPr lang="en-AU"/>
          </a:p>
        </p:txBody>
      </p:sp>
    </p:spTree>
    <p:extLst>
      <p:ext uri="{BB962C8B-B14F-4D97-AF65-F5344CB8AC3E}">
        <p14:creationId xmlns:p14="http://schemas.microsoft.com/office/powerpoint/2010/main" val="1182198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C334CDA2-3AC3-4D79-A372-69C846059191}" type="slidenum">
              <a:rPr lang="en-AU"/>
              <a:pPr/>
              <a:t>22</a:t>
            </a:fld>
            <a:endParaRPr lang="en-AU"/>
          </a:p>
        </p:txBody>
      </p:sp>
      <p:sp>
        <p:nvSpPr>
          <p:cNvPr id="172034" name="Rectangle 2"/>
          <p:cNvSpPr>
            <a:spLocks noGrp="1" noChangeArrowheads="1"/>
          </p:cNvSpPr>
          <p:nvPr>
            <p:ph type="title"/>
          </p:nvPr>
        </p:nvSpPr>
        <p:spPr/>
        <p:txBody>
          <a:bodyPr/>
          <a:lstStyle/>
          <a:p>
            <a:r>
              <a:rPr lang="en-AU"/>
              <a:t>Types of Observation</a:t>
            </a:r>
          </a:p>
        </p:txBody>
      </p:sp>
      <p:sp>
        <p:nvSpPr>
          <p:cNvPr id="172035" name="Rectangle 3"/>
          <p:cNvSpPr>
            <a:spLocks noGrp="1" noChangeArrowheads="1"/>
          </p:cNvSpPr>
          <p:nvPr>
            <p:ph type="body" idx="1"/>
          </p:nvPr>
        </p:nvSpPr>
        <p:spPr>
          <a:xfrm>
            <a:off x="2286000" y="2017713"/>
            <a:ext cx="8193088" cy="4114800"/>
          </a:xfrm>
        </p:spPr>
        <p:txBody>
          <a:bodyPr/>
          <a:lstStyle/>
          <a:p>
            <a:pPr>
              <a:lnSpc>
                <a:spcPct val="80000"/>
              </a:lnSpc>
            </a:pPr>
            <a:r>
              <a:rPr lang="en-US" b="1" i="1">
                <a:cs typeface="Times New Roman" panose="02020603050405020304" pitchFamily="18" charset="0"/>
              </a:rPr>
              <a:t>Candid:</a:t>
            </a:r>
            <a:r>
              <a:rPr lang="en-US" b="1">
                <a:cs typeface="Times New Roman" panose="02020603050405020304" pitchFamily="18" charset="0"/>
              </a:rPr>
              <a:t> </a:t>
            </a:r>
            <a:r>
              <a:rPr lang="en-US">
                <a:cs typeface="Times New Roman" panose="02020603050405020304" pitchFamily="18" charset="0"/>
              </a:rPr>
              <a:t>The researcher offers full disclosure of the nature of their study and the role the observations will play in their research</a:t>
            </a:r>
          </a:p>
          <a:p>
            <a:pPr>
              <a:lnSpc>
                <a:spcPct val="80000"/>
              </a:lnSpc>
            </a:pPr>
            <a:endParaRPr lang="en-US">
              <a:cs typeface="Times New Roman" panose="02020603050405020304" pitchFamily="18" charset="0"/>
            </a:endParaRPr>
          </a:p>
          <a:p>
            <a:pPr>
              <a:lnSpc>
                <a:spcPct val="80000"/>
              </a:lnSpc>
            </a:pPr>
            <a:r>
              <a:rPr lang="en-US" b="1" i="1">
                <a:cs typeface="Times New Roman" panose="02020603050405020304" pitchFamily="18" charset="0"/>
              </a:rPr>
              <a:t>Covert:</a:t>
            </a:r>
            <a:r>
              <a:rPr lang="en-US" b="1">
                <a:cs typeface="Times New Roman" panose="02020603050405020304" pitchFamily="18" charset="0"/>
              </a:rPr>
              <a:t> </a:t>
            </a:r>
            <a:r>
              <a:rPr lang="en-US">
                <a:cs typeface="Times New Roman" panose="02020603050405020304" pitchFamily="18" charset="0"/>
              </a:rPr>
              <a:t>Can be non-participant, i.e.) watching pedestrian behaviour at an intersection, or watching interactions at a school playground. But they can also be participatory. This involves researchers going ‘undercover’ in an attempt to get a real sense of a situation, context, or phenomenon</a:t>
            </a:r>
            <a:endParaRPr lang="en-AU"/>
          </a:p>
        </p:txBody>
      </p:sp>
    </p:spTree>
    <p:extLst>
      <p:ext uri="{BB962C8B-B14F-4D97-AF65-F5344CB8AC3E}">
        <p14:creationId xmlns:p14="http://schemas.microsoft.com/office/powerpoint/2010/main" val="3672076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42BA02FB-8CEC-4F90-9968-B5412F6D982B}" type="slidenum">
              <a:rPr lang="en-AU"/>
              <a:pPr/>
              <a:t>23</a:t>
            </a:fld>
            <a:endParaRPr lang="en-AU"/>
          </a:p>
        </p:txBody>
      </p:sp>
      <p:sp>
        <p:nvSpPr>
          <p:cNvPr id="182274" name="Rectangle 2"/>
          <p:cNvSpPr>
            <a:spLocks noGrp="1" noChangeArrowheads="1"/>
          </p:cNvSpPr>
          <p:nvPr>
            <p:ph type="title"/>
          </p:nvPr>
        </p:nvSpPr>
        <p:spPr/>
        <p:txBody>
          <a:bodyPr/>
          <a:lstStyle/>
          <a:p>
            <a:r>
              <a:rPr lang="en-AU"/>
              <a:t>Types of Observation</a:t>
            </a:r>
          </a:p>
        </p:txBody>
      </p:sp>
      <p:sp>
        <p:nvSpPr>
          <p:cNvPr id="182275" name="Rectangle 3"/>
          <p:cNvSpPr>
            <a:spLocks noGrp="1" noChangeArrowheads="1"/>
          </p:cNvSpPr>
          <p:nvPr>
            <p:ph type="body" idx="1"/>
          </p:nvPr>
        </p:nvSpPr>
        <p:spPr>
          <a:xfrm>
            <a:off x="2286000" y="2017713"/>
            <a:ext cx="8193088" cy="4114800"/>
          </a:xfrm>
        </p:spPr>
        <p:txBody>
          <a:bodyPr/>
          <a:lstStyle/>
          <a:p>
            <a:pPr lvl="1"/>
            <a:r>
              <a:rPr lang="en-US" b="1" i="1">
                <a:cs typeface="Times New Roman" panose="02020603050405020304" pitchFamily="18" charset="0"/>
              </a:rPr>
              <a:t>Structured:</a:t>
            </a:r>
            <a:r>
              <a:rPr lang="en-US">
                <a:cs typeface="Times New Roman" panose="02020603050405020304" pitchFamily="18" charset="0"/>
              </a:rPr>
              <a:t> Highly systematic and often rely on predetermined criteria related to the people, events, practices, issues, behaviours, actions, situations, and phenomena being observed. </a:t>
            </a:r>
          </a:p>
          <a:p>
            <a:pPr lvl="1"/>
            <a:r>
              <a:rPr lang="en-US" b="1" i="1">
                <a:cs typeface="Times New Roman" panose="02020603050405020304" pitchFamily="18" charset="0"/>
              </a:rPr>
              <a:t>Semi-structured:</a:t>
            </a:r>
            <a:r>
              <a:rPr lang="en-US">
                <a:cs typeface="Times New Roman" panose="02020603050405020304" pitchFamily="18" charset="0"/>
              </a:rPr>
              <a:t> Observers generally use some manner of observation schedule or checklist to organize observations, but also attempt to observe and record the unplanned and/or the unexpected. </a:t>
            </a:r>
          </a:p>
          <a:p>
            <a:pPr lvl="1"/>
            <a:r>
              <a:rPr lang="en-US" b="1" i="1">
                <a:cs typeface="Times New Roman" panose="02020603050405020304" pitchFamily="18" charset="0"/>
              </a:rPr>
              <a:t>Unstructured:</a:t>
            </a:r>
            <a:r>
              <a:rPr lang="en-US" b="1">
                <a:cs typeface="Times New Roman" panose="02020603050405020304" pitchFamily="18" charset="0"/>
              </a:rPr>
              <a:t> </a:t>
            </a:r>
            <a:r>
              <a:rPr lang="en-US">
                <a:cs typeface="Times New Roman" panose="02020603050405020304" pitchFamily="18" charset="0"/>
              </a:rPr>
              <a:t>Observers attempt to observe and record data without predetermined criteria. </a:t>
            </a:r>
            <a:endParaRPr lang="en-AU">
              <a:cs typeface="Times New Roman" panose="02020603050405020304" pitchFamily="18" charset="0"/>
            </a:endParaRPr>
          </a:p>
        </p:txBody>
      </p:sp>
    </p:spTree>
    <p:extLst>
      <p:ext uri="{BB962C8B-B14F-4D97-AF65-F5344CB8AC3E}">
        <p14:creationId xmlns:p14="http://schemas.microsoft.com/office/powerpoint/2010/main" val="568495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90D141CE-8544-4CEB-A510-86EB4AC788C3}" type="slidenum">
              <a:rPr lang="en-AU"/>
              <a:pPr/>
              <a:t>24</a:t>
            </a:fld>
            <a:endParaRPr lang="en-AU"/>
          </a:p>
        </p:txBody>
      </p:sp>
      <p:sp>
        <p:nvSpPr>
          <p:cNvPr id="131074" name="Rectangle 2"/>
          <p:cNvSpPr>
            <a:spLocks noGrp="1" noChangeArrowheads="1"/>
          </p:cNvSpPr>
          <p:nvPr>
            <p:ph type="title"/>
          </p:nvPr>
        </p:nvSpPr>
        <p:spPr/>
        <p:txBody>
          <a:bodyPr/>
          <a:lstStyle/>
          <a:p>
            <a:r>
              <a:rPr lang="en-AU"/>
              <a:t>The Observation Process</a:t>
            </a:r>
          </a:p>
        </p:txBody>
      </p:sp>
      <p:sp>
        <p:nvSpPr>
          <p:cNvPr id="131075" name="Rectangle 3"/>
          <p:cNvSpPr>
            <a:spLocks noGrp="1" noChangeArrowheads="1"/>
          </p:cNvSpPr>
          <p:nvPr>
            <p:ph type="body" idx="1"/>
          </p:nvPr>
        </p:nvSpPr>
        <p:spPr/>
        <p:txBody>
          <a:bodyPr/>
          <a:lstStyle/>
          <a:p>
            <a:pPr>
              <a:lnSpc>
                <a:spcPct val="90000"/>
              </a:lnSpc>
            </a:pPr>
            <a:r>
              <a:rPr lang="en-US">
                <a:cs typeface="Times New Roman" panose="02020603050405020304" pitchFamily="18" charset="0"/>
              </a:rPr>
              <a:t>The collection of credible data through observation requires: </a:t>
            </a:r>
          </a:p>
          <a:p>
            <a:pPr lvl="1">
              <a:lnSpc>
                <a:spcPct val="90000"/>
              </a:lnSpc>
            </a:pPr>
            <a:r>
              <a:rPr lang="en-US">
                <a:cs typeface="Times New Roman" panose="02020603050405020304" pitchFamily="18" charset="0"/>
              </a:rPr>
              <a:t>thorough planning</a:t>
            </a:r>
          </a:p>
          <a:p>
            <a:pPr lvl="1">
              <a:lnSpc>
                <a:spcPct val="90000"/>
              </a:lnSpc>
            </a:pPr>
            <a:r>
              <a:rPr lang="en-US">
                <a:cs typeface="Times New Roman" panose="02020603050405020304" pitchFamily="18" charset="0"/>
              </a:rPr>
              <a:t>careful observation </a:t>
            </a:r>
          </a:p>
          <a:p>
            <a:pPr lvl="1">
              <a:lnSpc>
                <a:spcPct val="90000"/>
              </a:lnSpc>
            </a:pPr>
            <a:r>
              <a:rPr lang="en-US">
                <a:cs typeface="Times New Roman" panose="02020603050405020304" pitchFamily="18" charset="0"/>
              </a:rPr>
              <a:t>thoughtful recording </a:t>
            </a:r>
          </a:p>
          <a:p>
            <a:pPr lvl="1">
              <a:lnSpc>
                <a:spcPct val="90000"/>
              </a:lnSpc>
            </a:pPr>
            <a:r>
              <a:rPr lang="en-US">
                <a:cs typeface="Times New Roman" panose="02020603050405020304" pitchFamily="18" charset="0"/>
              </a:rPr>
              <a:t>reflexive review </a:t>
            </a:r>
          </a:p>
          <a:p>
            <a:pPr lvl="1">
              <a:lnSpc>
                <a:spcPct val="90000"/>
              </a:lnSpc>
            </a:pPr>
            <a:r>
              <a:rPr lang="en-US">
                <a:cs typeface="Times New Roman" panose="02020603050405020304" pitchFamily="18" charset="0"/>
              </a:rPr>
              <a:t>considered refinements </a:t>
            </a:r>
          </a:p>
          <a:p>
            <a:pPr lvl="1">
              <a:lnSpc>
                <a:spcPct val="90000"/>
              </a:lnSpc>
            </a:pPr>
            <a:r>
              <a:rPr lang="en-US">
                <a:cs typeface="Times New Roman" panose="02020603050405020304" pitchFamily="18" charset="0"/>
              </a:rPr>
              <a:t>appropriate analysis</a:t>
            </a:r>
          </a:p>
          <a:p>
            <a:pPr lvl="1">
              <a:lnSpc>
                <a:spcPct val="90000"/>
              </a:lnSpc>
            </a:pPr>
            <a:endParaRPr lang="en-AU"/>
          </a:p>
        </p:txBody>
      </p:sp>
    </p:spTree>
    <p:extLst>
      <p:ext uri="{BB962C8B-B14F-4D97-AF65-F5344CB8AC3E}">
        <p14:creationId xmlns:p14="http://schemas.microsoft.com/office/powerpoint/2010/main" val="3166437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Experimentation </a:t>
            </a:r>
          </a:p>
        </p:txBody>
      </p:sp>
      <p:sp>
        <p:nvSpPr>
          <p:cNvPr id="3" name="Content Placeholder 2"/>
          <p:cNvSpPr>
            <a:spLocks noGrp="1"/>
          </p:cNvSpPr>
          <p:nvPr>
            <p:ph idx="1"/>
          </p:nvPr>
        </p:nvSpPr>
        <p:spPr/>
        <p:txBody>
          <a:bodyPr/>
          <a:lstStyle/>
          <a:p>
            <a:r>
              <a:rPr lang="en-US" dirty="0"/>
              <a:t>Involvement of someone by himself/herself in the process of caring that task and noting the results/outcome is called experimentation.</a:t>
            </a:r>
          </a:p>
        </p:txBody>
      </p:sp>
      <p:sp>
        <p:nvSpPr>
          <p:cNvPr id="4" name="Slide Number Placeholder 3"/>
          <p:cNvSpPr>
            <a:spLocks noGrp="1"/>
          </p:cNvSpPr>
          <p:nvPr>
            <p:ph type="sldNum" sz="quarter" idx="12"/>
          </p:nvPr>
        </p:nvSpPr>
        <p:spPr/>
        <p:txBody>
          <a:bodyPr/>
          <a:lstStyle/>
          <a:p>
            <a:fld id="{5576D0D0-0B3A-4AD4-A868-F1D499496F08}" type="slidenum">
              <a:rPr lang="en-US" smtClean="0"/>
              <a:pPr/>
              <a:t>25</a:t>
            </a:fld>
            <a:endParaRPr lang="en-US"/>
          </a:p>
        </p:txBody>
      </p:sp>
    </p:spTree>
    <p:extLst>
      <p:ext uri="{BB962C8B-B14F-4D97-AF65-F5344CB8AC3E}">
        <p14:creationId xmlns:p14="http://schemas.microsoft.com/office/powerpoint/2010/main" val="155524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BC6D4AA6-BB25-460D-9583-268D619AAC99}" type="slidenum">
              <a:rPr lang="en-US" sz="1200">
                <a:latin typeface="Tahoma" panose="020B0604030504040204" pitchFamily="34" charset="0"/>
              </a:rPr>
              <a:pPr/>
              <a:t>26</a:t>
            </a:fld>
            <a:endParaRPr lang="en-US" sz="1200">
              <a:latin typeface="Tahoma" panose="020B0604030504040204" pitchFamily="34" charset="0"/>
            </a:endParaRPr>
          </a:p>
        </p:txBody>
      </p:sp>
      <p:sp>
        <p:nvSpPr>
          <p:cNvPr id="8195" name="Rectangle 2"/>
          <p:cNvSpPr>
            <a:spLocks noGrp="1" noChangeArrowheads="1"/>
          </p:cNvSpPr>
          <p:nvPr>
            <p:ph type="title"/>
          </p:nvPr>
        </p:nvSpPr>
        <p:spPr/>
        <p:txBody>
          <a:bodyPr/>
          <a:lstStyle/>
          <a:p>
            <a:pPr eaLnBrk="1" hangingPunct="1"/>
            <a:r>
              <a:rPr lang="en-US"/>
              <a:t>Sampling…</a:t>
            </a:r>
          </a:p>
        </p:txBody>
      </p:sp>
      <p:sp>
        <p:nvSpPr>
          <p:cNvPr id="8196" name="Rectangle 3"/>
          <p:cNvSpPr>
            <a:spLocks noGrp="1" noChangeArrowheads="1"/>
          </p:cNvSpPr>
          <p:nvPr>
            <p:ph type="body" idx="1"/>
          </p:nvPr>
        </p:nvSpPr>
        <p:spPr/>
        <p:txBody>
          <a:bodyPr>
            <a:normAutofit lnSpcReduction="10000"/>
          </a:bodyPr>
          <a:lstStyle/>
          <a:p>
            <a:pPr marL="0" indent="0"/>
            <a:r>
              <a:rPr lang="en-US"/>
              <a:t>Recall that statistical inference permits us to draw conclusions about a population based on a sample.</a:t>
            </a:r>
          </a:p>
          <a:p>
            <a:pPr marL="0" indent="0"/>
            <a:endParaRPr lang="en-US"/>
          </a:p>
          <a:p>
            <a:pPr marL="0" indent="0"/>
            <a:r>
              <a:rPr lang="en-US"/>
              <a:t>Sampling (i.e. selecting a sub-set of a whole population) is often done for reasons of </a:t>
            </a:r>
            <a:r>
              <a:rPr lang="en-US" b="1" i="1">
                <a:solidFill>
                  <a:srgbClr val="0000FF"/>
                </a:solidFill>
              </a:rPr>
              <a:t>cost</a:t>
            </a:r>
            <a:r>
              <a:rPr lang="en-US"/>
              <a:t> (it’s less expensive to sample 1,000 television viewers than 100 million TV viewers) and </a:t>
            </a:r>
            <a:r>
              <a:rPr lang="en-US" b="1" i="1">
                <a:solidFill>
                  <a:srgbClr val="0000FF"/>
                </a:solidFill>
              </a:rPr>
              <a:t>practicality</a:t>
            </a:r>
            <a:r>
              <a:rPr lang="en-US"/>
              <a:t> (e.g. performing a crash test on every automobile produced is impractical).</a:t>
            </a:r>
          </a:p>
          <a:p>
            <a:pPr marL="0" indent="0"/>
            <a:endParaRPr lang="en-US"/>
          </a:p>
          <a:p>
            <a:pPr marL="0" indent="0"/>
            <a:r>
              <a:rPr lang="en-US"/>
              <a:t>In any case, the </a:t>
            </a:r>
            <a:r>
              <a:rPr lang="en-US" b="1" i="1" u="sng">
                <a:solidFill>
                  <a:srgbClr val="CC0000"/>
                </a:solidFill>
              </a:rPr>
              <a:t>sampled population</a:t>
            </a:r>
            <a:r>
              <a:rPr lang="en-US"/>
              <a:t> and the </a:t>
            </a:r>
            <a:r>
              <a:rPr lang="en-US" b="1" i="1" u="sng">
                <a:solidFill>
                  <a:srgbClr val="CC0000"/>
                </a:solidFill>
              </a:rPr>
              <a:t>target population</a:t>
            </a:r>
            <a:r>
              <a:rPr lang="en-US"/>
              <a:t> should be </a:t>
            </a:r>
            <a:r>
              <a:rPr lang="en-US" b="1" u="sng">
                <a:solidFill>
                  <a:srgbClr val="0000FF"/>
                </a:solidFill>
              </a:rPr>
              <a:t>similar</a:t>
            </a:r>
            <a:r>
              <a:rPr lang="en-US"/>
              <a:t> to one another.</a:t>
            </a:r>
          </a:p>
        </p:txBody>
      </p:sp>
    </p:spTree>
    <p:extLst>
      <p:ext uri="{BB962C8B-B14F-4D97-AF65-F5344CB8AC3E}">
        <p14:creationId xmlns:p14="http://schemas.microsoft.com/office/powerpoint/2010/main" val="4276442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18453F70-55F8-41F2-B2B4-112C0E184361}" type="slidenum">
              <a:rPr lang="en-US" sz="1200">
                <a:latin typeface="Tahoma" panose="020B0604030504040204" pitchFamily="34" charset="0"/>
              </a:rPr>
              <a:pPr/>
              <a:t>27</a:t>
            </a:fld>
            <a:endParaRPr lang="en-US" sz="1200">
              <a:latin typeface="Tahoma" panose="020B0604030504040204" pitchFamily="34" charset="0"/>
            </a:endParaRPr>
          </a:p>
        </p:txBody>
      </p:sp>
      <p:sp>
        <p:nvSpPr>
          <p:cNvPr id="9219" name="Rectangle 2"/>
          <p:cNvSpPr>
            <a:spLocks noGrp="1" noChangeArrowheads="1"/>
          </p:cNvSpPr>
          <p:nvPr>
            <p:ph type="title"/>
          </p:nvPr>
        </p:nvSpPr>
        <p:spPr/>
        <p:txBody>
          <a:bodyPr/>
          <a:lstStyle/>
          <a:p>
            <a:pPr eaLnBrk="1" hangingPunct="1"/>
            <a:r>
              <a:rPr lang="en-US"/>
              <a:t>Sampling Plans…</a:t>
            </a:r>
          </a:p>
        </p:txBody>
      </p:sp>
      <p:sp>
        <p:nvSpPr>
          <p:cNvPr id="9220" name="Rectangle 3"/>
          <p:cNvSpPr>
            <a:spLocks noGrp="1" noChangeArrowheads="1"/>
          </p:cNvSpPr>
          <p:nvPr>
            <p:ph type="body" idx="1"/>
          </p:nvPr>
        </p:nvSpPr>
        <p:spPr/>
        <p:txBody>
          <a:bodyPr>
            <a:normAutofit fontScale="92500" lnSpcReduction="10000"/>
          </a:bodyPr>
          <a:lstStyle/>
          <a:p>
            <a:pPr marL="0" indent="0"/>
            <a:r>
              <a:rPr lang="en-US"/>
              <a:t>A </a:t>
            </a:r>
            <a:r>
              <a:rPr lang="en-US" b="1" i="1"/>
              <a:t>sampling plan</a:t>
            </a:r>
            <a:r>
              <a:rPr lang="en-US"/>
              <a:t> is just a method or procedure for specifying how a sample will be taken from a population.</a:t>
            </a:r>
          </a:p>
          <a:p>
            <a:pPr marL="0" indent="0"/>
            <a:endParaRPr lang="en-US"/>
          </a:p>
          <a:p>
            <a:pPr marL="0" indent="0"/>
            <a:r>
              <a:rPr lang="en-US"/>
              <a:t>We will focus our attention on these three methods:</a:t>
            </a:r>
          </a:p>
          <a:p>
            <a:pPr marL="0" indent="0"/>
            <a:endParaRPr lang="en-US"/>
          </a:p>
          <a:p>
            <a:pPr marL="0" indent="0">
              <a:buFontTx/>
              <a:buChar char="•"/>
            </a:pPr>
            <a:r>
              <a:rPr lang="en-US">
                <a:solidFill>
                  <a:srgbClr val="CC0000"/>
                </a:solidFill>
              </a:rPr>
              <a:t>Simple Random Sampling</a:t>
            </a:r>
            <a:r>
              <a:rPr lang="en-US"/>
              <a:t>,</a:t>
            </a:r>
          </a:p>
          <a:p>
            <a:pPr marL="0" indent="0">
              <a:buFontTx/>
              <a:buChar char="•"/>
            </a:pPr>
            <a:r>
              <a:rPr lang="en-US">
                <a:solidFill>
                  <a:srgbClr val="CC0000"/>
                </a:solidFill>
              </a:rPr>
              <a:t>Stratified Random Sampling</a:t>
            </a:r>
            <a:r>
              <a:rPr lang="en-US"/>
              <a:t>, and</a:t>
            </a:r>
          </a:p>
          <a:p>
            <a:pPr marL="0" indent="0">
              <a:buFontTx/>
              <a:buChar char="•"/>
            </a:pPr>
            <a:r>
              <a:rPr lang="en-US">
                <a:solidFill>
                  <a:srgbClr val="CC0000"/>
                </a:solidFill>
              </a:rPr>
              <a:t>Cluster Sampling</a:t>
            </a:r>
            <a:r>
              <a:rPr lang="en-US"/>
              <a:t>.</a:t>
            </a:r>
          </a:p>
          <a:p>
            <a:pPr marL="0" indent="0">
              <a:buFontTx/>
              <a:buChar char="•"/>
            </a:pPr>
            <a:endParaRPr lang="en-US"/>
          </a:p>
          <a:p>
            <a:pPr marL="0" indent="0">
              <a:buFontTx/>
              <a:buChar char="•"/>
            </a:pPr>
            <a:r>
              <a:rPr lang="en-US"/>
              <a:t>Random sampling,by far, is the most common one used.</a:t>
            </a:r>
          </a:p>
        </p:txBody>
      </p:sp>
    </p:spTree>
    <p:extLst>
      <p:ext uri="{BB962C8B-B14F-4D97-AF65-F5344CB8AC3E}">
        <p14:creationId xmlns:p14="http://schemas.microsoft.com/office/powerpoint/2010/main" val="142519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F96EC6A5-9E69-4406-A736-E21037E3BC88}" type="slidenum">
              <a:rPr lang="en-US" sz="1200">
                <a:latin typeface="Tahoma" panose="020B0604030504040204" pitchFamily="34" charset="0"/>
              </a:rPr>
              <a:pPr/>
              <a:t>28</a:t>
            </a:fld>
            <a:endParaRPr lang="en-US" sz="1200">
              <a:latin typeface="Tahoma" panose="020B0604030504040204" pitchFamily="34" charset="0"/>
            </a:endParaRPr>
          </a:p>
        </p:txBody>
      </p:sp>
      <p:sp>
        <p:nvSpPr>
          <p:cNvPr id="10243" name="Rectangle 2"/>
          <p:cNvSpPr>
            <a:spLocks noGrp="1" noChangeArrowheads="1"/>
          </p:cNvSpPr>
          <p:nvPr>
            <p:ph type="title"/>
          </p:nvPr>
        </p:nvSpPr>
        <p:spPr/>
        <p:txBody>
          <a:bodyPr/>
          <a:lstStyle/>
          <a:p>
            <a:pPr eaLnBrk="1" hangingPunct="1"/>
            <a:r>
              <a:rPr lang="en-US"/>
              <a:t>Simple Random Sampling…</a:t>
            </a:r>
          </a:p>
        </p:txBody>
      </p:sp>
      <p:sp>
        <p:nvSpPr>
          <p:cNvPr id="10244" name="Rectangle 3"/>
          <p:cNvSpPr>
            <a:spLocks noGrp="1" noChangeArrowheads="1"/>
          </p:cNvSpPr>
          <p:nvPr>
            <p:ph type="body" idx="1"/>
          </p:nvPr>
        </p:nvSpPr>
        <p:spPr/>
        <p:txBody>
          <a:bodyPr/>
          <a:lstStyle/>
          <a:p>
            <a:pPr marL="0" indent="0"/>
            <a:r>
              <a:rPr lang="en-US"/>
              <a:t>A </a:t>
            </a:r>
            <a:r>
              <a:rPr lang="en-US" b="1" i="1"/>
              <a:t>simple random sample</a:t>
            </a:r>
            <a:r>
              <a:rPr lang="en-US"/>
              <a:t> is a sample selected in such a way that every possible sample of the same size is equally likely to be chosen.</a:t>
            </a:r>
          </a:p>
          <a:p>
            <a:pPr marL="0" indent="0"/>
            <a:r>
              <a:rPr lang="en-US"/>
              <a:t>Drawing three names from a hat containing all the names of the students in the class is an example of a simple random sample: any group of three names is as equally likely as picking any other group of three names.</a:t>
            </a:r>
          </a:p>
          <a:p>
            <a:pPr marL="0" indent="0"/>
            <a:r>
              <a:rPr lang="en-US">
                <a:solidFill>
                  <a:srgbClr val="CC0000"/>
                </a:solidFill>
              </a:rPr>
              <a:t>VERY EASY TO DEFINE!</a:t>
            </a:r>
          </a:p>
          <a:p>
            <a:pPr marL="0" indent="0"/>
            <a:r>
              <a:rPr lang="en-US">
                <a:solidFill>
                  <a:srgbClr val="CC0000"/>
                </a:solidFill>
              </a:rPr>
              <a:t>VERY, VERY DIFFICULT TO DO!</a:t>
            </a:r>
          </a:p>
          <a:p>
            <a:pPr marL="0" indent="0">
              <a:buFontTx/>
              <a:buChar char="•"/>
            </a:pPr>
            <a:r>
              <a:rPr lang="en-US" sz="2000">
                <a:solidFill>
                  <a:srgbClr val="CC0000"/>
                </a:solidFill>
              </a:rPr>
              <a:t>Random sample of 100 cokes bottles today at the coke plant.</a:t>
            </a:r>
          </a:p>
          <a:p>
            <a:pPr marL="0" indent="0">
              <a:buFontTx/>
              <a:buChar char="•"/>
            </a:pPr>
            <a:r>
              <a:rPr lang="en-US" sz="2000">
                <a:solidFill>
                  <a:srgbClr val="CC0000"/>
                </a:solidFill>
              </a:rPr>
              <a:t>Random sample of 50 pine trees in a 1000 acre forest.</a:t>
            </a:r>
          </a:p>
          <a:p>
            <a:pPr marL="0" indent="0">
              <a:buFontTx/>
              <a:buChar char="•"/>
            </a:pPr>
            <a:r>
              <a:rPr lang="en-US" sz="2000">
                <a:solidFill>
                  <a:srgbClr val="CC0000"/>
                </a:solidFill>
              </a:rPr>
              <a:t>Random sample of 5 deer in a national forest.</a:t>
            </a:r>
          </a:p>
        </p:txBody>
      </p:sp>
    </p:spTree>
    <p:extLst>
      <p:ext uri="{BB962C8B-B14F-4D97-AF65-F5344CB8AC3E}">
        <p14:creationId xmlns:p14="http://schemas.microsoft.com/office/powerpoint/2010/main" val="3602773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5DA8F7E1-D603-4514-AEFB-55FA5F05F70D}" type="slidenum">
              <a:rPr lang="en-US" sz="1200">
                <a:latin typeface="Tahoma" panose="020B0604030504040204" pitchFamily="34" charset="0"/>
              </a:rPr>
              <a:pPr/>
              <a:t>29</a:t>
            </a:fld>
            <a:endParaRPr lang="en-US" sz="1200">
              <a:latin typeface="Tahoma" panose="020B0604030504040204" pitchFamily="34" charset="0"/>
            </a:endParaRPr>
          </a:p>
        </p:txBody>
      </p:sp>
      <p:sp>
        <p:nvSpPr>
          <p:cNvPr id="11267" name="Rectangle 2"/>
          <p:cNvSpPr>
            <a:spLocks noGrp="1" noChangeArrowheads="1"/>
          </p:cNvSpPr>
          <p:nvPr>
            <p:ph type="title"/>
          </p:nvPr>
        </p:nvSpPr>
        <p:spPr/>
        <p:txBody>
          <a:bodyPr/>
          <a:lstStyle/>
          <a:p>
            <a:pPr eaLnBrk="1" hangingPunct="1"/>
            <a:r>
              <a:rPr lang="en-US"/>
              <a:t>Simple Random Sampling…</a:t>
            </a:r>
          </a:p>
        </p:txBody>
      </p:sp>
      <p:sp>
        <p:nvSpPr>
          <p:cNvPr id="11268" name="Rectangle 3"/>
          <p:cNvSpPr>
            <a:spLocks noGrp="1" noChangeArrowheads="1"/>
          </p:cNvSpPr>
          <p:nvPr>
            <p:ph type="body" idx="1"/>
          </p:nvPr>
        </p:nvSpPr>
        <p:spPr/>
        <p:txBody>
          <a:bodyPr/>
          <a:lstStyle/>
          <a:p>
            <a:pPr marL="0" indent="0"/>
            <a:r>
              <a:rPr lang="en-US"/>
              <a:t>A government income tax auditor must choose a sample of 5 of 11 returns to audit…</a:t>
            </a:r>
            <a:r>
              <a:rPr lang="en-US">
                <a:solidFill>
                  <a:srgbClr val="CC0000"/>
                </a:solidFill>
              </a:rPr>
              <a:t>[Can do many different ways]</a:t>
            </a:r>
          </a:p>
        </p:txBody>
      </p:sp>
      <p:sp>
        <p:nvSpPr>
          <p:cNvPr id="11269" name="AutoShape 6"/>
          <p:cNvSpPr>
            <a:spLocks noChangeArrowheads="1"/>
          </p:cNvSpPr>
          <p:nvPr/>
        </p:nvSpPr>
        <p:spPr bwMode="auto">
          <a:xfrm>
            <a:off x="5181600" y="3429000"/>
            <a:ext cx="914400" cy="685800"/>
          </a:xfrm>
          <a:custGeom>
            <a:avLst/>
            <a:gdLst>
              <a:gd name="T0" fmla="*/ 685800 w 21600"/>
              <a:gd name="T1" fmla="*/ 0 h 21600"/>
              <a:gd name="T2" fmla="*/ 0 w 21600"/>
              <a:gd name="T3" fmla="*/ 342900 h 21600"/>
              <a:gd name="T4" fmla="*/ 685800 w 21600"/>
              <a:gd name="T5" fmla="*/ 685800 h 21600"/>
              <a:gd name="T6" fmla="*/ 914400 w 21600"/>
              <a:gd name="T7" fmla="*/ 3429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27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038" y="2057400"/>
            <a:ext cx="2500312" cy="39624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2057400"/>
            <a:ext cx="3059113" cy="411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5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Meaning of statistics</a:t>
            </a:r>
          </a:p>
        </p:txBody>
      </p:sp>
      <p:sp>
        <p:nvSpPr>
          <p:cNvPr id="3" name="Content Placeholder 2"/>
          <p:cNvSpPr>
            <a:spLocks noGrp="1"/>
          </p:cNvSpPr>
          <p:nvPr>
            <p:ph idx="1"/>
          </p:nvPr>
        </p:nvSpPr>
        <p:spPr/>
        <p:txBody>
          <a:bodyPr>
            <a:normAutofit fontScale="92500" lnSpcReduction="20000"/>
          </a:bodyPr>
          <a:lstStyle/>
          <a:p>
            <a:r>
              <a:rPr lang="en-US" b="1" dirty="0">
                <a:latin typeface="Arial" panose="020B0604020202020204" pitchFamily="34" charset="0"/>
              </a:rPr>
              <a:t>Definition-01 </a:t>
            </a:r>
          </a:p>
          <a:p>
            <a:pPr lvl="1"/>
            <a:r>
              <a:rPr lang="en-US" dirty="0">
                <a:latin typeface="Arial" panose="020B0604020202020204" pitchFamily="34" charset="0"/>
              </a:rPr>
              <a:t>Science of collection, presentation, analysis, and reasonable interpretation of data.</a:t>
            </a:r>
          </a:p>
          <a:p>
            <a:r>
              <a:rPr lang="en-US" b="1" dirty="0">
                <a:latin typeface="Arial" panose="020B0604020202020204" pitchFamily="34" charset="0"/>
              </a:rPr>
              <a:t>Definition-02</a:t>
            </a:r>
          </a:p>
          <a:p>
            <a:pPr lvl="1"/>
            <a:r>
              <a:rPr lang="en-US" dirty="0">
                <a:latin typeface="Arial" panose="020B0604020202020204" pitchFamily="34" charset="0"/>
              </a:rPr>
              <a:t>Statistics consists of a body of methods for collecting and analyzing data. (</a:t>
            </a:r>
            <a:r>
              <a:rPr lang="en-US" dirty="0" err="1">
                <a:latin typeface="Arial" panose="020B0604020202020204" pitchFamily="34" charset="0"/>
              </a:rPr>
              <a:t>Agresti</a:t>
            </a:r>
            <a:r>
              <a:rPr lang="en-US" dirty="0">
                <a:latin typeface="Arial" panose="020B0604020202020204" pitchFamily="34" charset="0"/>
              </a:rPr>
              <a:t> &amp; Finlay, 1997)</a:t>
            </a:r>
          </a:p>
          <a:p>
            <a:pPr lvl="1"/>
            <a:r>
              <a:rPr lang="en-US" dirty="0">
                <a:latin typeface="Arial" panose="020B0604020202020204" pitchFamily="34" charset="0"/>
              </a:rPr>
              <a:t>Questions:</a:t>
            </a:r>
          </a:p>
          <a:p>
            <a:pPr lvl="2"/>
            <a:r>
              <a:rPr lang="en-US" dirty="0">
                <a:latin typeface="Arial" panose="020B0604020202020204" pitchFamily="34" charset="0"/>
              </a:rPr>
              <a:t>What kind and how much data</a:t>
            </a:r>
          </a:p>
          <a:p>
            <a:pPr lvl="2"/>
            <a:r>
              <a:rPr lang="en-US" dirty="0">
                <a:latin typeface="Arial" panose="020B0604020202020204" pitchFamily="34" charset="0"/>
              </a:rPr>
              <a:t>How to organize the data</a:t>
            </a:r>
          </a:p>
          <a:p>
            <a:pPr lvl="2"/>
            <a:r>
              <a:rPr lang="en-US" dirty="0">
                <a:latin typeface="Arial" panose="020B0604020202020204" pitchFamily="34" charset="0"/>
              </a:rPr>
              <a:t>How we can analyze the data</a:t>
            </a:r>
          </a:p>
          <a:p>
            <a:pPr lvl="1"/>
            <a:r>
              <a:rPr lang="en-US" dirty="0"/>
              <a:t>That is, statistics provides methods for</a:t>
            </a:r>
          </a:p>
          <a:p>
            <a:pPr lvl="2"/>
            <a:r>
              <a:rPr lang="en-US" dirty="0">
                <a:latin typeface="Arial" panose="020B0604020202020204" pitchFamily="34" charset="0"/>
              </a:rPr>
              <a:t>Design: of research studies</a:t>
            </a:r>
          </a:p>
          <a:p>
            <a:pPr lvl="2"/>
            <a:r>
              <a:rPr lang="en-US" dirty="0">
                <a:latin typeface="Arial" panose="020B0604020202020204" pitchFamily="34" charset="0"/>
              </a:rPr>
              <a:t>Description: summarizing and exploring data</a:t>
            </a:r>
          </a:p>
          <a:p>
            <a:pPr lvl="2"/>
            <a:r>
              <a:rPr lang="en-US" dirty="0">
                <a:latin typeface="Arial" panose="020B0604020202020204" pitchFamily="34" charset="0"/>
              </a:rPr>
              <a:t>Inference: Making predictions</a:t>
            </a:r>
          </a:p>
        </p:txBody>
      </p:sp>
      <p:sp>
        <p:nvSpPr>
          <p:cNvPr id="4" name="Slide Number Placeholder 3"/>
          <p:cNvSpPr>
            <a:spLocks noGrp="1"/>
          </p:cNvSpPr>
          <p:nvPr>
            <p:ph type="sldNum" sz="quarter" idx="12"/>
          </p:nvPr>
        </p:nvSpPr>
        <p:spPr/>
        <p:txBody>
          <a:bodyPr/>
          <a:lstStyle/>
          <a:p>
            <a:fld id="{5576D0D0-0B3A-4AD4-A868-F1D499496F08}" type="slidenum">
              <a:rPr lang="en-US" smtClean="0"/>
              <a:pPr/>
              <a:t>3</a:t>
            </a:fld>
            <a:endParaRPr lang="en-US"/>
          </a:p>
        </p:txBody>
      </p:sp>
    </p:spTree>
    <p:extLst>
      <p:ext uri="{BB962C8B-B14F-4D97-AF65-F5344CB8AC3E}">
        <p14:creationId xmlns:p14="http://schemas.microsoft.com/office/powerpoint/2010/main" val="1423370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F43BD204-491D-4B10-AED7-9529E2680E2A}" type="slidenum">
              <a:rPr lang="en-US" sz="1200">
                <a:latin typeface="Tahoma" panose="020B0604030504040204" pitchFamily="34" charset="0"/>
              </a:rPr>
              <a:pPr/>
              <a:t>30</a:t>
            </a:fld>
            <a:endParaRPr lang="en-US" sz="1200">
              <a:latin typeface="Tahoma" panose="020B0604030504040204" pitchFamily="34" charset="0"/>
            </a:endParaRPr>
          </a:p>
        </p:txBody>
      </p:sp>
      <p:sp>
        <p:nvSpPr>
          <p:cNvPr id="12291" name="Rectangle 2"/>
          <p:cNvSpPr>
            <a:spLocks noGrp="1" noChangeArrowheads="1"/>
          </p:cNvSpPr>
          <p:nvPr>
            <p:ph type="title"/>
          </p:nvPr>
        </p:nvSpPr>
        <p:spPr/>
        <p:txBody>
          <a:bodyPr/>
          <a:lstStyle/>
          <a:p>
            <a:pPr eaLnBrk="1" hangingPunct="1"/>
            <a:r>
              <a:rPr lang="en-US"/>
              <a:t>Stratified Random Sampling…</a:t>
            </a:r>
          </a:p>
        </p:txBody>
      </p:sp>
      <p:sp>
        <p:nvSpPr>
          <p:cNvPr id="12292" name="Rectangle 3"/>
          <p:cNvSpPr>
            <a:spLocks noGrp="1" noChangeArrowheads="1"/>
          </p:cNvSpPr>
          <p:nvPr>
            <p:ph type="body" idx="1"/>
          </p:nvPr>
        </p:nvSpPr>
        <p:spPr/>
        <p:txBody>
          <a:bodyPr/>
          <a:lstStyle/>
          <a:p>
            <a:pPr marL="0" indent="0"/>
            <a:r>
              <a:rPr lang="en-US"/>
              <a:t>A </a:t>
            </a:r>
            <a:r>
              <a:rPr lang="en-US" b="1" i="1"/>
              <a:t>stratified random sample</a:t>
            </a:r>
            <a:r>
              <a:rPr lang="en-US"/>
              <a:t> is obtained by separating the population into </a:t>
            </a:r>
            <a:r>
              <a:rPr lang="en-US" u="sng"/>
              <a:t>mutually exclusive sets</a:t>
            </a:r>
            <a:r>
              <a:rPr lang="en-US"/>
              <a:t>, or strata, and then drawing simple random samples from each stratum.</a:t>
            </a:r>
          </a:p>
        </p:txBody>
      </p:sp>
      <p:sp>
        <p:nvSpPr>
          <p:cNvPr id="12293" name="Text Box 8"/>
          <p:cNvSpPr txBox="1">
            <a:spLocks noChangeArrowheads="1"/>
          </p:cNvSpPr>
          <p:nvPr/>
        </p:nvSpPr>
        <p:spPr bwMode="auto">
          <a:xfrm>
            <a:off x="1752601" y="2584362"/>
            <a:ext cx="2276585" cy="1200329"/>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u="sng"/>
              <a:t>Strata 1 : Gender</a:t>
            </a:r>
          </a:p>
          <a:p>
            <a:r>
              <a:rPr lang="en-US"/>
              <a:t>Male</a:t>
            </a:r>
          </a:p>
          <a:p>
            <a:r>
              <a:rPr lang="en-US"/>
              <a:t>Female</a:t>
            </a:r>
          </a:p>
        </p:txBody>
      </p:sp>
      <p:sp>
        <p:nvSpPr>
          <p:cNvPr id="12294" name="Text Box 9"/>
          <p:cNvSpPr txBox="1">
            <a:spLocks noChangeArrowheads="1"/>
          </p:cNvSpPr>
          <p:nvPr/>
        </p:nvSpPr>
        <p:spPr bwMode="auto">
          <a:xfrm>
            <a:off x="5162550" y="2575947"/>
            <a:ext cx="1866858" cy="267765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u="sng"/>
              <a:t>Strata 2 : Age</a:t>
            </a:r>
          </a:p>
          <a:p>
            <a:r>
              <a:rPr lang="en-US"/>
              <a:t>&lt; 20</a:t>
            </a:r>
          </a:p>
          <a:p>
            <a:r>
              <a:rPr lang="en-US"/>
              <a:t>20-30</a:t>
            </a:r>
          </a:p>
          <a:p>
            <a:r>
              <a:rPr lang="en-US"/>
              <a:t>31-40</a:t>
            </a:r>
          </a:p>
          <a:p>
            <a:r>
              <a:rPr lang="en-US"/>
              <a:t>41-50</a:t>
            </a:r>
          </a:p>
          <a:p>
            <a:r>
              <a:rPr lang="en-US"/>
              <a:t>51-60</a:t>
            </a:r>
          </a:p>
          <a:p>
            <a:r>
              <a:rPr lang="en-US"/>
              <a:t>&gt; 60</a:t>
            </a:r>
          </a:p>
        </p:txBody>
      </p:sp>
      <p:sp>
        <p:nvSpPr>
          <p:cNvPr id="12295" name="Text Box 10"/>
          <p:cNvSpPr txBox="1">
            <a:spLocks noChangeArrowheads="1"/>
          </p:cNvSpPr>
          <p:nvPr/>
        </p:nvSpPr>
        <p:spPr bwMode="auto">
          <a:xfrm>
            <a:off x="7524751" y="2580154"/>
            <a:ext cx="2787943" cy="19389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u="sng"/>
              <a:t>Strata 3 : Occupation</a:t>
            </a:r>
          </a:p>
          <a:p>
            <a:r>
              <a:rPr lang="en-US"/>
              <a:t>professional</a:t>
            </a:r>
          </a:p>
          <a:p>
            <a:r>
              <a:rPr lang="en-US"/>
              <a:t>clerical</a:t>
            </a:r>
          </a:p>
          <a:p>
            <a:r>
              <a:rPr lang="en-US"/>
              <a:t>blue collar</a:t>
            </a:r>
          </a:p>
          <a:p>
            <a:r>
              <a:rPr lang="en-US"/>
              <a:t>other</a:t>
            </a:r>
          </a:p>
        </p:txBody>
      </p:sp>
      <p:sp>
        <p:nvSpPr>
          <p:cNvPr id="12296" name="Rectangle 11"/>
          <p:cNvSpPr>
            <a:spLocks noChangeArrowheads="1"/>
          </p:cNvSpPr>
          <p:nvPr/>
        </p:nvSpPr>
        <p:spPr bwMode="auto">
          <a:xfrm>
            <a:off x="2133600" y="3302000"/>
            <a:ext cx="5029200" cy="4572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297" name="Text Box 12"/>
          <p:cNvSpPr txBox="1">
            <a:spLocks noChangeArrowheads="1"/>
          </p:cNvSpPr>
          <p:nvPr/>
        </p:nvSpPr>
        <p:spPr bwMode="auto">
          <a:xfrm>
            <a:off x="3808414" y="5403850"/>
            <a:ext cx="4573587" cy="9207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pPr algn="l"/>
            <a:r>
              <a:rPr lang="en-US" sz="1800">
                <a:latin typeface="Tahoma" panose="020B0604030504040204" pitchFamily="34" charset="0"/>
              </a:rPr>
              <a:t>We can acquire about the total population, </a:t>
            </a:r>
          </a:p>
          <a:p>
            <a:pPr algn="l"/>
            <a:r>
              <a:rPr lang="en-US" sz="1800">
                <a:latin typeface="Tahoma" panose="020B0604030504040204" pitchFamily="34" charset="0"/>
              </a:rPr>
              <a:t>make inferences </a:t>
            </a:r>
            <a:r>
              <a:rPr lang="en-US" sz="1800">
                <a:solidFill>
                  <a:srgbClr val="FF0000"/>
                </a:solidFill>
                <a:latin typeface="Tahoma" panose="020B0604030504040204" pitchFamily="34" charset="0"/>
              </a:rPr>
              <a:t>within a stratum</a:t>
            </a:r>
            <a:endParaRPr lang="en-US" sz="1800">
              <a:latin typeface="Tahoma" panose="020B0604030504040204" pitchFamily="34" charset="0"/>
            </a:endParaRPr>
          </a:p>
          <a:p>
            <a:pPr algn="l"/>
            <a:r>
              <a:rPr lang="en-US" sz="1800">
                <a:latin typeface="Tahoma" panose="020B0604030504040204" pitchFamily="34" charset="0"/>
              </a:rPr>
              <a:t>or make comparisons </a:t>
            </a:r>
            <a:r>
              <a:rPr lang="en-US" sz="1800">
                <a:solidFill>
                  <a:srgbClr val="0000FF"/>
                </a:solidFill>
                <a:latin typeface="Tahoma" panose="020B0604030504040204" pitchFamily="34" charset="0"/>
              </a:rPr>
              <a:t>across strata</a:t>
            </a:r>
            <a:endParaRPr lang="en-US" sz="1800">
              <a:latin typeface="Tahoma" panose="020B0604030504040204" pitchFamily="34" charset="0"/>
            </a:endParaRPr>
          </a:p>
        </p:txBody>
      </p:sp>
      <p:sp>
        <p:nvSpPr>
          <p:cNvPr id="12298" name="Rectangle 13"/>
          <p:cNvSpPr>
            <a:spLocks noChangeArrowheads="1"/>
          </p:cNvSpPr>
          <p:nvPr/>
        </p:nvSpPr>
        <p:spPr bwMode="auto">
          <a:xfrm>
            <a:off x="1676400" y="2590800"/>
            <a:ext cx="2438400" cy="15240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Tree>
    <p:extLst>
      <p:ext uri="{BB962C8B-B14F-4D97-AF65-F5344CB8AC3E}">
        <p14:creationId xmlns:p14="http://schemas.microsoft.com/office/powerpoint/2010/main" val="1139142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CEFD20EE-6CAF-45C5-AB78-491A165A67D0}" type="slidenum">
              <a:rPr lang="en-US" sz="1200">
                <a:latin typeface="Tahoma" panose="020B0604030504040204" pitchFamily="34" charset="0"/>
              </a:rPr>
              <a:pPr/>
              <a:t>31</a:t>
            </a:fld>
            <a:endParaRPr lang="en-US" sz="1200">
              <a:latin typeface="Tahoma" panose="020B0604030504040204" pitchFamily="34" charset="0"/>
            </a:endParaRPr>
          </a:p>
        </p:txBody>
      </p:sp>
      <p:sp>
        <p:nvSpPr>
          <p:cNvPr id="13315" name="Rectangle 2"/>
          <p:cNvSpPr>
            <a:spLocks noGrp="1" noChangeArrowheads="1"/>
          </p:cNvSpPr>
          <p:nvPr>
            <p:ph type="title"/>
          </p:nvPr>
        </p:nvSpPr>
        <p:spPr/>
        <p:txBody>
          <a:bodyPr/>
          <a:lstStyle/>
          <a:p>
            <a:pPr eaLnBrk="1" hangingPunct="1"/>
            <a:r>
              <a:rPr lang="en-US"/>
              <a:t>Stratified Random Sampling…</a:t>
            </a:r>
          </a:p>
        </p:txBody>
      </p:sp>
      <p:sp>
        <p:nvSpPr>
          <p:cNvPr id="13316" name="Rectangle 3"/>
          <p:cNvSpPr>
            <a:spLocks noGrp="1" noChangeArrowheads="1"/>
          </p:cNvSpPr>
          <p:nvPr>
            <p:ph type="body" idx="1"/>
          </p:nvPr>
        </p:nvSpPr>
        <p:spPr/>
        <p:txBody>
          <a:bodyPr/>
          <a:lstStyle/>
          <a:p>
            <a:pPr marL="0" indent="0"/>
            <a:r>
              <a:rPr lang="en-US"/>
              <a:t>After the population has been stratified, we can use </a:t>
            </a:r>
            <a:r>
              <a:rPr lang="en-US" b="1" i="1"/>
              <a:t>simple random sampling</a:t>
            </a:r>
            <a:r>
              <a:rPr lang="en-US"/>
              <a:t> to generate the complete sample:</a:t>
            </a:r>
          </a:p>
        </p:txBody>
      </p:sp>
      <p:pic>
        <p:nvPicPr>
          <p:cNvPr id="133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450" y="1905000"/>
            <a:ext cx="54991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5"/>
          <p:cNvSpPr txBox="1">
            <a:spLocks noChangeArrowheads="1"/>
          </p:cNvSpPr>
          <p:nvPr/>
        </p:nvSpPr>
        <p:spPr bwMode="auto">
          <a:xfrm>
            <a:off x="1752600" y="4343401"/>
            <a:ext cx="6673850" cy="644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800">
                <a:latin typeface="Tahoma" panose="020B0604030504040204" pitchFamily="34" charset="0"/>
              </a:rPr>
              <a:t>If we only have sufficient resources to sample 400 people total, </a:t>
            </a:r>
          </a:p>
          <a:p>
            <a:r>
              <a:rPr lang="en-US" sz="1800">
                <a:latin typeface="Tahoma" panose="020B0604030504040204" pitchFamily="34" charset="0"/>
              </a:rPr>
              <a:t>we would draw 100 of them from the low income group…</a:t>
            </a:r>
          </a:p>
        </p:txBody>
      </p:sp>
      <p:sp>
        <p:nvSpPr>
          <p:cNvPr id="13319" name="Line 6"/>
          <p:cNvSpPr>
            <a:spLocks noChangeShapeType="1"/>
          </p:cNvSpPr>
          <p:nvPr/>
        </p:nvSpPr>
        <p:spPr bwMode="auto">
          <a:xfrm flipV="1">
            <a:off x="5791200" y="2590800"/>
            <a:ext cx="1219200" cy="1752600"/>
          </a:xfrm>
          <a:prstGeom prst="line">
            <a:avLst/>
          </a:prstGeom>
          <a:noFill/>
          <a:ln w="9525">
            <a:solidFill>
              <a:srgbClr val="0000FF"/>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Text Box 7"/>
          <p:cNvSpPr txBox="1">
            <a:spLocks noChangeArrowheads="1"/>
          </p:cNvSpPr>
          <p:nvPr/>
        </p:nvSpPr>
        <p:spPr bwMode="auto">
          <a:xfrm>
            <a:off x="5715000" y="5715001"/>
            <a:ext cx="4719638" cy="644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800">
                <a:latin typeface="Tahoma" panose="020B0604030504040204" pitchFamily="34" charset="0"/>
              </a:rPr>
              <a:t>…if we are sampling 1000 people, we’d draw</a:t>
            </a:r>
          </a:p>
          <a:p>
            <a:r>
              <a:rPr lang="en-US" sz="1800">
                <a:latin typeface="Tahoma" panose="020B0604030504040204" pitchFamily="34" charset="0"/>
              </a:rPr>
              <a:t>50 of them from the high income group.</a:t>
            </a:r>
          </a:p>
        </p:txBody>
      </p:sp>
      <p:sp>
        <p:nvSpPr>
          <p:cNvPr id="13321" name="Line 8"/>
          <p:cNvSpPr>
            <a:spLocks noChangeShapeType="1"/>
          </p:cNvSpPr>
          <p:nvPr/>
        </p:nvSpPr>
        <p:spPr bwMode="auto">
          <a:xfrm flipH="1" flipV="1">
            <a:off x="8382000" y="3276600"/>
            <a:ext cx="1676400" cy="2514600"/>
          </a:xfrm>
          <a:prstGeom prst="line">
            <a:avLst/>
          </a:prstGeom>
          <a:noFill/>
          <a:ln w="9525">
            <a:solidFill>
              <a:srgbClr val="0000FF"/>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96100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70B315B0-D4C6-4BC1-9874-366096C24911}" type="slidenum">
              <a:rPr lang="en-US" sz="1200">
                <a:latin typeface="Tahoma" panose="020B0604030504040204" pitchFamily="34" charset="0"/>
              </a:rPr>
              <a:pPr/>
              <a:t>32</a:t>
            </a:fld>
            <a:endParaRPr lang="en-US" sz="1200">
              <a:latin typeface="Tahoma" panose="020B0604030504040204" pitchFamily="34" charset="0"/>
            </a:endParaRPr>
          </a:p>
        </p:txBody>
      </p:sp>
      <p:sp>
        <p:nvSpPr>
          <p:cNvPr id="14339" name="Rectangle 2"/>
          <p:cNvSpPr>
            <a:spLocks noGrp="1" noChangeArrowheads="1"/>
          </p:cNvSpPr>
          <p:nvPr>
            <p:ph type="title"/>
          </p:nvPr>
        </p:nvSpPr>
        <p:spPr/>
        <p:txBody>
          <a:bodyPr/>
          <a:lstStyle/>
          <a:p>
            <a:pPr eaLnBrk="1" hangingPunct="1"/>
            <a:r>
              <a:rPr lang="en-US"/>
              <a:t>Cluster Sampling…</a:t>
            </a:r>
          </a:p>
        </p:txBody>
      </p:sp>
      <p:sp>
        <p:nvSpPr>
          <p:cNvPr id="14340" name="Rectangle 3"/>
          <p:cNvSpPr>
            <a:spLocks noGrp="1" noChangeArrowheads="1"/>
          </p:cNvSpPr>
          <p:nvPr>
            <p:ph type="body" idx="1"/>
          </p:nvPr>
        </p:nvSpPr>
        <p:spPr/>
        <p:txBody>
          <a:bodyPr/>
          <a:lstStyle/>
          <a:p>
            <a:pPr marL="0" indent="0"/>
            <a:r>
              <a:rPr lang="en-US"/>
              <a:t>A </a:t>
            </a:r>
            <a:r>
              <a:rPr lang="en-US" b="1" i="1"/>
              <a:t>cluster sample</a:t>
            </a:r>
            <a:r>
              <a:rPr lang="en-US"/>
              <a:t> is a simple random sample of groups or clusters of elements (vs. a simple random sample of individual objects).</a:t>
            </a:r>
          </a:p>
          <a:p>
            <a:pPr marL="0" indent="0"/>
            <a:endParaRPr lang="en-US"/>
          </a:p>
          <a:p>
            <a:pPr marL="0" indent="0"/>
            <a:r>
              <a:rPr lang="en-US"/>
              <a:t>This method is useful when it is difficult or costly to develop a complete list of the population members or when the population elements are widely dispersed geographically. </a:t>
            </a:r>
            <a:r>
              <a:rPr lang="en-US">
                <a:solidFill>
                  <a:srgbClr val="FF0000"/>
                </a:solidFill>
              </a:rPr>
              <a:t>Used more in the “old days”.</a:t>
            </a:r>
          </a:p>
          <a:p>
            <a:pPr marL="0" indent="0"/>
            <a:endParaRPr lang="en-US">
              <a:solidFill>
                <a:srgbClr val="FF0000"/>
              </a:solidFill>
            </a:endParaRPr>
          </a:p>
          <a:p>
            <a:pPr marL="0" indent="0"/>
            <a:r>
              <a:rPr lang="en-US"/>
              <a:t>Cluster sampling may increase sampling error due to similarities among cluster members.</a:t>
            </a:r>
          </a:p>
          <a:p>
            <a:pPr marL="0" indent="0"/>
            <a:endParaRPr lang="en-US"/>
          </a:p>
        </p:txBody>
      </p:sp>
    </p:spTree>
    <p:extLst>
      <p:ext uri="{BB962C8B-B14F-4D97-AF65-F5344CB8AC3E}">
        <p14:creationId xmlns:p14="http://schemas.microsoft.com/office/powerpoint/2010/main" val="4196681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2C4B1D03-ACB4-4BB4-B659-F9271C84AF0C}" type="slidenum">
              <a:rPr lang="en-US" sz="1200">
                <a:latin typeface="Tahoma" panose="020B0604030504040204" pitchFamily="34" charset="0"/>
              </a:rPr>
              <a:pPr/>
              <a:t>33</a:t>
            </a:fld>
            <a:endParaRPr lang="en-US" sz="1200">
              <a:latin typeface="Tahoma" panose="020B0604030504040204" pitchFamily="34" charset="0"/>
            </a:endParaRPr>
          </a:p>
        </p:txBody>
      </p:sp>
      <p:sp>
        <p:nvSpPr>
          <p:cNvPr id="15363" name="Rectangle 2"/>
          <p:cNvSpPr>
            <a:spLocks noGrp="1" noChangeArrowheads="1"/>
          </p:cNvSpPr>
          <p:nvPr>
            <p:ph type="title"/>
          </p:nvPr>
        </p:nvSpPr>
        <p:spPr/>
        <p:txBody>
          <a:bodyPr/>
          <a:lstStyle/>
          <a:p>
            <a:pPr eaLnBrk="1" hangingPunct="1"/>
            <a:r>
              <a:rPr lang="en-US"/>
              <a:t>Sample Size…</a:t>
            </a:r>
          </a:p>
        </p:txBody>
      </p:sp>
      <p:sp>
        <p:nvSpPr>
          <p:cNvPr id="15364" name="Rectangle 3"/>
          <p:cNvSpPr>
            <a:spLocks noGrp="1" noChangeArrowheads="1"/>
          </p:cNvSpPr>
          <p:nvPr>
            <p:ph type="body" idx="1"/>
          </p:nvPr>
        </p:nvSpPr>
        <p:spPr/>
        <p:txBody>
          <a:bodyPr/>
          <a:lstStyle/>
          <a:p>
            <a:pPr marL="0" indent="0"/>
            <a:r>
              <a:rPr lang="en-US"/>
              <a:t>Numerical techniques for determining sample sizes will be described later, but suffice it to say that </a:t>
            </a:r>
            <a:r>
              <a:rPr lang="en-US">
                <a:solidFill>
                  <a:srgbClr val="FF0000"/>
                </a:solidFill>
              </a:rPr>
              <a:t>the larger the sample size is, the more accurate we can expect the sample estimates to be.</a:t>
            </a:r>
          </a:p>
        </p:txBody>
      </p:sp>
    </p:spTree>
    <p:extLst>
      <p:ext uri="{BB962C8B-B14F-4D97-AF65-F5344CB8AC3E}">
        <p14:creationId xmlns:p14="http://schemas.microsoft.com/office/powerpoint/2010/main" val="184192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4555D720-2966-4153-89A4-CBD58EC0A3A8}" type="slidenum">
              <a:rPr lang="en-US" sz="1200">
                <a:latin typeface="Tahoma" panose="020B0604030504040204" pitchFamily="34" charset="0"/>
              </a:rPr>
              <a:pPr/>
              <a:t>34</a:t>
            </a:fld>
            <a:endParaRPr lang="en-US" sz="1200">
              <a:latin typeface="Tahoma" panose="020B0604030504040204" pitchFamily="34" charset="0"/>
            </a:endParaRPr>
          </a:p>
        </p:txBody>
      </p:sp>
      <p:sp>
        <p:nvSpPr>
          <p:cNvPr id="16387" name="Rectangle 2"/>
          <p:cNvSpPr>
            <a:spLocks noGrp="1" noChangeArrowheads="1"/>
          </p:cNvSpPr>
          <p:nvPr>
            <p:ph type="title"/>
          </p:nvPr>
        </p:nvSpPr>
        <p:spPr/>
        <p:txBody>
          <a:bodyPr/>
          <a:lstStyle/>
          <a:p>
            <a:pPr eaLnBrk="1" hangingPunct="1"/>
            <a:r>
              <a:rPr lang="en-US"/>
              <a:t>Sampling and Non-Sampling Errors…</a:t>
            </a:r>
          </a:p>
        </p:txBody>
      </p:sp>
      <p:sp>
        <p:nvSpPr>
          <p:cNvPr id="16388" name="Rectangle 3"/>
          <p:cNvSpPr>
            <a:spLocks noGrp="1" noChangeArrowheads="1"/>
          </p:cNvSpPr>
          <p:nvPr>
            <p:ph type="body" idx="1"/>
          </p:nvPr>
        </p:nvSpPr>
        <p:spPr/>
        <p:txBody>
          <a:bodyPr/>
          <a:lstStyle/>
          <a:p>
            <a:pPr marL="0" indent="0"/>
            <a:r>
              <a:rPr lang="en-US" sz="2400"/>
              <a:t>Two major types of error can arise when a sample of observations is taken from a population:</a:t>
            </a:r>
          </a:p>
          <a:p>
            <a:pPr marL="0" indent="0"/>
            <a:r>
              <a:rPr lang="en-US" sz="2400" b="1" i="1"/>
              <a:t>sampling error</a:t>
            </a:r>
            <a:r>
              <a:rPr lang="en-US" sz="2400"/>
              <a:t> and </a:t>
            </a:r>
            <a:r>
              <a:rPr lang="en-US" sz="2400" b="1" i="1"/>
              <a:t>nonsampling error</a:t>
            </a:r>
            <a:r>
              <a:rPr lang="en-US" sz="2400"/>
              <a:t>.</a:t>
            </a:r>
          </a:p>
          <a:p>
            <a:pPr marL="0" indent="0"/>
            <a:endParaRPr lang="en-US" sz="2400"/>
          </a:p>
          <a:p>
            <a:pPr marL="0" indent="0"/>
            <a:r>
              <a:rPr lang="en-US" sz="2400" b="1" i="1"/>
              <a:t>Sampling error</a:t>
            </a:r>
            <a:r>
              <a:rPr lang="en-US" sz="2400"/>
              <a:t> refers to differences between the sample and the population that exist only because of the observations that happened to be selected for the sample.</a:t>
            </a:r>
            <a:r>
              <a:rPr lang="en-US" sz="2400">
                <a:solidFill>
                  <a:srgbClr val="FF0000"/>
                </a:solidFill>
              </a:rPr>
              <a:t> Random and we have no control over.</a:t>
            </a:r>
            <a:endParaRPr lang="en-US" sz="2400"/>
          </a:p>
          <a:p>
            <a:pPr marL="0" indent="0"/>
            <a:endParaRPr lang="en-US" sz="2400"/>
          </a:p>
          <a:p>
            <a:pPr marL="0" indent="0"/>
            <a:r>
              <a:rPr lang="en-US" sz="2400" b="1" i="1"/>
              <a:t>Nonsampling errors</a:t>
            </a:r>
            <a:r>
              <a:rPr lang="en-US" sz="2400"/>
              <a:t> are more serious and are due to mistakes made in the acquisition of data or due to the sample observations being selected improperly. </a:t>
            </a:r>
            <a:r>
              <a:rPr lang="en-US" sz="2400">
                <a:solidFill>
                  <a:srgbClr val="FF0000"/>
                </a:solidFill>
              </a:rPr>
              <a:t>Most likely caused be poor planning, sloppy work, act of the Goddess of Statistics, etc.</a:t>
            </a:r>
            <a:endParaRPr lang="en-US" sz="2400"/>
          </a:p>
        </p:txBody>
      </p:sp>
    </p:spTree>
    <p:extLst>
      <p:ext uri="{BB962C8B-B14F-4D97-AF65-F5344CB8AC3E}">
        <p14:creationId xmlns:p14="http://schemas.microsoft.com/office/powerpoint/2010/main" val="2082757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3DB248FB-B8F2-44D4-940D-5B0D34CFB4F9}" type="slidenum">
              <a:rPr lang="en-US" sz="1200">
                <a:latin typeface="Tahoma" panose="020B0604030504040204" pitchFamily="34" charset="0"/>
              </a:rPr>
              <a:pPr/>
              <a:t>35</a:t>
            </a:fld>
            <a:endParaRPr lang="en-US" sz="1200">
              <a:latin typeface="Tahoma" panose="020B0604030504040204" pitchFamily="34" charset="0"/>
            </a:endParaRPr>
          </a:p>
        </p:txBody>
      </p:sp>
      <p:sp>
        <p:nvSpPr>
          <p:cNvPr id="17411" name="Rectangle 2"/>
          <p:cNvSpPr>
            <a:spLocks noGrp="1" noChangeArrowheads="1"/>
          </p:cNvSpPr>
          <p:nvPr>
            <p:ph type="title"/>
          </p:nvPr>
        </p:nvSpPr>
        <p:spPr/>
        <p:txBody>
          <a:bodyPr/>
          <a:lstStyle/>
          <a:p>
            <a:pPr eaLnBrk="1" hangingPunct="1"/>
            <a:r>
              <a:rPr lang="en-US"/>
              <a:t>Sampling Error…</a:t>
            </a:r>
          </a:p>
        </p:txBody>
      </p:sp>
      <p:sp>
        <p:nvSpPr>
          <p:cNvPr id="17412" name="Rectangle 3"/>
          <p:cNvSpPr>
            <a:spLocks noGrp="1" noChangeArrowheads="1"/>
          </p:cNvSpPr>
          <p:nvPr>
            <p:ph type="body" idx="1"/>
          </p:nvPr>
        </p:nvSpPr>
        <p:spPr/>
        <p:txBody>
          <a:bodyPr/>
          <a:lstStyle/>
          <a:p>
            <a:pPr marL="0" indent="0"/>
            <a:r>
              <a:rPr lang="en-US" b="1" i="1">
                <a:solidFill>
                  <a:srgbClr val="0000FF"/>
                </a:solidFill>
              </a:rPr>
              <a:t>Sampling error</a:t>
            </a:r>
            <a:r>
              <a:rPr lang="en-US">
                <a:solidFill>
                  <a:srgbClr val="0000FF"/>
                </a:solidFill>
              </a:rPr>
              <a:t> refers to differences between the sample and the population that exist only because of the observations that happened to be selected for the sample.</a:t>
            </a:r>
            <a:endParaRPr lang="en-US"/>
          </a:p>
          <a:p>
            <a:pPr marL="0" indent="0"/>
            <a:endParaRPr lang="en-US"/>
          </a:p>
          <a:p>
            <a:pPr marL="0" indent="0" algn="ctr">
              <a:spcBef>
                <a:spcPct val="0"/>
              </a:spcBef>
            </a:pPr>
            <a:r>
              <a:rPr lang="en-US"/>
              <a:t>Increasing the sample size </a:t>
            </a:r>
            <a:r>
              <a:rPr lang="en-US" b="1"/>
              <a:t>will</a:t>
            </a:r>
            <a:r>
              <a:rPr lang="en-US"/>
              <a:t> reduce this type of error.</a:t>
            </a:r>
          </a:p>
        </p:txBody>
      </p:sp>
    </p:spTree>
    <p:extLst>
      <p:ext uri="{BB962C8B-B14F-4D97-AF65-F5344CB8AC3E}">
        <p14:creationId xmlns:p14="http://schemas.microsoft.com/office/powerpoint/2010/main" val="3220740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58A59F00-E60E-4C43-9504-A973B7624C18}" type="slidenum">
              <a:rPr lang="en-US" sz="1200">
                <a:latin typeface="Tahoma" panose="020B0604030504040204" pitchFamily="34" charset="0"/>
              </a:rPr>
              <a:pPr/>
              <a:t>36</a:t>
            </a:fld>
            <a:endParaRPr lang="en-US" sz="1200">
              <a:latin typeface="Tahoma" panose="020B0604030504040204" pitchFamily="34" charset="0"/>
            </a:endParaRPr>
          </a:p>
        </p:txBody>
      </p:sp>
      <p:sp>
        <p:nvSpPr>
          <p:cNvPr id="18435" name="Rectangle 2"/>
          <p:cNvSpPr>
            <a:spLocks noGrp="1" noChangeArrowheads="1"/>
          </p:cNvSpPr>
          <p:nvPr>
            <p:ph type="title"/>
          </p:nvPr>
        </p:nvSpPr>
        <p:spPr/>
        <p:txBody>
          <a:bodyPr/>
          <a:lstStyle/>
          <a:p>
            <a:pPr eaLnBrk="1" hangingPunct="1"/>
            <a:r>
              <a:rPr lang="en-US"/>
              <a:t>Nonsampling Error…</a:t>
            </a:r>
          </a:p>
        </p:txBody>
      </p:sp>
      <p:sp>
        <p:nvSpPr>
          <p:cNvPr id="18436" name="Rectangle 3"/>
          <p:cNvSpPr>
            <a:spLocks noGrp="1" noChangeArrowheads="1"/>
          </p:cNvSpPr>
          <p:nvPr>
            <p:ph type="body" idx="1"/>
          </p:nvPr>
        </p:nvSpPr>
        <p:spPr/>
        <p:txBody>
          <a:bodyPr/>
          <a:lstStyle/>
          <a:p>
            <a:pPr marL="0" indent="0"/>
            <a:r>
              <a:rPr lang="en-US" b="1" i="1">
                <a:solidFill>
                  <a:srgbClr val="0000FF"/>
                </a:solidFill>
              </a:rPr>
              <a:t>Nonsampling errors</a:t>
            </a:r>
            <a:r>
              <a:rPr lang="en-US">
                <a:solidFill>
                  <a:srgbClr val="0000FF"/>
                </a:solidFill>
              </a:rPr>
              <a:t> are more serious and are due to mistakes made in the acquisition of data or due to the sample observations being selected improperly.</a:t>
            </a:r>
            <a:r>
              <a:rPr lang="en-US"/>
              <a:t> Three types of nonsampling errors:</a:t>
            </a:r>
          </a:p>
          <a:p>
            <a:pPr marL="0" indent="0"/>
            <a:endParaRPr lang="en-US"/>
          </a:p>
          <a:p>
            <a:pPr marL="0" indent="0"/>
            <a:r>
              <a:rPr lang="en-US"/>
              <a:t>Errors in data acquisition,</a:t>
            </a:r>
          </a:p>
          <a:p>
            <a:pPr marL="0" indent="0"/>
            <a:r>
              <a:rPr lang="en-US"/>
              <a:t>Nonresponse errors, and</a:t>
            </a:r>
          </a:p>
          <a:p>
            <a:pPr marL="0" indent="0"/>
            <a:r>
              <a:rPr lang="en-US"/>
              <a:t>Selection bias.</a:t>
            </a:r>
          </a:p>
          <a:p>
            <a:pPr marL="0" indent="0"/>
            <a:endParaRPr lang="en-US"/>
          </a:p>
          <a:p>
            <a:pPr marL="0" indent="0"/>
            <a:r>
              <a:rPr lang="en-US"/>
              <a:t>Note: increasing the sample size </a:t>
            </a:r>
            <a:r>
              <a:rPr lang="en-US" b="1"/>
              <a:t>will not</a:t>
            </a:r>
            <a:r>
              <a:rPr lang="en-US"/>
              <a:t> reduce this type of error.</a:t>
            </a:r>
          </a:p>
        </p:txBody>
      </p:sp>
    </p:spTree>
    <p:extLst>
      <p:ext uri="{BB962C8B-B14F-4D97-AF65-F5344CB8AC3E}">
        <p14:creationId xmlns:p14="http://schemas.microsoft.com/office/powerpoint/2010/main" val="3087690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FE0F9677-FC54-4ED2-A20B-FF6D35BDA0E9}" type="slidenum">
              <a:rPr lang="en-US" sz="1200">
                <a:latin typeface="Tahoma" panose="020B0604030504040204" pitchFamily="34" charset="0"/>
              </a:rPr>
              <a:pPr/>
              <a:t>37</a:t>
            </a:fld>
            <a:endParaRPr lang="en-US" sz="1200">
              <a:latin typeface="Tahoma" panose="020B0604030504040204" pitchFamily="34" charset="0"/>
            </a:endParaRPr>
          </a:p>
        </p:txBody>
      </p:sp>
      <p:sp>
        <p:nvSpPr>
          <p:cNvPr id="19459" name="Rectangle 2"/>
          <p:cNvSpPr>
            <a:spLocks noGrp="1" noChangeArrowheads="1"/>
          </p:cNvSpPr>
          <p:nvPr>
            <p:ph type="title"/>
          </p:nvPr>
        </p:nvSpPr>
        <p:spPr/>
        <p:txBody>
          <a:bodyPr/>
          <a:lstStyle/>
          <a:p>
            <a:pPr eaLnBrk="1" hangingPunct="1"/>
            <a:r>
              <a:rPr lang="en-US"/>
              <a:t>Errors in data acquisition…</a:t>
            </a:r>
          </a:p>
        </p:txBody>
      </p:sp>
      <p:sp>
        <p:nvSpPr>
          <p:cNvPr id="19460" name="Rectangle 3"/>
          <p:cNvSpPr>
            <a:spLocks noGrp="1" noChangeArrowheads="1"/>
          </p:cNvSpPr>
          <p:nvPr>
            <p:ph type="body" idx="1"/>
          </p:nvPr>
        </p:nvSpPr>
        <p:spPr/>
        <p:txBody>
          <a:bodyPr/>
          <a:lstStyle/>
          <a:p>
            <a:pPr marL="0" indent="0"/>
            <a:r>
              <a:rPr lang="en-US"/>
              <a:t>…arises from the recording of incorrect responses, due to:</a:t>
            </a:r>
          </a:p>
          <a:p>
            <a:pPr marL="0" indent="0"/>
            <a:endParaRPr lang="en-US"/>
          </a:p>
          <a:p>
            <a:pPr marL="0" indent="0"/>
            <a:endParaRPr lang="en-US"/>
          </a:p>
          <a:p>
            <a:pPr marL="0" indent="0"/>
            <a:r>
              <a:rPr lang="en-US" sz="2400"/>
              <a:t>— incorrect measurements being taken because of faulty equipment,</a:t>
            </a:r>
          </a:p>
          <a:p>
            <a:pPr marL="0" indent="0"/>
            <a:r>
              <a:rPr lang="en-US" sz="2400"/>
              <a:t>— mistakes made during transcription from primary sources,</a:t>
            </a:r>
          </a:p>
          <a:p>
            <a:pPr marL="0" indent="0"/>
            <a:r>
              <a:rPr lang="en-US" sz="2400"/>
              <a:t>— inaccurate recording of data due to misinterpretation of terms, or</a:t>
            </a:r>
          </a:p>
          <a:p>
            <a:pPr marL="0" indent="0"/>
            <a:r>
              <a:rPr lang="en-US" sz="2400"/>
              <a:t>— inaccurate responses to questions concerning sensitive issues.</a:t>
            </a:r>
          </a:p>
        </p:txBody>
      </p:sp>
    </p:spTree>
    <p:extLst>
      <p:ext uri="{BB962C8B-B14F-4D97-AF65-F5344CB8AC3E}">
        <p14:creationId xmlns:p14="http://schemas.microsoft.com/office/powerpoint/2010/main" val="557335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23694041-6F31-414C-BA45-87BAE78E7BBC}" type="slidenum">
              <a:rPr lang="en-US" sz="1200">
                <a:latin typeface="Tahoma" panose="020B0604030504040204" pitchFamily="34" charset="0"/>
              </a:rPr>
              <a:pPr/>
              <a:t>38</a:t>
            </a:fld>
            <a:endParaRPr lang="en-US" sz="1200">
              <a:latin typeface="Tahoma" panose="020B0604030504040204" pitchFamily="34" charset="0"/>
            </a:endParaRPr>
          </a:p>
        </p:txBody>
      </p:sp>
      <p:sp>
        <p:nvSpPr>
          <p:cNvPr id="20483" name="Rectangle 2"/>
          <p:cNvSpPr>
            <a:spLocks noGrp="1" noChangeArrowheads="1"/>
          </p:cNvSpPr>
          <p:nvPr>
            <p:ph type="title"/>
          </p:nvPr>
        </p:nvSpPr>
        <p:spPr/>
        <p:txBody>
          <a:bodyPr/>
          <a:lstStyle/>
          <a:p>
            <a:pPr eaLnBrk="1" hangingPunct="1"/>
            <a:r>
              <a:rPr lang="en-US"/>
              <a:t>Nonresponse Error…</a:t>
            </a:r>
          </a:p>
        </p:txBody>
      </p:sp>
      <p:sp>
        <p:nvSpPr>
          <p:cNvPr id="20484" name="Rectangle 3"/>
          <p:cNvSpPr>
            <a:spLocks noGrp="1" noChangeArrowheads="1"/>
          </p:cNvSpPr>
          <p:nvPr>
            <p:ph type="body" idx="1"/>
          </p:nvPr>
        </p:nvSpPr>
        <p:spPr/>
        <p:txBody>
          <a:bodyPr/>
          <a:lstStyle/>
          <a:p>
            <a:pPr marL="0" indent="0"/>
            <a:r>
              <a:rPr lang="en-US"/>
              <a:t>…refers to error (or </a:t>
            </a:r>
            <a:r>
              <a:rPr lang="en-US" b="1" i="1"/>
              <a:t>bias</a:t>
            </a:r>
            <a:r>
              <a:rPr lang="en-US"/>
              <a:t>) introduced when responses are not obtained from some members of the sample, i.e. the sample observations that are collected may not be representative of the target population.</a:t>
            </a:r>
          </a:p>
          <a:p>
            <a:pPr marL="0" indent="0"/>
            <a:endParaRPr lang="en-US"/>
          </a:p>
          <a:p>
            <a:pPr marL="0" indent="0"/>
            <a:r>
              <a:rPr lang="en-US"/>
              <a:t>As mentioned earlier, the </a:t>
            </a:r>
            <a:r>
              <a:rPr lang="en-US" b="1" i="1"/>
              <a:t>Response Rate</a:t>
            </a:r>
            <a:r>
              <a:rPr lang="en-US"/>
              <a:t> (i.e. the proportion of all people selected who complete the survey) is a key survey parameter and helps in the understanding in the validity of the survey and sources of nonresponse error.</a:t>
            </a:r>
          </a:p>
          <a:p>
            <a:pPr marL="0" indent="0"/>
            <a:endParaRPr lang="en-US"/>
          </a:p>
        </p:txBody>
      </p:sp>
    </p:spTree>
    <p:extLst>
      <p:ext uri="{BB962C8B-B14F-4D97-AF65-F5344CB8AC3E}">
        <p14:creationId xmlns:p14="http://schemas.microsoft.com/office/powerpoint/2010/main" val="3578137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sz="1200">
                <a:latin typeface="Tahoma" panose="020B0604030504040204" pitchFamily="34" charset="0"/>
              </a:rPr>
              <a:t>5.</a:t>
            </a:r>
            <a:fld id="{2BBD931D-5BD7-4C9A-8067-A92E71ECD26F}" type="slidenum">
              <a:rPr lang="en-US" sz="1200">
                <a:latin typeface="Tahoma" panose="020B0604030504040204" pitchFamily="34" charset="0"/>
              </a:rPr>
              <a:pPr/>
              <a:t>39</a:t>
            </a:fld>
            <a:endParaRPr lang="en-US" sz="1200">
              <a:latin typeface="Tahoma" panose="020B0604030504040204" pitchFamily="34" charset="0"/>
            </a:endParaRPr>
          </a:p>
        </p:txBody>
      </p:sp>
      <p:sp>
        <p:nvSpPr>
          <p:cNvPr id="21507" name="Rectangle 2"/>
          <p:cNvSpPr>
            <a:spLocks noGrp="1" noChangeArrowheads="1"/>
          </p:cNvSpPr>
          <p:nvPr>
            <p:ph type="title"/>
          </p:nvPr>
        </p:nvSpPr>
        <p:spPr/>
        <p:txBody>
          <a:bodyPr/>
          <a:lstStyle/>
          <a:p>
            <a:pPr eaLnBrk="1" hangingPunct="1"/>
            <a:r>
              <a:rPr lang="en-US"/>
              <a:t>Selection Bias…</a:t>
            </a:r>
          </a:p>
        </p:txBody>
      </p:sp>
      <p:sp>
        <p:nvSpPr>
          <p:cNvPr id="21508" name="Rectangle 3"/>
          <p:cNvSpPr>
            <a:spLocks noGrp="1" noChangeArrowheads="1"/>
          </p:cNvSpPr>
          <p:nvPr>
            <p:ph type="body" idx="1"/>
          </p:nvPr>
        </p:nvSpPr>
        <p:spPr/>
        <p:txBody>
          <a:bodyPr/>
          <a:lstStyle/>
          <a:p>
            <a:pPr marL="0" indent="0"/>
            <a:r>
              <a:rPr lang="en-US"/>
              <a:t>…occurs when the sampling plan is such that some members of the target population cannot possibly be selected for inclusion in the sample.</a:t>
            </a:r>
          </a:p>
        </p:txBody>
      </p:sp>
    </p:spTree>
    <p:extLst>
      <p:ext uri="{BB962C8B-B14F-4D97-AF65-F5344CB8AC3E}">
        <p14:creationId xmlns:p14="http://schemas.microsoft.com/office/powerpoint/2010/main" val="117750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rPr>
              <a:t>Characteristics of Statistics</a:t>
            </a:r>
            <a:endParaRPr lang="en-US" b="1"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1. Statistics are Aggregate of Facts: </a:t>
            </a:r>
          </a:p>
          <a:p>
            <a:r>
              <a:rPr lang="en-US" dirty="0">
                <a:latin typeface="Times New Roman" panose="02020603050405020304" pitchFamily="18" charset="0"/>
                <a:cs typeface="Times New Roman" panose="02020603050405020304" pitchFamily="18" charset="0"/>
              </a:rPr>
              <a:t>2. Statistics are Affected to a marked Extent by Multiplicity, of Causes: </a:t>
            </a:r>
          </a:p>
          <a:p>
            <a:r>
              <a:rPr lang="en-US" dirty="0">
                <a:latin typeface="Times New Roman" panose="02020603050405020304" pitchFamily="18" charset="0"/>
                <a:cs typeface="Times New Roman" panose="02020603050405020304" pitchFamily="18" charset="0"/>
              </a:rPr>
              <a:t>3. Statistics are Numerically Expressed:</a:t>
            </a:r>
          </a:p>
          <a:p>
            <a:r>
              <a:rPr lang="en-US" dirty="0">
                <a:latin typeface="Times New Roman" panose="02020603050405020304" pitchFamily="18" charset="0"/>
                <a:cs typeface="Times New Roman" panose="02020603050405020304" pitchFamily="18" charset="0"/>
              </a:rPr>
              <a:t>4. Statistics are Enumerated or estimated according to Reasonable Standards of Accuracy: </a:t>
            </a:r>
          </a:p>
          <a:p>
            <a:r>
              <a:rPr lang="en-US" dirty="0">
                <a:latin typeface="Times New Roman" panose="02020603050405020304" pitchFamily="18" charset="0"/>
                <a:cs typeface="Times New Roman" panose="02020603050405020304" pitchFamily="18" charset="0"/>
              </a:rPr>
              <a:t>5. Statistics are Collected in a Systematic Manner: </a:t>
            </a:r>
          </a:p>
          <a:p>
            <a:r>
              <a:rPr lang="en-US" dirty="0">
                <a:latin typeface="Times New Roman" panose="02020603050405020304" pitchFamily="18" charset="0"/>
                <a:cs typeface="Times New Roman" panose="02020603050405020304" pitchFamily="18" charset="0"/>
              </a:rPr>
              <a:t>6. Statistics for a Pre-determined Purpose:</a:t>
            </a:r>
          </a:p>
          <a:p>
            <a:r>
              <a:rPr lang="en-US" dirty="0">
                <a:latin typeface="Times New Roman" panose="02020603050405020304" pitchFamily="18" charset="0"/>
                <a:cs typeface="Times New Roman" panose="02020603050405020304" pitchFamily="18" charset="0"/>
              </a:rPr>
              <a:t>7. Statistics are Capable of being Placed in Relation to each other: </a:t>
            </a:r>
          </a:p>
          <a:p>
            <a:endParaRPr lang="en-US" dirty="0"/>
          </a:p>
        </p:txBody>
      </p:sp>
      <p:sp>
        <p:nvSpPr>
          <p:cNvPr id="4" name="Slide Number Placeholder 3"/>
          <p:cNvSpPr>
            <a:spLocks noGrp="1"/>
          </p:cNvSpPr>
          <p:nvPr>
            <p:ph type="sldNum" sz="quarter" idx="12"/>
          </p:nvPr>
        </p:nvSpPr>
        <p:spPr/>
        <p:txBody>
          <a:bodyPr/>
          <a:lstStyle/>
          <a:p>
            <a:fld id="{5576D0D0-0B3A-4AD4-A868-F1D499496F08}" type="slidenum">
              <a:rPr lang="en-US" smtClean="0"/>
              <a:pPr/>
              <a:t>4</a:t>
            </a:fld>
            <a:endParaRPr lang="en-US"/>
          </a:p>
        </p:txBody>
      </p:sp>
    </p:spTree>
    <p:extLst>
      <p:ext uri="{BB962C8B-B14F-4D97-AF65-F5344CB8AC3E}">
        <p14:creationId xmlns:p14="http://schemas.microsoft.com/office/powerpoint/2010/main" val="111965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a:t>
            </a:r>
          </a:p>
        </p:txBody>
      </p:sp>
      <p:sp>
        <p:nvSpPr>
          <p:cNvPr id="3" name="Content Placeholder 2"/>
          <p:cNvSpPr>
            <a:spLocks noGrp="1"/>
          </p:cNvSpPr>
          <p:nvPr>
            <p:ph idx="1"/>
          </p:nvPr>
        </p:nvSpPr>
        <p:spPr/>
        <p:txBody>
          <a:bodyPr/>
          <a:lstStyle/>
          <a:p>
            <a:pPr algn="ctr"/>
            <a:endParaRPr lang="en-US" dirty="0"/>
          </a:p>
          <a:p>
            <a:pPr algn="ctr"/>
            <a:endParaRPr lang="en-US" dirty="0"/>
          </a:p>
          <a:p>
            <a:pPr algn="ctr"/>
            <a:r>
              <a:rPr lang="en-US" sz="4400" b="1"/>
              <a:t>End</a:t>
            </a:r>
            <a:endParaRPr lang="en-US" sz="4400" b="1" dirty="0"/>
          </a:p>
        </p:txBody>
      </p:sp>
      <p:sp>
        <p:nvSpPr>
          <p:cNvPr id="4" name="Slide Number Placeholder 3"/>
          <p:cNvSpPr>
            <a:spLocks noGrp="1"/>
          </p:cNvSpPr>
          <p:nvPr>
            <p:ph type="sldNum" sz="quarter" idx="12"/>
          </p:nvPr>
        </p:nvSpPr>
        <p:spPr/>
        <p:txBody>
          <a:bodyPr/>
          <a:lstStyle/>
          <a:p>
            <a:fld id="{5576D0D0-0B3A-4AD4-A868-F1D499496F08}" type="slidenum">
              <a:rPr lang="en-US" smtClean="0"/>
              <a:pPr/>
              <a:t>40</a:t>
            </a:fld>
            <a:endParaRPr lang="en-US"/>
          </a:p>
        </p:txBody>
      </p:sp>
    </p:spTree>
    <p:extLst>
      <p:ext uri="{BB962C8B-B14F-4D97-AF65-F5344CB8AC3E}">
        <p14:creationId xmlns:p14="http://schemas.microsoft.com/office/powerpoint/2010/main" val="62399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4800">
                <a:latin typeface="Arial" panose="020B0604020202020204" pitchFamily="34" charset="0"/>
              </a:rPr>
              <a:t>Descriptive and inferential Statistics</a:t>
            </a:r>
          </a:p>
        </p:txBody>
      </p:sp>
      <p:sp>
        <p:nvSpPr>
          <p:cNvPr id="10243" name="Content Placeholder 2"/>
          <p:cNvSpPr>
            <a:spLocks noGrp="1"/>
          </p:cNvSpPr>
          <p:nvPr>
            <p:ph idx="1"/>
          </p:nvPr>
        </p:nvSpPr>
        <p:spPr>
          <a:xfrm>
            <a:off x="970671" y="1166813"/>
            <a:ext cx="10861430" cy="4384902"/>
          </a:xfrm>
        </p:spPr>
        <p:txBody>
          <a:bodyPr>
            <a:normAutofit fontScale="92500" lnSpcReduction="20000"/>
          </a:bodyPr>
          <a:lstStyle/>
          <a:p>
            <a:pPr eaLnBrk="1" hangingPunct="1"/>
            <a:r>
              <a:rPr lang="en-US" sz="3000" b="1" dirty="0"/>
              <a:t>Descriptive statistics</a:t>
            </a:r>
          </a:p>
          <a:p>
            <a:pPr lvl="1" eaLnBrk="1" hangingPunct="1"/>
            <a:r>
              <a:rPr lang="en-US" b="1" dirty="0"/>
              <a:t>Defination-01</a:t>
            </a:r>
            <a:r>
              <a:rPr lang="en-US" dirty="0"/>
              <a:t>: The descriptive statistics is concerned with describing or summarizing and the numerical properties of data</a:t>
            </a:r>
          </a:p>
          <a:p>
            <a:pPr lvl="1" eaLnBrk="1" hangingPunct="1"/>
            <a:r>
              <a:rPr lang="en-US" b="1" dirty="0"/>
              <a:t>Defination-02</a:t>
            </a:r>
            <a:r>
              <a:rPr lang="en-US" dirty="0"/>
              <a:t>: Descriptive statistics consist of methods for organizing and summarizing information (Weiss, 1999)</a:t>
            </a:r>
          </a:p>
          <a:p>
            <a:pPr lvl="1" eaLnBrk="1" hangingPunct="1"/>
            <a:r>
              <a:rPr lang="en-US" b="1" i="1" dirty="0"/>
              <a:t>The methodology of descriptive statistics includes </a:t>
            </a:r>
          </a:p>
          <a:p>
            <a:pPr lvl="2" eaLnBrk="1" hangingPunct="1"/>
            <a:r>
              <a:rPr lang="en-US" dirty="0"/>
              <a:t>classification, tabulation, graphical representation and calculation of certain indicators such as mean, median, range, etc. which summaries certain important features of data</a:t>
            </a:r>
          </a:p>
          <a:p>
            <a:pPr eaLnBrk="1" hangingPunct="1"/>
            <a:r>
              <a:rPr lang="en-US" sz="3500" b="1" dirty="0"/>
              <a:t>Inferential statistics</a:t>
            </a:r>
          </a:p>
          <a:p>
            <a:pPr lvl="1" eaLnBrk="1" hangingPunct="1"/>
            <a:r>
              <a:rPr lang="en-US" dirty="0"/>
              <a:t>Inferential statistics, which is also referred to as statistical inference, is concerned with derivation of scientific inference about generalization of results from the study of a few particular cases. </a:t>
            </a:r>
          </a:p>
          <a:p>
            <a:pPr lvl="1" eaLnBrk="1" hangingPunct="1"/>
            <a:r>
              <a:rPr lang="en-US" b="1" i="1" dirty="0"/>
              <a:t>The methodology of inferential statistics includes </a:t>
            </a:r>
          </a:p>
          <a:p>
            <a:pPr lvl="2" eaLnBrk="1" hangingPunct="1"/>
            <a:r>
              <a:rPr lang="en-US" dirty="0"/>
              <a:t>point estimation, interval estimation and hypothesis testing </a:t>
            </a:r>
          </a:p>
        </p:txBody>
      </p:sp>
      <p:sp>
        <p:nvSpPr>
          <p:cNvPr id="10244" name="Rectangle 3"/>
          <p:cNvSpPr>
            <a:spLocks noChangeArrowheads="1"/>
          </p:cNvSpPr>
          <p:nvPr/>
        </p:nvSpPr>
        <p:spPr bwMode="auto">
          <a:xfrm>
            <a:off x="970671" y="5399089"/>
            <a:ext cx="108614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r>
              <a:rPr lang="en-US" sz="1600" b="0" dirty="0">
                <a:hlinkClick r:id="rId2"/>
              </a:rPr>
              <a:t>http://www.yourarticlelibrary.com/education/statistics/statistics-meaning-characteristics-and-importance/91697</a:t>
            </a:r>
            <a:endParaRPr lang="en-US" sz="1600" b="0" dirty="0"/>
          </a:p>
        </p:txBody>
      </p:sp>
    </p:spTree>
    <p:extLst>
      <p:ext uri="{BB962C8B-B14F-4D97-AF65-F5344CB8AC3E}">
        <p14:creationId xmlns:p14="http://schemas.microsoft.com/office/powerpoint/2010/main" val="239272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4800">
                <a:latin typeface="Arial" panose="020B0604020202020204" pitchFamily="34" charset="0"/>
              </a:rPr>
              <a:t>Descriptive and inferential Statistics</a:t>
            </a:r>
          </a:p>
        </p:txBody>
      </p:sp>
      <p:sp>
        <p:nvSpPr>
          <p:cNvPr id="11267" name="Rectangle 3"/>
          <p:cNvSpPr>
            <a:spLocks noChangeArrowheads="1"/>
          </p:cNvSpPr>
          <p:nvPr/>
        </p:nvSpPr>
        <p:spPr bwMode="auto">
          <a:xfrm>
            <a:off x="2454276" y="5472227"/>
            <a:ext cx="7848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r>
              <a:rPr lang="en-US" sz="1600" b="0" dirty="0">
                <a:hlinkClick r:id="rId2"/>
              </a:rPr>
              <a:t>http://www.yourarticlelibrary.com/education/statistics/statistics-meaning-characteristics-and-importance/91697</a:t>
            </a:r>
            <a:endParaRPr lang="en-US" sz="1600" b="0" dirty="0"/>
          </a:p>
        </p:txBody>
      </p:sp>
      <p:sp>
        <p:nvSpPr>
          <p:cNvPr id="11268" name="Content Placeholder 4"/>
          <p:cNvSpPr>
            <a:spLocks noGrp="1"/>
          </p:cNvSpPr>
          <p:nvPr>
            <p:ph idx="1"/>
          </p:nvPr>
        </p:nvSpPr>
        <p:spPr>
          <a:xfrm>
            <a:off x="970671" y="1395187"/>
            <a:ext cx="10861430" cy="4384902"/>
          </a:xfrm>
        </p:spPr>
        <p:txBody>
          <a:bodyPr/>
          <a:lstStyle/>
          <a:p>
            <a:pPr eaLnBrk="1" hangingPunct="1"/>
            <a:endParaRPr lang="en-US" dirty="0"/>
          </a:p>
        </p:txBody>
      </p:sp>
      <p:pic>
        <p:nvPicPr>
          <p:cNvPr id="112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4276" y="1322388"/>
            <a:ext cx="68421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71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5400" b="1"/>
              <a:t>Importance of Statistics</a:t>
            </a:r>
            <a:endParaRPr lang="en-US" sz="5400" b="1">
              <a:latin typeface="Arial" panose="020B0604020202020204" pitchFamily="34" charset="0"/>
            </a:endParaRPr>
          </a:p>
        </p:txBody>
      </p:sp>
      <p:sp>
        <p:nvSpPr>
          <p:cNvPr id="3" name="Content Placeholder 2"/>
          <p:cNvSpPr>
            <a:spLocks noGrp="1"/>
          </p:cNvSpPr>
          <p:nvPr>
            <p:ph idx="1"/>
          </p:nvPr>
        </p:nvSpPr>
        <p:spPr>
          <a:xfrm>
            <a:off x="406400" y="1268413"/>
            <a:ext cx="10861430" cy="4384902"/>
          </a:xfrm>
        </p:spPr>
        <p:txBody>
          <a:bodyPr rtlCol="0">
            <a:normAutofit fontScale="92500" lnSpcReduction="20000"/>
          </a:bodyPr>
          <a:lstStyle/>
          <a:p>
            <a:pPr>
              <a:defRPr/>
            </a:pPr>
            <a:r>
              <a:rPr lang="en-US" b="1" dirty="0"/>
              <a:t>(</a:t>
            </a:r>
            <a:r>
              <a:rPr lang="en-US" b="1" dirty="0" err="1"/>
              <a:t>i</a:t>
            </a:r>
            <a:r>
              <a:rPr lang="en-US" b="1" dirty="0"/>
              <a:t>) Statistics in Planning: </a:t>
            </a:r>
          </a:p>
          <a:p>
            <a:pPr>
              <a:defRPr/>
            </a:pPr>
            <a:r>
              <a:rPr lang="en-US" b="1" dirty="0"/>
              <a:t>(ii) Statistics in Mathematics:</a:t>
            </a:r>
          </a:p>
          <a:p>
            <a:pPr>
              <a:defRPr/>
            </a:pPr>
            <a:r>
              <a:rPr lang="en-US" b="1" dirty="0"/>
              <a:t>(iii) Statistics in Economics:</a:t>
            </a:r>
          </a:p>
          <a:p>
            <a:pPr>
              <a:defRPr/>
            </a:pPr>
            <a:r>
              <a:rPr lang="en-US" b="1" dirty="0"/>
              <a:t>(iv) Statistics in Social Sciences: </a:t>
            </a:r>
          </a:p>
          <a:p>
            <a:pPr>
              <a:defRPr/>
            </a:pPr>
            <a:r>
              <a:rPr lang="en-US" b="1" dirty="0"/>
              <a:t>(v) Statistics in Trade:</a:t>
            </a:r>
          </a:p>
          <a:p>
            <a:pPr>
              <a:defRPr/>
            </a:pPr>
            <a:r>
              <a:rPr lang="en-US" b="1" dirty="0"/>
              <a:t>(vi) Statistics in Research Work:</a:t>
            </a:r>
          </a:p>
          <a:p>
            <a:pPr lvl="1">
              <a:defRPr/>
            </a:pPr>
            <a:r>
              <a:rPr lang="en-US" b="1" dirty="0"/>
              <a:t>1. They permit the most exact kind of description: </a:t>
            </a:r>
          </a:p>
          <a:p>
            <a:pPr lvl="1">
              <a:defRPr/>
            </a:pPr>
            <a:r>
              <a:rPr lang="en-US" b="1" dirty="0"/>
              <a:t>2. They force us to be definite: </a:t>
            </a:r>
            <a:endParaRPr lang="en-US" dirty="0"/>
          </a:p>
          <a:p>
            <a:pPr lvl="1">
              <a:defRPr/>
            </a:pPr>
            <a:r>
              <a:rPr lang="en-US" b="1" dirty="0"/>
              <a:t>3. They help us to summarize the results: </a:t>
            </a:r>
            <a:endParaRPr lang="en-US" dirty="0"/>
          </a:p>
          <a:p>
            <a:pPr lvl="1">
              <a:defRPr/>
            </a:pPr>
            <a:r>
              <a:rPr lang="en-US" b="1" dirty="0"/>
              <a:t>4. They enable us to draw general conclusions: </a:t>
            </a:r>
            <a:endParaRPr lang="en-US" dirty="0"/>
          </a:p>
          <a:p>
            <a:pPr lvl="1">
              <a:defRPr/>
            </a:pPr>
            <a:r>
              <a:rPr lang="en-US" b="1" dirty="0"/>
              <a:t>5. They enable us to make predictions:</a:t>
            </a:r>
            <a:r>
              <a:rPr lang="en-US" dirty="0"/>
              <a:t> </a:t>
            </a:r>
          </a:p>
          <a:p>
            <a:pPr lvl="1">
              <a:defRPr/>
            </a:pPr>
            <a:r>
              <a:rPr lang="en-US" b="1" dirty="0"/>
              <a:t>6. They enable us to analyze some of the casual factors of the complex events. </a:t>
            </a:r>
            <a:endParaRPr lang="en-US" dirty="0"/>
          </a:p>
          <a:p>
            <a:pPr lvl="1">
              <a:defRPr/>
            </a:pPr>
            <a:endParaRPr lang="en-US" dirty="0"/>
          </a:p>
          <a:p>
            <a:pPr>
              <a:defRPr/>
            </a:pPr>
            <a:endParaRPr lang="en-US" b="1" dirty="0"/>
          </a:p>
        </p:txBody>
      </p:sp>
      <p:sp>
        <p:nvSpPr>
          <p:cNvPr id="12292" name="Rectangle 3"/>
          <p:cNvSpPr>
            <a:spLocks noChangeArrowheads="1"/>
          </p:cNvSpPr>
          <p:nvPr/>
        </p:nvSpPr>
        <p:spPr bwMode="auto">
          <a:xfrm>
            <a:off x="762001" y="5653088"/>
            <a:ext cx="10109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r>
              <a:rPr lang="en-US" sz="1600" b="0" dirty="0">
                <a:hlinkClick r:id="rId2"/>
              </a:rPr>
              <a:t>http://www.yourarticlelibrary.com/education/statistics/statistics-meaning-characteristics-and-importance/91697</a:t>
            </a:r>
            <a:endParaRPr lang="en-US" sz="1600" b="0" dirty="0"/>
          </a:p>
          <a:p>
            <a:endParaRPr lang="en-US" sz="1600" b="0" dirty="0"/>
          </a:p>
        </p:txBody>
      </p:sp>
    </p:spTree>
    <p:extLst>
      <p:ext uri="{BB962C8B-B14F-4D97-AF65-F5344CB8AC3E}">
        <p14:creationId xmlns:p14="http://schemas.microsoft.com/office/powerpoint/2010/main" val="306903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15D85A9-8A1A-4FFF-8491-DB6ED306A75D}" type="slidenum">
              <a:rPr lang="en-US"/>
              <a:pPr>
                <a:defRPr/>
              </a:pPr>
              <a:t>8</a:t>
            </a:fld>
            <a:endParaRPr lang="en-US"/>
          </a:p>
        </p:txBody>
      </p:sp>
      <p:sp>
        <p:nvSpPr>
          <p:cNvPr id="13315" name="Rectangle 2"/>
          <p:cNvSpPr>
            <a:spLocks noGrp="1" noChangeArrowheads="1"/>
          </p:cNvSpPr>
          <p:nvPr>
            <p:ph type="title"/>
          </p:nvPr>
        </p:nvSpPr>
        <p:spPr/>
        <p:txBody>
          <a:bodyPr/>
          <a:lstStyle/>
          <a:p>
            <a:pPr eaLnBrk="1" hangingPunct="1"/>
            <a:r>
              <a:rPr lang="en-US" sz="4000" b="1"/>
              <a:t>Population</a:t>
            </a:r>
          </a:p>
        </p:txBody>
      </p:sp>
      <p:sp>
        <p:nvSpPr>
          <p:cNvPr id="13316" name="Rectangle 3"/>
          <p:cNvSpPr>
            <a:spLocks noGrp="1" noChangeArrowheads="1"/>
          </p:cNvSpPr>
          <p:nvPr>
            <p:ph type="body" idx="1"/>
          </p:nvPr>
        </p:nvSpPr>
        <p:spPr/>
        <p:txBody>
          <a:bodyPr/>
          <a:lstStyle/>
          <a:p>
            <a:pPr eaLnBrk="1" hangingPunct="1"/>
            <a:r>
              <a:rPr lang="en-US"/>
              <a:t>The entire group of individuals is called the </a:t>
            </a:r>
            <a:r>
              <a:rPr lang="en-US" b="1"/>
              <a:t>population</a:t>
            </a:r>
            <a:r>
              <a:rPr lang="en-US"/>
              <a:t>.  </a:t>
            </a:r>
          </a:p>
          <a:p>
            <a:pPr eaLnBrk="1" hangingPunct="1"/>
            <a:r>
              <a:rPr lang="en-US"/>
              <a:t>For example, a researcher may be interested in the relation between class size (variable 1) and academic performance (variable 2) for the population of third-grade children.  </a:t>
            </a:r>
          </a:p>
        </p:txBody>
      </p:sp>
      <p:sp>
        <p:nvSpPr>
          <p:cNvPr id="13317" name="Rectangle 2"/>
          <p:cNvSpPr txBox="1">
            <a:spLocks noChangeArrowheads="1"/>
          </p:cNvSpPr>
          <p:nvPr/>
        </p:nvSpPr>
        <p:spPr bwMode="auto">
          <a:xfrm>
            <a:off x="2152650" y="306387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sz="4400">
                <a:latin typeface="Calibri Light" panose="020F0302020204030204" pitchFamily="34" charset="0"/>
              </a:rPr>
              <a:t>Sample</a:t>
            </a:r>
          </a:p>
        </p:txBody>
      </p:sp>
      <p:sp>
        <p:nvSpPr>
          <p:cNvPr id="13318" name="Rectangle 3"/>
          <p:cNvSpPr txBox="1">
            <a:spLocks noChangeArrowheads="1"/>
          </p:cNvSpPr>
          <p:nvPr/>
        </p:nvSpPr>
        <p:spPr bwMode="auto">
          <a:xfrm>
            <a:off x="2152650" y="4524376"/>
            <a:ext cx="78867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r>
              <a:rPr lang="en-US"/>
              <a:t>Usually populations are so large that a researcher cannot examine the entire group.  Therefore, a sample is selected to represent the population in a research study.  The goal is to use the results obtained from the sample to help answer questions about the population.</a:t>
            </a:r>
          </a:p>
          <a:p>
            <a:pPr eaLnBrk="1" hangingPunct="1">
              <a:buFontTx/>
              <a:buNone/>
            </a:pPr>
            <a:endParaRPr lang="en-US"/>
          </a:p>
          <a:p>
            <a:pPr eaLnBrk="1" hangingPunct="1"/>
            <a:endParaRPr lang="en-US"/>
          </a:p>
        </p:txBody>
      </p:sp>
    </p:spTree>
    <p:extLst>
      <p:ext uri="{BB962C8B-B14F-4D97-AF65-F5344CB8AC3E}">
        <p14:creationId xmlns:p14="http://schemas.microsoft.com/office/powerpoint/2010/main" val="75868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01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959" y="367953"/>
            <a:ext cx="7410083" cy="540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191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8484</TotalTime>
  <Words>2653</Words>
  <Application>Microsoft Office PowerPoint</Application>
  <PresentationFormat>Widescreen</PresentationFormat>
  <Paragraphs>278</Paragraphs>
  <Slides>40</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Arial</vt:lpstr>
      <vt:lpstr>Arial Rounded MT Bold</vt:lpstr>
      <vt:lpstr>Calibri</vt:lpstr>
      <vt:lpstr>Calibri Light</vt:lpstr>
      <vt:lpstr>Tahoma</vt:lpstr>
      <vt:lpstr>Times</vt:lpstr>
      <vt:lpstr>Times New Roman</vt:lpstr>
      <vt:lpstr>Verdana</vt:lpstr>
      <vt:lpstr>Wingdings</vt:lpstr>
      <vt:lpstr>Office Theme</vt:lpstr>
      <vt:lpstr>Photo Editor Photo</vt:lpstr>
      <vt:lpstr>Statistics in Business</vt:lpstr>
      <vt:lpstr>Agenda</vt:lpstr>
      <vt:lpstr>Meaning of statistics</vt:lpstr>
      <vt:lpstr>Characteristics of Statistics</vt:lpstr>
      <vt:lpstr>Descriptive and inferential Statistics</vt:lpstr>
      <vt:lpstr>Descriptive and inferential Statistics</vt:lpstr>
      <vt:lpstr>Importance of Statistics</vt:lpstr>
      <vt:lpstr>Population</vt:lpstr>
      <vt:lpstr>PowerPoint Presentation</vt:lpstr>
      <vt:lpstr>A Taxonomy of Statistics</vt:lpstr>
      <vt:lpstr>Some Definitions</vt:lpstr>
      <vt:lpstr>Some Definitions</vt:lpstr>
      <vt:lpstr>Some Definitions</vt:lpstr>
      <vt:lpstr>Some Definitions</vt:lpstr>
      <vt:lpstr>Some Definitions</vt:lpstr>
      <vt:lpstr>Observation and variables</vt:lpstr>
      <vt:lpstr>Observation</vt:lpstr>
      <vt:lpstr>Head Start Program Study</vt:lpstr>
      <vt:lpstr>What You See  Isn’t Always What You Get</vt:lpstr>
      <vt:lpstr>Filtering Observations</vt:lpstr>
      <vt:lpstr>Types of Observation</vt:lpstr>
      <vt:lpstr>Types of Observation</vt:lpstr>
      <vt:lpstr>Types of Observation</vt:lpstr>
      <vt:lpstr>The Observation Process</vt:lpstr>
      <vt:lpstr>Experimentation </vt:lpstr>
      <vt:lpstr>Sampling…</vt:lpstr>
      <vt:lpstr>Sampling Plans…</vt:lpstr>
      <vt:lpstr>Simple Random Sampling…</vt:lpstr>
      <vt:lpstr>Simple Random Sampling…</vt:lpstr>
      <vt:lpstr>Stratified Random Sampling…</vt:lpstr>
      <vt:lpstr>Stratified Random Sampling…</vt:lpstr>
      <vt:lpstr>Cluster Sampling…</vt:lpstr>
      <vt:lpstr>Sample Size…</vt:lpstr>
      <vt:lpstr>Sampling and Non-Sampling Errors…</vt:lpstr>
      <vt:lpstr>Sampling Error…</vt:lpstr>
      <vt:lpstr>Nonsampling Error…</vt:lpstr>
      <vt:lpstr>Errors in data acquisition…</vt:lpstr>
      <vt:lpstr>Nonresponse Error…</vt:lpstr>
      <vt:lpstr>Selection Bias…</vt:lpstr>
      <vt:lpstr>Any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c:creator>
  <cp:lastModifiedBy>Pc</cp:lastModifiedBy>
  <cp:revision>280</cp:revision>
  <dcterms:created xsi:type="dcterms:W3CDTF">2017-01-23T13:50:39Z</dcterms:created>
  <dcterms:modified xsi:type="dcterms:W3CDTF">2020-04-05T16:50:17Z</dcterms:modified>
</cp:coreProperties>
</file>