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56"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201B52-8234-4EA2-A0B8-710AD8E298F3}" type="datetimeFigureOut">
              <a:rPr lang="en-US" smtClean="0"/>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9AB004-FAE3-40AE-8EEA-F7B04D81756A}" type="slidenum">
              <a:rPr lang="en-US" smtClean="0"/>
              <a:t>‹#›</a:t>
            </a:fld>
            <a:endParaRPr lang="en-US"/>
          </a:p>
        </p:txBody>
      </p:sp>
    </p:spTree>
    <p:extLst>
      <p:ext uri="{BB962C8B-B14F-4D97-AF65-F5344CB8AC3E}">
        <p14:creationId xmlns:p14="http://schemas.microsoft.com/office/powerpoint/2010/main" val="2894844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201B52-8234-4EA2-A0B8-710AD8E298F3}" type="datetimeFigureOut">
              <a:rPr lang="en-US" smtClean="0"/>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9AB004-FAE3-40AE-8EEA-F7B04D81756A}" type="slidenum">
              <a:rPr lang="en-US" smtClean="0"/>
              <a:t>‹#›</a:t>
            </a:fld>
            <a:endParaRPr lang="en-US"/>
          </a:p>
        </p:txBody>
      </p:sp>
    </p:spTree>
    <p:extLst>
      <p:ext uri="{BB962C8B-B14F-4D97-AF65-F5344CB8AC3E}">
        <p14:creationId xmlns:p14="http://schemas.microsoft.com/office/powerpoint/2010/main" val="296207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201B52-8234-4EA2-A0B8-710AD8E298F3}" type="datetimeFigureOut">
              <a:rPr lang="en-US" smtClean="0"/>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9AB004-FAE3-40AE-8EEA-F7B04D81756A}" type="slidenum">
              <a:rPr lang="en-US" smtClean="0"/>
              <a:t>‹#›</a:t>
            </a:fld>
            <a:endParaRPr lang="en-US"/>
          </a:p>
        </p:txBody>
      </p:sp>
    </p:spTree>
    <p:extLst>
      <p:ext uri="{BB962C8B-B14F-4D97-AF65-F5344CB8AC3E}">
        <p14:creationId xmlns:p14="http://schemas.microsoft.com/office/powerpoint/2010/main" val="2345999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201B52-8234-4EA2-A0B8-710AD8E298F3}" type="datetimeFigureOut">
              <a:rPr lang="en-US" smtClean="0"/>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9AB004-FAE3-40AE-8EEA-F7B04D81756A}" type="slidenum">
              <a:rPr lang="en-US" smtClean="0"/>
              <a:t>‹#›</a:t>
            </a:fld>
            <a:endParaRPr lang="en-US"/>
          </a:p>
        </p:txBody>
      </p:sp>
    </p:spTree>
    <p:extLst>
      <p:ext uri="{BB962C8B-B14F-4D97-AF65-F5344CB8AC3E}">
        <p14:creationId xmlns:p14="http://schemas.microsoft.com/office/powerpoint/2010/main" val="2319021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9201B52-8234-4EA2-A0B8-710AD8E298F3}" type="datetimeFigureOut">
              <a:rPr lang="en-US" smtClean="0"/>
              <a:t>4/6/2020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9AB004-FAE3-40AE-8EEA-F7B04D81756A}" type="slidenum">
              <a:rPr lang="en-US" smtClean="0"/>
              <a:t>‹#›</a:t>
            </a:fld>
            <a:endParaRPr lang="en-US"/>
          </a:p>
        </p:txBody>
      </p:sp>
    </p:spTree>
    <p:extLst>
      <p:ext uri="{BB962C8B-B14F-4D97-AF65-F5344CB8AC3E}">
        <p14:creationId xmlns:p14="http://schemas.microsoft.com/office/powerpoint/2010/main" val="582945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9201B52-8234-4EA2-A0B8-710AD8E298F3}" type="datetimeFigureOut">
              <a:rPr lang="en-US" smtClean="0"/>
              <a:t>4/6/2020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9AB004-FAE3-40AE-8EEA-F7B04D81756A}" type="slidenum">
              <a:rPr lang="en-US" smtClean="0"/>
              <a:t>‹#›</a:t>
            </a:fld>
            <a:endParaRPr lang="en-US"/>
          </a:p>
        </p:txBody>
      </p:sp>
    </p:spTree>
    <p:extLst>
      <p:ext uri="{BB962C8B-B14F-4D97-AF65-F5344CB8AC3E}">
        <p14:creationId xmlns:p14="http://schemas.microsoft.com/office/powerpoint/2010/main" val="1488385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201B52-8234-4EA2-A0B8-710AD8E298F3}" type="datetimeFigureOut">
              <a:rPr lang="en-US" smtClean="0"/>
              <a:t>4/6/2020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9AB004-FAE3-40AE-8EEA-F7B04D81756A}" type="slidenum">
              <a:rPr lang="en-US" smtClean="0"/>
              <a:t>‹#›</a:t>
            </a:fld>
            <a:endParaRPr lang="en-US"/>
          </a:p>
        </p:txBody>
      </p:sp>
    </p:spTree>
    <p:extLst>
      <p:ext uri="{BB962C8B-B14F-4D97-AF65-F5344CB8AC3E}">
        <p14:creationId xmlns:p14="http://schemas.microsoft.com/office/powerpoint/2010/main" val="3998353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201B52-8234-4EA2-A0B8-710AD8E298F3}" type="datetimeFigureOut">
              <a:rPr lang="en-US" smtClean="0"/>
              <a:t>4/6/2020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9AB004-FAE3-40AE-8EEA-F7B04D81756A}" type="slidenum">
              <a:rPr lang="en-US" smtClean="0"/>
              <a:t>‹#›</a:t>
            </a:fld>
            <a:endParaRPr lang="en-US"/>
          </a:p>
        </p:txBody>
      </p:sp>
    </p:spTree>
    <p:extLst>
      <p:ext uri="{BB962C8B-B14F-4D97-AF65-F5344CB8AC3E}">
        <p14:creationId xmlns:p14="http://schemas.microsoft.com/office/powerpoint/2010/main" val="2459226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201B52-8234-4EA2-A0B8-710AD8E298F3}" type="datetimeFigureOut">
              <a:rPr lang="en-US" smtClean="0"/>
              <a:t>4/6/2020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9AB004-FAE3-40AE-8EEA-F7B04D81756A}" type="slidenum">
              <a:rPr lang="en-US" smtClean="0"/>
              <a:t>‹#›</a:t>
            </a:fld>
            <a:endParaRPr lang="en-US"/>
          </a:p>
        </p:txBody>
      </p:sp>
    </p:spTree>
    <p:extLst>
      <p:ext uri="{BB962C8B-B14F-4D97-AF65-F5344CB8AC3E}">
        <p14:creationId xmlns:p14="http://schemas.microsoft.com/office/powerpoint/2010/main" val="2209108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201B52-8234-4EA2-A0B8-710AD8E298F3}" type="datetimeFigureOut">
              <a:rPr lang="en-US" smtClean="0"/>
              <a:t>4/6/2020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9AB004-FAE3-40AE-8EEA-F7B04D81756A}" type="slidenum">
              <a:rPr lang="en-US" smtClean="0"/>
              <a:t>‹#›</a:t>
            </a:fld>
            <a:endParaRPr lang="en-US"/>
          </a:p>
        </p:txBody>
      </p:sp>
    </p:spTree>
    <p:extLst>
      <p:ext uri="{BB962C8B-B14F-4D97-AF65-F5344CB8AC3E}">
        <p14:creationId xmlns:p14="http://schemas.microsoft.com/office/powerpoint/2010/main" val="2620244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201B52-8234-4EA2-A0B8-710AD8E298F3}" type="datetimeFigureOut">
              <a:rPr lang="en-US" smtClean="0"/>
              <a:t>4/6/2020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9AB004-FAE3-40AE-8EEA-F7B04D81756A}" type="slidenum">
              <a:rPr lang="en-US" smtClean="0"/>
              <a:t>‹#›</a:t>
            </a:fld>
            <a:endParaRPr lang="en-US"/>
          </a:p>
        </p:txBody>
      </p:sp>
    </p:spTree>
    <p:extLst>
      <p:ext uri="{BB962C8B-B14F-4D97-AF65-F5344CB8AC3E}">
        <p14:creationId xmlns:p14="http://schemas.microsoft.com/office/powerpoint/2010/main" val="3592036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201B52-8234-4EA2-A0B8-710AD8E298F3}" type="datetimeFigureOut">
              <a:rPr lang="en-US" smtClean="0"/>
              <a:t>4/6/2020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9AB004-FAE3-40AE-8EEA-F7B04D81756A}" type="slidenum">
              <a:rPr lang="en-US" smtClean="0"/>
              <a:t>‹#›</a:t>
            </a:fld>
            <a:endParaRPr lang="en-US"/>
          </a:p>
        </p:txBody>
      </p:sp>
    </p:spTree>
    <p:extLst>
      <p:ext uri="{BB962C8B-B14F-4D97-AF65-F5344CB8AC3E}">
        <p14:creationId xmlns:p14="http://schemas.microsoft.com/office/powerpoint/2010/main" val="20109216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26569" y="118187"/>
            <a:ext cx="5874780" cy="742199"/>
          </a:xfrm>
          <a:noFill/>
          <a:ln w="38100">
            <a:noFill/>
          </a:ln>
        </p:spPr>
        <p:txBody>
          <a:bodyPr>
            <a:noAutofit/>
          </a:bodyPr>
          <a:lstStyle/>
          <a:p>
            <a:r>
              <a:rPr lang="en-US" sz="2600" dirty="0">
                <a:latin typeface="Times New Roman" pitchFamily="18" charset="0"/>
                <a:ea typeface="Tahoma" pitchFamily="34" charset="0"/>
                <a:cs typeface="Times New Roman" pitchFamily="18" charset="0"/>
              </a:rPr>
              <a:t>m</a:t>
            </a:r>
            <a:r>
              <a:rPr lang="en-US" sz="2600" dirty="0">
                <a:latin typeface="Times New Roman" pitchFamily="18" charset="0"/>
                <a:ea typeface="Tahoma" pitchFamily="34" charset="0"/>
                <a:cs typeface="Times New Roman" pitchFamily="18" charset="0"/>
              </a:rPr>
              <a:t>achine learning </a:t>
            </a:r>
            <a:endParaRPr lang="en-US" sz="2600" dirty="0">
              <a:latin typeface="Times New Roman" pitchFamily="18" charset="0"/>
              <a:ea typeface="Tahoma" pitchFamily="34" charset="0"/>
              <a:cs typeface="Times New Roman" pitchFamily="18" charset="0"/>
            </a:endParaRPr>
          </a:p>
        </p:txBody>
      </p:sp>
      <p:sp>
        <p:nvSpPr>
          <p:cNvPr id="7" name="Content Placeholder 6"/>
          <p:cNvSpPr>
            <a:spLocks noGrp="1"/>
          </p:cNvSpPr>
          <p:nvPr>
            <p:ph idx="1"/>
          </p:nvPr>
        </p:nvSpPr>
        <p:spPr>
          <a:xfrm>
            <a:off x="79662" y="1348557"/>
            <a:ext cx="5923526" cy="3192886"/>
          </a:xfrm>
        </p:spPr>
        <p:txBody>
          <a:bodyPr>
            <a:normAutofit/>
          </a:bodyPr>
          <a:lstStyle/>
          <a:p>
            <a:pPr>
              <a:buFont typeface="Courier New" pitchFamily="49" charset="0"/>
              <a:buChar char="o"/>
            </a:pPr>
            <a:r>
              <a:rPr lang="en-US" sz="2000" dirty="0">
                <a:latin typeface="Times New Roman" pitchFamily="18" charset="0"/>
                <a:cs typeface="Times New Roman" pitchFamily="18" charset="0"/>
              </a:rPr>
              <a:t>a branch of Artificial Intelligence. See Figure 1(a)</a:t>
            </a:r>
          </a:p>
          <a:p>
            <a:pPr>
              <a:buFont typeface="Courier New" pitchFamily="49" charset="0"/>
              <a:buChar char="o"/>
            </a:pPr>
            <a:endParaRPr lang="en-US" sz="2000" dirty="0">
              <a:latin typeface="Times New Roman" pitchFamily="18" charset="0"/>
              <a:cs typeface="Times New Roman" pitchFamily="18" charset="0"/>
            </a:endParaRPr>
          </a:p>
          <a:p>
            <a:pPr>
              <a:buFont typeface="Courier New" pitchFamily="49" charset="0"/>
              <a:buChar char="o"/>
            </a:pPr>
            <a:endParaRPr lang="en-US" sz="2000" dirty="0">
              <a:latin typeface="Times New Roman" pitchFamily="18" charset="0"/>
              <a:cs typeface="Times New Roman" pitchFamily="18" charset="0"/>
            </a:endParaRPr>
          </a:p>
          <a:p>
            <a:pPr>
              <a:buFont typeface="Courier New" pitchFamily="49" charset="0"/>
              <a:buChar char="o"/>
            </a:pPr>
            <a:endParaRPr lang="en-US" sz="2000" dirty="0">
              <a:latin typeface="Times New Roman" pitchFamily="18" charset="0"/>
              <a:cs typeface="Times New Roman" pitchFamily="18" charset="0"/>
            </a:endParaRPr>
          </a:p>
          <a:p>
            <a:pPr>
              <a:buFont typeface="Courier New" pitchFamily="49" charset="0"/>
              <a:buChar char="o"/>
            </a:pPr>
            <a:r>
              <a:rPr lang="en-US" sz="2000" dirty="0">
                <a:latin typeface="Times New Roman" pitchFamily="18" charset="0"/>
                <a:cs typeface="Times New Roman" pitchFamily="18" charset="0"/>
              </a:rPr>
              <a:t>uses a inference process to produce a model of the data</a:t>
            </a:r>
          </a:p>
          <a:p>
            <a:pPr>
              <a:buFont typeface="Courier New" pitchFamily="49" charset="0"/>
              <a:buChar char="o"/>
            </a:pPr>
            <a:r>
              <a:rPr lang="en-US" sz="2000" dirty="0">
                <a:latin typeface="Times New Roman" pitchFamily="18" charset="0"/>
                <a:cs typeface="Times New Roman" pitchFamily="18" charset="0"/>
              </a:rPr>
              <a:t>the model is a hypothesis on the class of the input data patterns. See Figure 1(b)</a:t>
            </a:r>
          </a:p>
          <a:p>
            <a:pPr>
              <a:buFont typeface="Courier New" pitchFamily="49" charset="0"/>
              <a:buChar char="o"/>
            </a:pPr>
            <a:endParaRPr lang="en-US" sz="2000" dirty="0">
              <a:latin typeface="Times New Roman" pitchFamily="18" charset="0"/>
              <a:cs typeface="Times New Roman" pitchFamily="18" charset="0"/>
            </a:endParaRPr>
          </a:p>
        </p:txBody>
      </p:sp>
      <p:sp>
        <p:nvSpPr>
          <p:cNvPr id="34" name="Slide Number Placeholder 33"/>
          <p:cNvSpPr>
            <a:spLocks noGrp="1"/>
          </p:cNvSpPr>
          <p:nvPr>
            <p:ph type="sldNum" sz="quarter" idx="12"/>
          </p:nvPr>
        </p:nvSpPr>
        <p:spPr>
          <a:xfrm>
            <a:off x="8189724" y="6356351"/>
            <a:ext cx="497076" cy="365125"/>
          </a:xfrm>
        </p:spPr>
        <p:txBody>
          <a:bodyPr/>
          <a:lstStyle/>
          <a:p>
            <a:fld id="{EBA794F3-040C-4336-B142-B85B60C01368}" type="slidenum">
              <a:rPr lang="en-US" b="1" smtClean="0">
                <a:solidFill>
                  <a:schemeClr val="tx1"/>
                </a:solidFill>
              </a:rPr>
              <a:t>1</a:t>
            </a:fld>
            <a:endParaRPr lang="en-US" b="1" dirty="0">
              <a:solidFill>
                <a:schemeClr val="tx1"/>
              </a:solidFill>
            </a:endParaRPr>
          </a:p>
        </p:txBody>
      </p:sp>
      <p:sp>
        <p:nvSpPr>
          <p:cNvPr id="10" name="Rounded Rectangle 9"/>
          <p:cNvSpPr/>
          <p:nvPr/>
        </p:nvSpPr>
        <p:spPr>
          <a:xfrm>
            <a:off x="6757935" y="936735"/>
            <a:ext cx="755349" cy="472973"/>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cxnSp>
        <p:nvCxnSpPr>
          <p:cNvPr id="14" name="Straight Arrow Connector 13"/>
          <p:cNvCxnSpPr>
            <a:stCxn id="10" idx="2"/>
          </p:cNvCxnSpPr>
          <p:nvPr/>
        </p:nvCxnSpPr>
        <p:spPr>
          <a:xfrm flipH="1">
            <a:off x="6757935" y="1409708"/>
            <a:ext cx="377674" cy="4256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10" idx="2"/>
          </p:cNvCxnSpPr>
          <p:nvPr/>
        </p:nvCxnSpPr>
        <p:spPr>
          <a:xfrm flipH="1">
            <a:off x="7041190" y="1409708"/>
            <a:ext cx="94419" cy="4256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10" idx="2"/>
          </p:cNvCxnSpPr>
          <p:nvPr/>
        </p:nvCxnSpPr>
        <p:spPr>
          <a:xfrm>
            <a:off x="7135609" y="1409708"/>
            <a:ext cx="258409" cy="3783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10" idx="2"/>
          </p:cNvCxnSpPr>
          <p:nvPr/>
        </p:nvCxnSpPr>
        <p:spPr>
          <a:xfrm flipH="1">
            <a:off x="6946772" y="1409708"/>
            <a:ext cx="188837" cy="4256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 name="Left Brace 53"/>
          <p:cNvSpPr/>
          <p:nvPr/>
        </p:nvSpPr>
        <p:spPr>
          <a:xfrm rot="16200000">
            <a:off x="6859457" y="1808406"/>
            <a:ext cx="283784" cy="526930"/>
          </a:xfrm>
          <a:prstGeom prst="leftBrace">
            <a:avLst/>
          </a:prstGeom>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55" name="TextBox 54"/>
          <p:cNvSpPr txBox="1"/>
          <p:nvPr/>
        </p:nvSpPr>
        <p:spPr>
          <a:xfrm>
            <a:off x="7060515" y="1471499"/>
            <a:ext cx="268112" cy="331706"/>
          </a:xfrm>
          <a:prstGeom prst="rect">
            <a:avLst/>
          </a:prstGeom>
          <a:noFill/>
        </p:spPr>
        <p:txBody>
          <a:bodyPr wrap="none" lIns="54178" tIns="27089" rIns="54178" bIns="27089" rtlCol="0">
            <a:spAutoFit/>
          </a:bodyPr>
          <a:lstStyle/>
          <a:p>
            <a:r>
              <a:rPr lang="en-US" dirty="0" smtClean="0"/>
              <a:t>…</a:t>
            </a:r>
            <a:endParaRPr lang="en-US" dirty="0"/>
          </a:p>
        </p:txBody>
      </p:sp>
      <p:sp>
        <p:nvSpPr>
          <p:cNvPr id="56" name="TextBox 55"/>
          <p:cNvSpPr txBox="1"/>
          <p:nvPr/>
        </p:nvSpPr>
        <p:spPr>
          <a:xfrm>
            <a:off x="7001349" y="1012643"/>
            <a:ext cx="298569" cy="270151"/>
          </a:xfrm>
          <a:prstGeom prst="rect">
            <a:avLst/>
          </a:prstGeom>
          <a:noFill/>
        </p:spPr>
        <p:txBody>
          <a:bodyPr wrap="none" lIns="54178" tIns="27089" rIns="54178" bIns="27089" rtlCol="0">
            <a:spAutoFit/>
          </a:bodyPr>
          <a:lstStyle/>
          <a:p>
            <a:r>
              <a:rPr lang="en-US" sz="1400" dirty="0">
                <a:latin typeface="Times New Roman" pitchFamily="18" charset="0"/>
                <a:cs typeface="Times New Roman" pitchFamily="18" charset="0"/>
              </a:rPr>
              <a:t>AI</a:t>
            </a:r>
            <a:endParaRPr lang="en-US" sz="1400" dirty="0">
              <a:latin typeface="Times New Roman" pitchFamily="18" charset="0"/>
              <a:cs typeface="Times New Roman" pitchFamily="18" charset="0"/>
            </a:endParaRPr>
          </a:p>
        </p:txBody>
      </p:sp>
      <p:sp>
        <p:nvSpPr>
          <p:cNvPr id="57" name="TextBox 56"/>
          <p:cNvSpPr txBox="1"/>
          <p:nvPr/>
        </p:nvSpPr>
        <p:spPr>
          <a:xfrm>
            <a:off x="6757935" y="2207202"/>
            <a:ext cx="471693" cy="300928"/>
          </a:xfrm>
          <a:prstGeom prst="rect">
            <a:avLst/>
          </a:prstGeom>
          <a:noFill/>
        </p:spPr>
        <p:txBody>
          <a:bodyPr wrap="none" lIns="54178" tIns="27089" rIns="54178" bIns="27089" rtlCol="0">
            <a:spAutoFit/>
          </a:bodyPr>
          <a:lstStyle/>
          <a:p>
            <a:r>
              <a:rPr lang="en-US" sz="800" dirty="0">
                <a:latin typeface="Times New Roman" pitchFamily="18" charset="0"/>
                <a:cs typeface="Times New Roman" pitchFamily="18" charset="0"/>
              </a:rPr>
              <a:t>Other </a:t>
            </a:r>
          </a:p>
          <a:p>
            <a:r>
              <a:rPr lang="en-US" sz="800" dirty="0">
                <a:latin typeface="Times New Roman" pitchFamily="18" charset="0"/>
                <a:cs typeface="Times New Roman" pitchFamily="18" charset="0"/>
              </a:rPr>
              <a:t>branches</a:t>
            </a:r>
            <a:endParaRPr lang="en-US" sz="800" dirty="0">
              <a:latin typeface="Times New Roman" pitchFamily="18" charset="0"/>
              <a:cs typeface="Times New Roman" pitchFamily="18" charset="0"/>
            </a:endParaRPr>
          </a:p>
        </p:txBody>
      </p:sp>
      <p:sp>
        <p:nvSpPr>
          <p:cNvPr id="58" name="TextBox 57"/>
          <p:cNvSpPr txBox="1"/>
          <p:nvPr/>
        </p:nvSpPr>
        <p:spPr>
          <a:xfrm>
            <a:off x="7385248" y="1796004"/>
            <a:ext cx="529401" cy="331706"/>
          </a:xfrm>
          <a:prstGeom prst="rect">
            <a:avLst/>
          </a:prstGeom>
          <a:noFill/>
        </p:spPr>
        <p:txBody>
          <a:bodyPr wrap="none" lIns="54178" tIns="27089" rIns="54178" bIns="27089" rtlCol="0">
            <a:spAutoFit/>
          </a:bodyPr>
          <a:lstStyle/>
          <a:p>
            <a:r>
              <a:rPr lang="en-US" sz="900" dirty="0">
                <a:latin typeface="Times New Roman" pitchFamily="18" charset="0"/>
                <a:cs typeface="Times New Roman" pitchFamily="18" charset="0"/>
              </a:rPr>
              <a:t>m</a:t>
            </a:r>
            <a:r>
              <a:rPr lang="en-US" sz="900" dirty="0">
                <a:latin typeface="Times New Roman" pitchFamily="18" charset="0"/>
                <a:cs typeface="Times New Roman" pitchFamily="18" charset="0"/>
              </a:rPr>
              <a:t>achine </a:t>
            </a:r>
          </a:p>
          <a:p>
            <a:r>
              <a:rPr lang="en-US" sz="900" dirty="0">
                <a:latin typeface="Times New Roman" pitchFamily="18" charset="0"/>
                <a:cs typeface="Times New Roman" pitchFamily="18" charset="0"/>
              </a:rPr>
              <a:t>learning</a:t>
            </a:r>
            <a:endParaRPr lang="en-US" sz="900" dirty="0">
              <a:latin typeface="Times New Roman" pitchFamily="18" charset="0"/>
              <a:cs typeface="Times New Roman" pitchFamily="18" charset="0"/>
            </a:endParaRPr>
          </a:p>
        </p:txBody>
      </p:sp>
      <p:sp>
        <p:nvSpPr>
          <p:cNvPr id="59" name="Rectangle 58"/>
          <p:cNvSpPr/>
          <p:nvPr/>
        </p:nvSpPr>
        <p:spPr>
          <a:xfrm>
            <a:off x="6647361" y="3028032"/>
            <a:ext cx="795104" cy="47297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60" name="TextBox 59"/>
          <p:cNvSpPr txBox="1"/>
          <p:nvPr/>
        </p:nvSpPr>
        <p:spPr>
          <a:xfrm>
            <a:off x="6829325" y="3044909"/>
            <a:ext cx="553446" cy="393261"/>
          </a:xfrm>
          <a:prstGeom prst="rect">
            <a:avLst/>
          </a:prstGeom>
          <a:noFill/>
        </p:spPr>
        <p:txBody>
          <a:bodyPr wrap="none" lIns="54178" tIns="27089" rIns="54178" bIns="27089" rtlCol="0">
            <a:spAutoFit/>
          </a:bodyPr>
          <a:lstStyle/>
          <a:p>
            <a:r>
              <a:rPr lang="en-US" sz="1100" dirty="0">
                <a:latin typeface="Times New Roman" pitchFamily="18" charset="0"/>
                <a:cs typeface="Times New Roman" pitchFamily="18" charset="0"/>
              </a:rPr>
              <a:t>d</a:t>
            </a:r>
            <a:r>
              <a:rPr lang="en-US" sz="1100" dirty="0">
                <a:latin typeface="Times New Roman" pitchFamily="18" charset="0"/>
                <a:cs typeface="Times New Roman" pitchFamily="18" charset="0"/>
              </a:rPr>
              <a:t>ata</a:t>
            </a:r>
          </a:p>
          <a:p>
            <a:r>
              <a:rPr lang="en-US" sz="1100" dirty="0">
                <a:latin typeface="Times New Roman" pitchFamily="18" charset="0"/>
                <a:cs typeface="Times New Roman" pitchFamily="18" charset="0"/>
              </a:rPr>
              <a:t>patterns</a:t>
            </a:r>
            <a:endParaRPr lang="en-US" sz="1100" dirty="0">
              <a:latin typeface="Times New Roman" pitchFamily="18" charset="0"/>
              <a:cs typeface="Times New Roman" pitchFamily="18" charset="0"/>
            </a:endParaRPr>
          </a:p>
        </p:txBody>
      </p:sp>
      <p:sp>
        <p:nvSpPr>
          <p:cNvPr id="61" name="Rounded Rectangle 60"/>
          <p:cNvSpPr/>
          <p:nvPr/>
        </p:nvSpPr>
        <p:spPr>
          <a:xfrm>
            <a:off x="6630197" y="3778304"/>
            <a:ext cx="903771" cy="6549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62" name="Down Arrow 61"/>
          <p:cNvSpPr/>
          <p:nvPr/>
        </p:nvSpPr>
        <p:spPr>
          <a:xfrm>
            <a:off x="7010979" y="3501005"/>
            <a:ext cx="79510" cy="2602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63" name="TextBox 62"/>
          <p:cNvSpPr txBox="1"/>
          <p:nvPr/>
        </p:nvSpPr>
        <p:spPr>
          <a:xfrm>
            <a:off x="6630197" y="3854212"/>
            <a:ext cx="849318" cy="439428"/>
          </a:xfrm>
          <a:prstGeom prst="rect">
            <a:avLst/>
          </a:prstGeom>
          <a:noFill/>
        </p:spPr>
        <p:txBody>
          <a:bodyPr wrap="square" lIns="54178" tIns="27089" rIns="54178" bIns="27089" rtlCol="0">
            <a:spAutoFit/>
          </a:bodyPr>
          <a:lstStyle/>
          <a:p>
            <a:pPr algn="ctr"/>
            <a:r>
              <a:rPr lang="en-US" sz="900" b="1" dirty="0">
                <a:solidFill>
                  <a:schemeClr val="bg1"/>
                </a:solidFill>
                <a:latin typeface="Times New Roman" pitchFamily="18" charset="0"/>
                <a:cs typeface="Times New Roman" pitchFamily="18" charset="0"/>
              </a:rPr>
              <a:t>ML</a:t>
            </a:r>
          </a:p>
          <a:p>
            <a:pPr algn="ctr"/>
            <a:r>
              <a:rPr lang="en-US" sz="900" b="1" dirty="0">
                <a:solidFill>
                  <a:schemeClr val="bg1"/>
                </a:solidFill>
                <a:latin typeface="Times New Roman" pitchFamily="18" charset="0"/>
                <a:cs typeface="Times New Roman" pitchFamily="18" charset="0"/>
              </a:rPr>
              <a:t>Algorithm</a:t>
            </a:r>
            <a:endParaRPr lang="en-US" sz="500" b="1" dirty="0">
              <a:solidFill>
                <a:schemeClr val="bg1"/>
              </a:solidFill>
              <a:latin typeface="Times New Roman" pitchFamily="18" charset="0"/>
              <a:cs typeface="Times New Roman" pitchFamily="18" charset="0"/>
            </a:endParaRPr>
          </a:p>
          <a:p>
            <a:endParaRPr lang="en-US" sz="700" b="1" dirty="0">
              <a:solidFill>
                <a:schemeClr val="bg1"/>
              </a:solidFill>
              <a:latin typeface="Times New Roman" pitchFamily="18" charset="0"/>
              <a:cs typeface="Times New Roman" pitchFamily="18" charset="0"/>
            </a:endParaRPr>
          </a:p>
        </p:txBody>
      </p:sp>
      <p:sp>
        <p:nvSpPr>
          <p:cNvPr id="64" name="Down Arrow 63"/>
          <p:cNvSpPr/>
          <p:nvPr/>
        </p:nvSpPr>
        <p:spPr>
          <a:xfrm>
            <a:off x="7009441" y="4439627"/>
            <a:ext cx="79510" cy="2602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65" name="Rectangle 64"/>
          <p:cNvSpPr/>
          <p:nvPr/>
        </p:nvSpPr>
        <p:spPr>
          <a:xfrm>
            <a:off x="6714890" y="4712301"/>
            <a:ext cx="675839" cy="2365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r>
              <a:rPr lang="en-US" sz="1200" b="1" dirty="0">
                <a:latin typeface="Times New Roman" pitchFamily="18" charset="0"/>
                <a:cs typeface="Times New Roman" pitchFamily="18" charset="0"/>
              </a:rPr>
              <a:t>m</a:t>
            </a:r>
            <a:r>
              <a:rPr lang="en-US" sz="1200" b="1" dirty="0">
                <a:latin typeface="Times New Roman" pitchFamily="18" charset="0"/>
                <a:cs typeface="Times New Roman" pitchFamily="18" charset="0"/>
              </a:rPr>
              <a:t>odel</a:t>
            </a:r>
            <a:endParaRPr lang="en-US" sz="1200" b="1" dirty="0">
              <a:latin typeface="Times New Roman" pitchFamily="18" charset="0"/>
              <a:cs typeface="Times New Roman" pitchFamily="18" charset="0"/>
            </a:endParaRPr>
          </a:p>
        </p:txBody>
      </p:sp>
      <p:sp>
        <p:nvSpPr>
          <p:cNvPr id="66" name="Rectangle 65"/>
          <p:cNvSpPr/>
          <p:nvPr/>
        </p:nvSpPr>
        <p:spPr>
          <a:xfrm>
            <a:off x="7720752" y="4095860"/>
            <a:ext cx="636083" cy="219149"/>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67" name="Rectangle 66"/>
          <p:cNvSpPr/>
          <p:nvPr/>
        </p:nvSpPr>
        <p:spPr>
          <a:xfrm>
            <a:off x="7999038" y="4325859"/>
            <a:ext cx="79510" cy="5159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68" name="Left Arrow 67"/>
          <p:cNvSpPr/>
          <p:nvPr/>
        </p:nvSpPr>
        <p:spPr>
          <a:xfrm>
            <a:off x="7390729" y="4781837"/>
            <a:ext cx="687820" cy="11828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69" name="TextBox 68"/>
          <p:cNvSpPr txBox="1"/>
          <p:nvPr/>
        </p:nvSpPr>
        <p:spPr>
          <a:xfrm>
            <a:off x="7734639" y="4094687"/>
            <a:ext cx="635199" cy="177818"/>
          </a:xfrm>
          <a:prstGeom prst="rect">
            <a:avLst/>
          </a:prstGeom>
          <a:noFill/>
        </p:spPr>
        <p:txBody>
          <a:bodyPr wrap="none" lIns="54178" tIns="27089" rIns="54178" bIns="27089" rtlCol="0">
            <a:spAutoFit/>
          </a:bodyPr>
          <a:lstStyle/>
          <a:p>
            <a:r>
              <a:rPr lang="en-US" sz="800" b="1" dirty="0">
                <a:latin typeface="Times New Roman" pitchFamily="18" charset="0"/>
                <a:cs typeface="Times New Roman" pitchFamily="18" charset="0"/>
              </a:rPr>
              <a:t>n</a:t>
            </a:r>
            <a:r>
              <a:rPr lang="en-US" sz="800" b="1" dirty="0">
                <a:latin typeface="Times New Roman" pitchFamily="18" charset="0"/>
                <a:cs typeface="Times New Roman" pitchFamily="18" charset="0"/>
              </a:rPr>
              <a:t>ew pattern</a:t>
            </a:r>
            <a:endParaRPr lang="en-US" sz="800" b="1" dirty="0">
              <a:latin typeface="Times New Roman" pitchFamily="18" charset="0"/>
              <a:cs typeface="Times New Roman" pitchFamily="18" charset="0"/>
            </a:endParaRPr>
          </a:p>
        </p:txBody>
      </p:sp>
      <p:sp>
        <p:nvSpPr>
          <p:cNvPr id="70" name="Down Arrow 69"/>
          <p:cNvSpPr/>
          <p:nvPr/>
        </p:nvSpPr>
        <p:spPr>
          <a:xfrm>
            <a:off x="7005158" y="4948865"/>
            <a:ext cx="79510" cy="27135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71" name="TextBox 70"/>
          <p:cNvSpPr txBox="1"/>
          <p:nvPr/>
        </p:nvSpPr>
        <p:spPr>
          <a:xfrm>
            <a:off x="6647361" y="5234309"/>
            <a:ext cx="923740" cy="331706"/>
          </a:xfrm>
          <a:prstGeom prst="rect">
            <a:avLst/>
          </a:prstGeom>
          <a:noFill/>
        </p:spPr>
        <p:txBody>
          <a:bodyPr wrap="none" lIns="54178" tIns="27089" rIns="54178" bIns="27089" rtlCol="0">
            <a:spAutoFit/>
          </a:bodyPr>
          <a:lstStyle/>
          <a:p>
            <a:r>
              <a:rPr lang="en-US" sz="900" dirty="0">
                <a:latin typeface="Times New Roman" pitchFamily="18" charset="0"/>
                <a:cs typeface="Times New Roman" pitchFamily="18" charset="0"/>
              </a:rPr>
              <a:t>(class type of the </a:t>
            </a:r>
          </a:p>
          <a:p>
            <a:r>
              <a:rPr lang="en-US" sz="900" dirty="0">
                <a:latin typeface="Times New Roman" pitchFamily="18" charset="0"/>
                <a:cs typeface="Times New Roman" pitchFamily="18" charset="0"/>
              </a:rPr>
              <a:t>   new pattern) </a:t>
            </a:r>
            <a:endParaRPr lang="en-US" sz="900" dirty="0">
              <a:latin typeface="Times New Roman" pitchFamily="18" charset="0"/>
              <a:cs typeface="Times New Roman" pitchFamily="18" charset="0"/>
            </a:endParaRPr>
          </a:p>
        </p:txBody>
      </p:sp>
      <p:sp>
        <p:nvSpPr>
          <p:cNvPr id="72" name="TextBox 71"/>
          <p:cNvSpPr txBox="1"/>
          <p:nvPr/>
        </p:nvSpPr>
        <p:spPr>
          <a:xfrm>
            <a:off x="6594507" y="5746569"/>
            <a:ext cx="2191715" cy="408650"/>
          </a:xfrm>
          <a:prstGeom prst="rect">
            <a:avLst/>
          </a:prstGeom>
          <a:noFill/>
        </p:spPr>
        <p:txBody>
          <a:bodyPr wrap="none" lIns="54178" tIns="27089" rIns="54178" bIns="27089" rtlCol="0">
            <a:spAutoFit/>
          </a:bodyPr>
          <a:lstStyle/>
          <a:p>
            <a:r>
              <a:rPr lang="en-US" sz="1200" b="1" dirty="0">
                <a:latin typeface="Times New Roman" pitchFamily="18" charset="0"/>
                <a:cs typeface="Times New Roman" pitchFamily="18" charset="0"/>
              </a:rPr>
              <a:t>Figure 1. </a:t>
            </a:r>
            <a:r>
              <a:rPr lang="en-US" sz="1100" dirty="0">
                <a:latin typeface="Times New Roman" pitchFamily="18" charset="0"/>
                <a:cs typeface="Times New Roman" pitchFamily="18" charset="0"/>
              </a:rPr>
              <a:t>(a) what is ML  </a:t>
            </a:r>
          </a:p>
          <a:p>
            <a:r>
              <a:rPr lang="en-US" sz="1100" dirty="0">
                <a:latin typeface="Times New Roman" pitchFamily="18" charset="0"/>
                <a:cs typeface="Times New Roman" pitchFamily="18" charset="0"/>
              </a:rPr>
              <a:t> </a:t>
            </a:r>
            <a:r>
              <a:rPr lang="en-US" sz="1100" dirty="0">
                <a:latin typeface="Times New Roman" pitchFamily="18" charset="0"/>
                <a:cs typeface="Times New Roman" pitchFamily="18" charset="0"/>
              </a:rPr>
              <a:t>                 (b) Machine learning task</a:t>
            </a:r>
            <a:endParaRPr lang="en-US" sz="1100" dirty="0">
              <a:latin typeface="Times New Roman" pitchFamily="18" charset="0"/>
              <a:cs typeface="Times New Roman" pitchFamily="18" charset="0"/>
            </a:endParaRPr>
          </a:p>
        </p:txBody>
      </p:sp>
      <p:sp>
        <p:nvSpPr>
          <p:cNvPr id="73" name="TextBox 72"/>
          <p:cNvSpPr txBox="1"/>
          <p:nvPr/>
        </p:nvSpPr>
        <p:spPr>
          <a:xfrm>
            <a:off x="6139187" y="1333623"/>
            <a:ext cx="237654" cy="193207"/>
          </a:xfrm>
          <a:prstGeom prst="rect">
            <a:avLst/>
          </a:prstGeom>
          <a:noFill/>
        </p:spPr>
        <p:txBody>
          <a:bodyPr wrap="none" lIns="54178" tIns="27089" rIns="54178" bIns="27089" rtlCol="0">
            <a:spAutoFit/>
          </a:bodyPr>
          <a:lstStyle/>
          <a:p>
            <a:r>
              <a:rPr lang="en-US" sz="900" dirty="0">
                <a:latin typeface="Times New Roman" pitchFamily="18" charset="0"/>
                <a:cs typeface="Times New Roman" pitchFamily="18" charset="0"/>
              </a:rPr>
              <a:t>(a)</a:t>
            </a:r>
            <a:endParaRPr lang="en-US" sz="900" dirty="0">
              <a:latin typeface="Times New Roman" pitchFamily="18" charset="0"/>
              <a:cs typeface="Times New Roman" pitchFamily="18" charset="0"/>
            </a:endParaRPr>
          </a:p>
        </p:txBody>
      </p:sp>
      <p:sp>
        <p:nvSpPr>
          <p:cNvPr id="74" name="TextBox 73"/>
          <p:cNvSpPr txBox="1"/>
          <p:nvPr/>
        </p:nvSpPr>
        <p:spPr>
          <a:xfrm>
            <a:off x="6202524" y="3056270"/>
            <a:ext cx="244066" cy="193207"/>
          </a:xfrm>
          <a:prstGeom prst="rect">
            <a:avLst/>
          </a:prstGeom>
          <a:noFill/>
        </p:spPr>
        <p:txBody>
          <a:bodyPr wrap="none" lIns="54178" tIns="27089" rIns="54178" bIns="27089" rtlCol="0">
            <a:spAutoFit/>
          </a:bodyPr>
          <a:lstStyle/>
          <a:p>
            <a:r>
              <a:rPr lang="en-US" sz="900" dirty="0">
                <a:latin typeface="Times New Roman" pitchFamily="18" charset="0"/>
                <a:cs typeface="Times New Roman" pitchFamily="18" charset="0"/>
              </a:rPr>
              <a:t>(b)</a:t>
            </a:r>
            <a:endParaRPr lang="en-US" sz="900" dirty="0">
              <a:latin typeface="Times New Roman" pitchFamily="18" charset="0"/>
              <a:cs typeface="Times New Roman" pitchFamily="18" charset="0"/>
            </a:endParaRPr>
          </a:p>
        </p:txBody>
      </p:sp>
      <p:sp>
        <p:nvSpPr>
          <p:cNvPr id="75" name="TextBox 74"/>
          <p:cNvSpPr txBox="1"/>
          <p:nvPr/>
        </p:nvSpPr>
        <p:spPr>
          <a:xfrm>
            <a:off x="8078549" y="4404040"/>
            <a:ext cx="1045568" cy="331706"/>
          </a:xfrm>
          <a:prstGeom prst="rect">
            <a:avLst/>
          </a:prstGeom>
          <a:noFill/>
        </p:spPr>
        <p:txBody>
          <a:bodyPr wrap="none" lIns="54178" tIns="27089" rIns="54178" bIns="27089" rtlCol="0">
            <a:spAutoFit/>
          </a:bodyPr>
          <a:lstStyle/>
          <a:p>
            <a:r>
              <a:rPr lang="en-US" sz="900" dirty="0">
                <a:latin typeface="Times New Roman" pitchFamily="18" charset="0"/>
                <a:cs typeface="Times New Roman" pitchFamily="18" charset="0"/>
              </a:rPr>
              <a:t>w</a:t>
            </a:r>
            <a:r>
              <a:rPr lang="en-US" sz="900" dirty="0">
                <a:latin typeface="Times New Roman" pitchFamily="18" charset="0"/>
                <a:cs typeface="Times New Roman" pitchFamily="18" charset="0"/>
              </a:rPr>
              <a:t>hat is class type of</a:t>
            </a:r>
          </a:p>
          <a:p>
            <a:r>
              <a:rPr lang="en-US" sz="900" dirty="0">
                <a:latin typeface="Times New Roman" pitchFamily="18" charset="0"/>
                <a:cs typeface="Times New Roman" pitchFamily="18" charset="0"/>
              </a:rPr>
              <a:t>t</a:t>
            </a:r>
            <a:r>
              <a:rPr lang="en-US" sz="900" dirty="0">
                <a:latin typeface="Times New Roman" pitchFamily="18" charset="0"/>
                <a:cs typeface="Times New Roman" pitchFamily="18" charset="0"/>
              </a:rPr>
              <a:t>his new pattern?</a:t>
            </a:r>
            <a:endParaRPr lang="en-US" sz="900" dirty="0">
              <a:latin typeface="Times New Roman" pitchFamily="18" charset="0"/>
              <a:cs typeface="Times New Roman" pitchFamily="18" charset="0"/>
            </a:endParaRPr>
          </a:p>
        </p:txBody>
      </p:sp>
      <p:cxnSp>
        <p:nvCxnSpPr>
          <p:cNvPr id="3" name="Straight Connector 2"/>
          <p:cNvCxnSpPr/>
          <p:nvPr/>
        </p:nvCxnSpPr>
        <p:spPr>
          <a:xfrm>
            <a:off x="5883922" y="1012363"/>
            <a:ext cx="0" cy="448962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70265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877802" y="6361435"/>
            <a:ext cx="2133600" cy="365125"/>
          </a:xfrm>
        </p:spPr>
        <p:txBody>
          <a:bodyPr/>
          <a:lstStyle/>
          <a:p>
            <a:fld id="{EBA794F3-040C-4336-B142-B85B60C01368}" type="slidenum">
              <a:rPr lang="en-US" b="1" smtClean="0">
                <a:solidFill>
                  <a:schemeClr val="tx1"/>
                </a:solidFill>
              </a:rPr>
              <a:t>10</a:t>
            </a:fld>
            <a:endParaRPr lang="en-US" b="1" dirty="0">
              <a:solidFill>
                <a:schemeClr val="tx1"/>
              </a:solidFill>
            </a:endParaRPr>
          </a:p>
        </p:txBody>
      </p:sp>
      <p:sp>
        <p:nvSpPr>
          <p:cNvPr id="3" name="Title 3"/>
          <p:cNvSpPr txBox="1">
            <a:spLocks/>
          </p:cNvSpPr>
          <p:nvPr/>
        </p:nvSpPr>
        <p:spPr>
          <a:xfrm>
            <a:off x="1232563" y="61800"/>
            <a:ext cx="6599365" cy="694901"/>
          </a:xfrm>
          <a:prstGeom prst="rect">
            <a:avLst/>
          </a:prstGeom>
          <a:noFill/>
          <a:ln w="38100">
            <a:noFill/>
          </a:ln>
        </p:spPr>
        <p:txBody>
          <a:bodyPr lIns="54178" tIns="27089" rIns="54178" bIns="27089">
            <a:noAutofit/>
          </a:bodyPr>
          <a:lstStyle>
            <a:lvl1pPr algn="ctr" defTabSz="1543050" rtl="0" eaLnBrk="1" latinLnBrk="0" hangingPunct="1">
              <a:spcBef>
                <a:spcPct val="0"/>
              </a:spcBef>
              <a:buNone/>
              <a:defRPr sz="7400" kern="1200">
                <a:solidFill>
                  <a:schemeClr val="tx1"/>
                </a:solidFill>
                <a:latin typeface="+mj-lt"/>
                <a:ea typeface="+mj-ea"/>
                <a:cs typeface="+mj-cs"/>
              </a:defRPr>
            </a:lvl1pPr>
          </a:lstStyle>
          <a:p>
            <a:r>
              <a:rPr lang="en-US" sz="2600" dirty="0">
                <a:latin typeface="Times New Roman" pitchFamily="18" charset="0"/>
                <a:ea typeface="Tahoma" pitchFamily="34" charset="0"/>
                <a:cs typeface="Times New Roman" pitchFamily="18" charset="0"/>
              </a:rPr>
              <a:t>machine learning - recap</a:t>
            </a:r>
            <a:endParaRPr lang="en-US" sz="2600" dirty="0">
              <a:latin typeface="Times New Roman" pitchFamily="18" charset="0"/>
              <a:ea typeface="Tahoma" pitchFamily="34" charset="0"/>
              <a:cs typeface="Times New Roman"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757770527"/>
              </p:ext>
            </p:extLst>
          </p:nvPr>
        </p:nvGraphicFramePr>
        <p:xfrm>
          <a:off x="1524000" y="1578743"/>
          <a:ext cx="3604572" cy="1645002"/>
        </p:xfrm>
        <a:graphic>
          <a:graphicData uri="http://schemas.openxmlformats.org/drawingml/2006/table">
            <a:tbl>
              <a:tblPr firstRow="1" bandRow="1">
                <a:tableStyleId>{5940675A-B579-460E-94D1-54222C63F5DA}</a:tableStyleId>
              </a:tblPr>
              <a:tblGrid>
                <a:gridCol w="514939"/>
                <a:gridCol w="514939"/>
                <a:gridCol w="514939"/>
                <a:gridCol w="514939"/>
                <a:gridCol w="514939"/>
                <a:gridCol w="514939"/>
                <a:gridCol w="514939"/>
              </a:tblGrid>
              <a:tr h="280284">
                <a:tc>
                  <a:txBody>
                    <a:bodyPr/>
                    <a:lstStyle/>
                    <a:p>
                      <a:r>
                        <a:rPr lang="en-US" sz="700" dirty="0" smtClean="0">
                          <a:latin typeface="Times New Roman" pitchFamily="18" charset="0"/>
                          <a:cs typeface="Times New Roman" pitchFamily="18" charset="0"/>
                        </a:rPr>
                        <a:t>Mean radius</a:t>
                      </a:r>
                      <a:endParaRPr lang="en-US" sz="700" dirty="0">
                        <a:latin typeface="Times New Roman" pitchFamily="18" charset="0"/>
                        <a:cs typeface="Times New Roman" pitchFamily="18" charset="0"/>
                      </a:endParaRPr>
                    </a:p>
                  </a:txBody>
                  <a:tcPr marL="50484" marR="50484" marT="30030" marB="3003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700" dirty="0" smtClean="0">
                          <a:latin typeface="Times New Roman" pitchFamily="18" charset="0"/>
                          <a:cs typeface="Times New Roman" pitchFamily="18" charset="0"/>
                        </a:rPr>
                        <a:t>Mean texture</a:t>
                      </a:r>
                      <a:endParaRPr lang="en-US" sz="700" dirty="0">
                        <a:latin typeface="Times New Roman" pitchFamily="18" charset="0"/>
                        <a:cs typeface="Times New Roman" pitchFamily="18" charset="0"/>
                      </a:endParaRPr>
                    </a:p>
                  </a:txBody>
                  <a:tcPr marL="50484" marR="50484" marT="30030" marB="3003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700" dirty="0" smtClean="0">
                          <a:latin typeface="Times New Roman" pitchFamily="18" charset="0"/>
                          <a:cs typeface="Times New Roman" pitchFamily="18" charset="0"/>
                        </a:rPr>
                        <a:t>Mean  area</a:t>
                      </a:r>
                      <a:endParaRPr lang="en-US" sz="700" dirty="0">
                        <a:latin typeface="Times New Roman" pitchFamily="18" charset="0"/>
                        <a:cs typeface="Times New Roman" pitchFamily="18" charset="0"/>
                      </a:endParaRPr>
                    </a:p>
                  </a:txBody>
                  <a:tcPr marL="50484" marR="50484" marT="30030" marB="3003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700" dirty="0" smtClean="0">
                          <a:latin typeface="Times New Roman" pitchFamily="18" charset="0"/>
                          <a:cs typeface="Times New Roman" pitchFamily="18" charset="0"/>
                        </a:rPr>
                        <a:t>Mean perimeter</a:t>
                      </a:r>
                      <a:endParaRPr lang="en-US" sz="700" dirty="0">
                        <a:latin typeface="Times New Roman" pitchFamily="18" charset="0"/>
                        <a:cs typeface="Times New Roman" pitchFamily="18" charset="0"/>
                      </a:endParaRPr>
                    </a:p>
                  </a:txBody>
                  <a:tcPr marL="50484" marR="50484" marT="30030" marB="30030">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a:t>
                      </a:r>
                      <a:endParaRPr lang="en-US" sz="700" dirty="0">
                        <a:latin typeface="Times New Roman" pitchFamily="18" charset="0"/>
                        <a:cs typeface="Times New Roman" pitchFamily="18" charset="0"/>
                      </a:endParaRPr>
                    </a:p>
                  </a:txBody>
                  <a:tcPr marL="50484" marR="50484" marT="30030" marB="300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700" dirty="0" smtClean="0">
                          <a:latin typeface="Times New Roman" pitchFamily="18" charset="0"/>
                          <a:cs typeface="Times New Roman" pitchFamily="18" charset="0"/>
                        </a:rPr>
                        <a:t>Fractal</a:t>
                      </a:r>
                      <a:r>
                        <a:rPr lang="en-US" sz="700" baseline="0" dirty="0" smtClean="0">
                          <a:latin typeface="Times New Roman" pitchFamily="18" charset="0"/>
                          <a:cs typeface="Times New Roman" pitchFamily="18" charset="0"/>
                        </a:rPr>
                        <a:t> dimension</a:t>
                      </a:r>
                      <a:endParaRPr lang="en-US" sz="700" dirty="0">
                        <a:latin typeface="Times New Roman" pitchFamily="18" charset="0"/>
                        <a:cs typeface="Times New Roman" pitchFamily="18" charset="0"/>
                      </a:endParaRPr>
                    </a:p>
                  </a:txBody>
                  <a:tcPr marL="50484" marR="50484" marT="30030" marB="3003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target</a:t>
                      </a:r>
                      <a:endParaRPr lang="en-US" sz="700" dirty="0">
                        <a:latin typeface="Times New Roman" pitchFamily="18" charset="0"/>
                        <a:cs typeface="Times New Roman" pitchFamily="18" charset="0"/>
                      </a:endParaRPr>
                    </a:p>
                  </a:txBody>
                  <a:tcPr marL="50484" marR="50484" marT="30030" marB="3003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43580">
                <a:tc>
                  <a:txBody>
                    <a:bodyPr/>
                    <a:lstStyle/>
                    <a:p>
                      <a:pPr algn="ctr"/>
                      <a:r>
                        <a:rPr lang="en-US" sz="700" dirty="0" smtClean="0">
                          <a:latin typeface="Times New Roman" pitchFamily="18" charset="0"/>
                          <a:cs typeface="Times New Roman" pitchFamily="18" charset="0"/>
                        </a:rPr>
                        <a:t>17.9</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10.4</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12.3</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26.54</a:t>
                      </a:r>
                      <a:endParaRPr lang="en-US" sz="700" dirty="0">
                        <a:latin typeface="Times New Roman" pitchFamily="18" charset="0"/>
                        <a:cs typeface="Times New Roman" pitchFamily="18" charset="0"/>
                      </a:endParaRPr>
                    </a:p>
                  </a:txBody>
                  <a:tcPr marL="50484" marR="50484" marT="30030" marB="3003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a:t>
                      </a:r>
                      <a:endParaRPr lang="en-US" sz="700" dirty="0">
                        <a:latin typeface="Times New Roman" pitchFamily="18" charset="0"/>
                        <a:cs typeface="Times New Roman" pitchFamily="18" charset="0"/>
                      </a:endParaRPr>
                    </a:p>
                  </a:txBody>
                  <a:tcPr marL="50484" marR="50484" marT="30030" marB="300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0.12</a:t>
                      </a:r>
                      <a:endParaRPr lang="en-US" sz="700" dirty="0">
                        <a:latin typeface="Times New Roman" pitchFamily="18" charset="0"/>
                        <a:cs typeface="Times New Roman" pitchFamily="18" charset="0"/>
                      </a:endParaRPr>
                    </a:p>
                  </a:txBody>
                  <a:tcPr marL="50484" marR="50484" marT="30030" marB="3003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0</a:t>
                      </a:r>
                      <a:endParaRPr lang="en-US" sz="700" dirty="0">
                        <a:latin typeface="Times New Roman" pitchFamily="18" charset="0"/>
                        <a:cs typeface="Times New Roman" pitchFamily="18" charset="0"/>
                      </a:endParaRPr>
                    </a:p>
                  </a:txBody>
                  <a:tcPr marL="50484" marR="50484" marT="30030" marB="3003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243580">
                <a:tc>
                  <a:txBody>
                    <a:bodyPr/>
                    <a:lstStyle/>
                    <a:p>
                      <a:pPr algn="ctr"/>
                      <a:r>
                        <a:rPr lang="en-US" sz="700" dirty="0" smtClean="0">
                          <a:latin typeface="Times New Roman" pitchFamily="18" charset="0"/>
                          <a:cs typeface="Times New Roman" pitchFamily="18" charset="0"/>
                        </a:rPr>
                        <a:t>20.56</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17.8</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13.3</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18.6</a:t>
                      </a:r>
                      <a:endParaRPr lang="en-US" sz="700" dirty="0">
                        <a:latin typeface="Times New Roman" pitchFamily="18" charset="0"/>
                        <a:cs typeface="Times New Roman" pitchFamily="18" charset="0"/>
                      </a:endParaRPr>
                    </a:p>
                  </a:txBody>
                  <a:tcPr marL="50484" marR="50484" marT="30030" marB="3003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a:t>
                      </a:r>
                      <a:endParaRPr lang="en-US" sz="700" dirty="0">
                        <a:latin typeface="Times New Roman" pitchFamily="18" charset="0"/>
                        <a:cs typeface="Times New Roman" pitchFamily="18" charset="0"/>
                      </a:endParaRPr>
                    </a:p>
                  </a:txBody>
                  <a:tcPr marL="50484" marR="50484" marT="30030" marB="300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0.08</a:t>
                      </a:r>
                      <a:endParaRPr lang="en-US" sz="700" dirty="0">
                        <a:latin typeface="Times New Roman" pitchFamily="18" charset="0"/>
                        <a:cs typeface="Times New Roman" pitchFamily="18" charset="0"/>
                      </a:endParaRPr>
                    </a:p>
                  </a:txBody>
                  <a:tcPr marL="50484" marR="50484" marT="30030" marB="3003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0</a:t>
                      </a:r>
                      <a:endParaRPr lang="en-US" sz="700" dirty="0">
                        <a:latin typeface="Times New Roman" pitchFamily="18" charset="0"/>
                        <a:cs typeface="Times New Roman" pitchFamily="18" charset="0"/>
                      </a:endParaRPr>
                    </a:p>
                  </a:txBody>
                  <a:tcPr marL="50484" marR="50484" marT="30030" marB="3003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r>
              <a:tr h="243580">
                <a:tc>
                  <a:txBody>
                    <a:bodyPr/>
                    <a:lstStyle/>
                    <a:p>
                      <a:pPr algn="ctr"/>
                      <a:r>
                        <a:rPr lang="en-US" sz="700" dirty="0" smtClean="0">
                          <a:latin typeface="Times New Roman" pitchFamily="18" charset="0"/>
                          <a:cs typeface="Times New Roman" pitchFamily="18" charset="0"/>
                        </a:rPr>
                        <a:t>19.6</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21.2</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13.0</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24.3</a:t>
                      </a:r>
                      <a:endParaRPr lang="en-US" sz="700" dirty="0">
                        <a:latin typeface="Times New Roman" pitchFamily="18" charset="0"/>
                        <a:cs typeface="Times New Roman" pitchFamily="18" charset="0"/>
                      </a:endParaRPr>
                    </a:p>
                  </a:txBody>
                  <a:tcPr marL="50484" marR="50484" marT="30030" marB="3003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a:t>
                      </a:r>
                      <a:endParaRPr lang="en-US" sz="700" dirty="0">
                        <a:latin typeface="Times New Roman" pitchFamily="18" charset="0"/>
                        <a:cs typeface="Times New Roman" pitchFamily="18" charset="0"/>
                      </a:endParaRPr>
                    </a:p>
                  </a:txBody>
                  <a:tcPr marL="50484" marR="50484" marT="30030" marB="300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0.08</a:t>
                      </a:r>
                      <a:endParaRPr lang="en-US" sz="700" dirty="0">
                        <a:latin typeface="Times New Roman" pitchFamily="18" charset="0"/>
                        <a:cs typeface="Times New Roman" pitchFamily="18" charset="0"/>
                      </a:endParaRPr>
                    </a:p>
                  </a:txBody>
                  <a:tcPr marL="50484" marR="50484" marT="30030" marB="3003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0</a:t>
                      </a:r>
                      <a:endParaRPr lang="en-US" sz="700" dirty="0">
                        <a:latin typeface="Times New Roman" pitchFamily="18" charset="0"/>
                        <a:cs typeface="Times New Roman" pitchFamily="18" charset="0"/>
                      </a:endParaRPr>
                    </a:p>
                  </a:txBody>
                  <a:tcPr marL="50484" marR="50484" marT="30030" marB="3003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r>
              <a:tr h="390396">
                <a:tc>
                  <a:txBody>
                    <a:bodyPr/>
                    <a:lstStyle/>
                    <a:p>
                      <a:pPr algn="ctr"/>
                      <a:r>
                        <a:rPr lang="en-US" sz="700" dirty="0" smtClean="0">
                          <a:latin typeface="Times New Roman" pitchFamily="18" charset="0"/>
                          <a:cs typeface="Times New Roman" pitchFamily="18" charset="0"/>
                        </a:rPr>
                        <a:t>.</a:t>
                      </a:r>
                    </a:p>
                    <a:p>
                      <a:pPr algn="ctr"/>
                      <a:r>
                        <a:rPr lang="en-US" sz="700" dirty="0" smtClean="0">
                          <a:latin typeface="Times New Roman" pitchFamily="18" charset="0"/>
                          <a:cs typeface="Times New Roman" pitchFamily="18" charset="0"/>
                        </a:rPr>
                        <a:t>.</a:t>
                      </a:r>
                    </a:p>
                    <a:p>
                      <a:pPr algn="ctr"/>
                      <a:r>
                        <a:rPr lang="en-US" sz="700" dirty="0" smtClean="0">
                          <a:latin typeface="Times New Roman" pitchFamily="18" charset="0"/>
                          <a:cs typeface="Times New Roman" pitchFamily="18" charset="0"/>
                        </a:rPr>
                        <a:t>.</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a:t>
                      </a:r>
                    </a:p>
                    <a:p>
                      <a:pPr algn="ctr"/>
                      <a:r>
                        <a:rPr lang="en-US" sz="700" dirty="0" smtClean="0">
                          <a:latin typeface="Times New Roman" pitchFamily="18" charset="0"/>
                          <a:cs typeface="Times New Roman" pitchFamily="18" charset="0"/>
                        </a:rPr>
                        <a:t>.</a:t>
                      </a:r>
                    </a:p>
                    <a:p>
                      <a:pPr algn="ctr"/>
                      <a:r>
                        <a:rPr lang="en-US" sz="700" dirty="0" smtClean="0">
                          <a:latin typeface="Times New Roman" pitchFamily="18" charset="0"/>
                          <a:cs typeface="Times New Roman" pitchFamily="18" charset="0"/>
                        </a:rPr>
                        <a:t>.</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a:t>
                      </a:r>
                    </a:p>
                    <a:p>
                      <a:pPr algn="ctr"/>
                      <a:r>
                        <a:rPr lang="en-US" sz="700" dirty="0" smtClean="0">
                          <a:latin typeface="Times New Roman" pitchFamily="18" charset="0"/>
                          <a:cs typeface="Times New Roman" pitchFamily="18" charset="0"/>
                        </a:rPr>
                        <a:t>.</a:t>
                      </a:r>
                    </a:p>
                    <a:p>
                      <a:pPr algn="ctr"/>
                      <a:r>
                        <a:rPr lang="en-US" sz="700" dirty="0" smtClean="0">
                          <a:latin typeface="Times New Roman" pitchFamily="18" charset="0"/>
                          <a:cs typeface="Times New Roman" pitchFamily="18" charset="0"/>
                        </a:rPr>
                        <a:t>.</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a:t>
                      </a:r>
                    </a:p>
                    <a:p>
                      <a:pPr algn="ctr"/>
                      <a:r>
                        <a:rPr lang="en-US" sz="700" dirty="0" smtClean="0">
                          <a:latin typeface="Times New Roman" pitchFamily="18" charset="0"/>
                          <a:cs typeface="Times New Roman" pitchFamily="18" charset="0"/>
                        </a:rPr>
                        <a:t>.</a:t>
                      </a:r>
                    </a:p>
                    <a:p>
                      <a:pPr algn="ctr"/>
                      <a:r>
                        <a:rPr lang="en-US" sz="700" dirty="0" smtClean="0">
                          <a:latin typeface="Times New Roman" pitchFamily="18" charset="0"/>
                          <a:cs typeface="Times New Roman" pitchFamily="18" charset="0"/>
                        </a:rPr>
                        <a:t>.</a:t>
                      </a:r>
                      <a:endParaRPr lang="en-US" sz="700" dirty="0">
                        <a:latin typeface="Times New Roman" pitchFamily="18" charset="0"/>
                        <a:cs typeface="Times New Roman" pitchFamily="18" charset="0"/>
                      </a:endParaRPr>
                    </a:p>
                  </a:txBody>
                  <a:tcPr marL="50484" marR="50484" marT="30030" marB="3003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a:t>
                      </a:r>
                      <a:endParaRPr lang="en-US" sz="700" dirty="0">
                        <a:latin typeface="Times New Roman" pitchFamily="18" charset="0"/>
                        <a:cs typeface="Times New Roman" pitchFamily="18" charset="0"/>
                      </a:endParaRPr>
                    </a:p>
                  </a:txBody>
                  <a:tcPr marL="50484" marR="50484" marT="30030" marB="300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a:t>
                      </a:r>
                    </a:p>
                    <a:p>
                      <a:pPr algn="ctr"/>
                      <a:r>
                        <a:rPr lang="en-US" sz="700" dirty="0" smtClean="0">
                          <a:latin typeface="Times New Roman" pitchFamily="18" charset="0"/>
                          <a:cs typeface="Times New Roman" pitchFamily="18" charset="0"/>
                        </a:rPr>
                        <a:t>.</a:t>
                      </a:r>
                    </a:p>
                    <a:p>
                      <a:pPr algn="ctr"/>
                      <a:r>
                        <a:rPr lang="en-US" sz="700" dirty="0" smtClean="0">
                          <a:latin typeface="Times New Roman" pitchFamily="18" charset="0"/>
                          <a:cs typeface="Times New Roman" pitchFamily="18" charset="0"/>
                        </a:rPr>
                        <a:t>.</a:t>
                      </a:r>
                      <a:endParaRPr lang="en-US" sz="700" dirty="0">
                        <a:latin typeface="Times New Roman" pitchFamily="18" charset="0"/>
                        <a:cs typeface="Times New Roman" pitchFamily="18" charset="0"/>
                      </a:endParaRPr>
                    </a:p>
                  </a:txBody>
                  <a:tcPr marL="50484" marR="50484" marT="30030" marB="3003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700" dirty="0">
                        <a:latin typeface="Times New Roman" pitchFamily="18" charset="0"/>
                        <a:cs typeface="Times New Roman" pitchFamily="18" charset="0"/>
                      </a:endParaRPr>
                    </a:p>
                  </a:txBody>
                  <a:tcPr marL="50484" marR="50484" marT="30030" marB="3003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3580">
                <a:tc>
                  <a:txBody>
                    <a:bodyPr/>
                    <a:lstStyle/>
                    <a:p>
                      <a:pPr algn="ctr"/>
                      <a:r>
                        <a:rPr lang="en-US" sz="700" dirty="0" smtClean="0">
                          <a:latin typeface="Times New Roman" pitchFamily="18" charset="0"/>
                          <a:cs typeface="Times New Roman" pitchFamily="18" charset="0"/>
                        </a:rPr>
                        <a:t>7.70</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24.5</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47.8</a:t>
                      </a:r>
                      <a:endParaRPr lang="en-US" sz="700" dirty="0">
                        <a:latin typeface="Times New Roman" pitchFamily="18" charset="0"/>
                        <a:cs typeface="Times New Roman" pitchFamily="18" charset="0"/>
                      </a:endParaRPr>
                    </a:p>
                  </a:txBody>
                  <a:tcPr marL="50484" marR="50484" marT="30030" marB="3003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0.00</a:t>
                      </a:r>
                      <a:endParaRPr lang="en-US" sz="700" dirty="0">
                        <a:latin typeface="Times New Roman" pitchFamily="18" charset="0"/>
                        <a:cs typeface="Times New Roman" pitchFamily="18" charset="0"/>
                      </a:endParaRPr>
                    </a:p>
                  </a:txBody>
                  <a:tcPr marL="50484" marR="50484" marT="30030" marB="3003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a:t>
                      </a:r>
                      <a:endParaRPr lang="en-US" sz="700" dirty="0">
                        <a:latin typeface="Times New Roman" pitchFamily="18" charset="0"/>
                        <a:cs typeface="Times New Roman" pitchFamily="18" charset="0"/>
                      </a:endParaRPr>
                    </a:p>
                  </a:txBody>
                  <a:tcPr marL="50484" marR="50484" marT="30030" marB="300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0.070</a:t>
                      </a:r>
                      <a:endParaRPr lang="en-US" sz="700" dirty="0">
                        <a:latin typeface="Times New Roman" pitchFamily="18" charset="0"/>
                        <a:cs typeface="Times New Roman" pitchFamily="18" charset="0"/>
                      </a:endParaRPr>
                    </a:p>
                  </a:txBody>
                  <a:tcPr marL="50484" marR="50484" marT="30030" marB="3003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700" dirty="0" smtClean="0">
                          <a:latin typeface="Times New Roman" pitchFamily="18" charset="0"/>
                          <a:cs typeface="Times New Roman" pitchFamily="18" charset="0"/>
                        </a:rPr>
                        <a:t>1</a:t>
                      </a:r>
                      <a:endParaRPr lang="en-US" sz="700" dirty="0">
                        <a:latin typeface="Times New Roman" pitchFamily="18" charset="0"/>
                        <a:cs typeface="Times New Roman" pitchFamily="18" charset="0"/>
                      </a:endParaRPr>
                    </a:p>
                  </a:txBody>
                  <a:tcPr marL="50484" marR="50484" marT="30030" marB="30030" anchor="ct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Left Brace 5"/>
          <p:cNvSpPr/>
          <p:nvPr/>
        </p:nvSpPr>
        <p:spPr>
          <a:xfrm rot="5400000">
            <a:off x="2962936" y="-79499"/>
            <a:ext cx="236487" cy="2902130"/>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7" name="TextBox 6"/>
          <p:cNvSpPr txBox="1"/>
          <p:nvPr/>
        </p:nvSpPr>
        <p:spPr>
          <a:xfrm>
            <a:off x="2064959" y="950085"/>
            <a:ext cx="2131634" cy="270151"/>
          </a:xfrm>
          <a:prstGeom prst="rect">
            <a:avLst/>
          </a:prstGeom>
          <a:noFill/>
        </p:spPr>
        <p:txBody>
          <a:bodyPr wrap="none" lIns="54178" tIns="27089" rIns="54178" bIns="27089" rtlCol="0">
            <a:spAutoFit/>
          </a:bodyPr>
          <a:lstStyle/>
          <a:p>
            <a:r>
              <a:rPr lang="en-US" sz="1400" dirty="0">
                <a:latin typeface="Times New Roman" pitchFamily="18" charset="0"/>
                <a:cs typeface="Times New Roman" pitchFamily="18" charset="0"/>
              </a:rPr>
              <a:t>f</a:t>
            </a:r>
            <a:r>
              <a:rPr lang="en-US" sz="1400" dirty="0">
                <a:latin typeface="Times New Roman" pitchFamily="18" charset="0"/>
                <a:cs typeface="Times New Roman" pitchFamily="18" charset="0"/>
              </a:rPr>
              <a:t>eatures of the tumor, inputs</a:t>
            </a:r>
            <a:endParaRPr lang="en-US" sz="1400" dirty="0">
              <a:latin typeface="Times New Roman" pitchFamily="18" charset="0"/>
              <a:cs typeface="Times New Roman" pitchFamily="18" charset="0"/>
            </a:endParaRPr>
          </a:p>
        </p:txBody>
      </p:sp>
      <p:sp>
        <p:nvSpPr>
          <p:cNvPr id="8" name="Left Brace 7"/>
          <p:cNvSpPr/>
          <p:nvPr/>
        </p:nvSpPr>
        <p:spPr>
          <a:xfrm rot="5400000">
            <a:off x="4712165" y="1193944"/>
            <a:ext cx="236487" cy="357797"/>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9" name="Right Brace 8"/>
          <p:cNvSpPr/>
          <p:nvPr/>
        </p:nvSpPr>
        <p:spPr>
          <a:xfrm>
            <a:off x="5088818" y="1915486"/>
            <a:ext cx="198776" cy="614865"/>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10" name="TextBox 9"/>
          <p:cNvSpPr txBox="1"/>
          <p:nvPr/>
        </p:nvSpPr>
        <p:spPr>
          <a:xfrm>
            <a:off x="5304857" y="1990436"/>
            <a:ext cx="529401" cy="424039"/>
          </a:xfrm>
          <a:prstGeom prst="rect">
            <a:avLst/>
          </a:prstGeom>
          <a:noFill/>
        </p:spPr>
        <p:txBody>
          <a:bodyPr wrap="none" lIns="54178" tIns="27089" rIns="54178" bIns="27089" rtlCol="0">
            <a:spAutoFit/>
          </a:bodyPr>
          <a:lstStyle/>
          <a:p>
            <a:pPr algn="ctr"/>
            <a:r>
              <a:rPr lang="en-US" sz="1200" dirty="0">
                <a:latin typeface="Times New Roman" pitchFamily="18" charset="0"/>
                <a:cs typeface="Times New Roman" pitchFamily="18" charset="0"/>
              </a:rPr>
              <a:t>b</a:t>
            </a:r>
            <a:r>
              <a:rPr lang="en-US" sz="1200" dirty="0">
                <a:latin typeface="Times New Roman" pitchFamily="18" charset="0"/>
                <a:cs typeface="Times New Roman" pitchFamily="18" charset="0"/>
              </a:rPr>
              <a:t>enign</a:t>
            </a:r>
          </a:p>
          <a:p>
            <a:pPr algn="ctr"/>
            <a:r>
              <a:rPr lang="en-US" sz="1200" dirty="0">
                <a:latin typeface="Times New Roman" pitchFamily="18" charset="0"/>
                <a:cs typeface="Times New Roman" pitchFamily="18" charset="0"/>
              </a:rPr>
              <a:t>tumor</a:t>
            </a:r>
            <a:endParaRPr lang="en-US" sz="1200" dirty="0">
              <a:latin typeface="Times New Roman" pitchFamily="18" charset="0"/>
              <a:cs typeface="Times New Roman" pitchFamily="18" charset="0"/>
            </a:endParaRPr>
          </a:p>
        </p:txBody>
      </p:sp>
      <p:cxnSp>
        <p:nvCxnSpPr>
          <p:cNvPr id="12" name="Straight Arrow Connector 11"/>
          <p:cNvCxnSpPr/>
          <p:nvPr/>
        </p:nvCxnSpPr>
        <p:spPr>
          <a:xfrm>
            <a:off x="4969552" y="3097919"/>
            <a:ext cx="21865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302227" y="2898870"/>
            <a:ext cx="728173" cy="239373"/>
          </a:xfrm>
          <a:prstGeom prst="rect">
            <a:avLst/>
          </a:prstGeom>
          <a:noFill/>
        </p:spPr>
        <p:txBody>
          <a:bodyPr wrap="none" lIns="54178" tIns="27089" rIns="54178" bIns="27089" rtlCol="0">
            <a:spAutoFit/>
          </a:bodyPr>
          <a:lstStyle/>
          <a:p>
            <a:r>
              <a:rPr lang="en-US" sz="1200" dirty="0">
                <a:latin typeface="Times New Roman" pitchFamily="18" charset="0"/>
                <a:cs typeface="Times New Roman" pitchFamily="18" charset="0"/>
              </a:rPr>
              <a:t>malignant</a:t>
            </a:r>
            <a:endParaRPr lang="en-US" sz="1200" dirty="0">
              <a:latin typeface="Times New Roman" pitchFamily="18" charset="0"/>
              <a:cs typeface="Times New Roman" pitchFamily="18" charset="0"/>
            </a:endParaRPr>
          </a:p>
        </p:txBody>
      </p:sp>
      <p:sp>
        <p:nvSpPr>
          <p:cNvPr id="14" name="Left Brace 13"/>
          <p:cNvSpPr/>
          <p:nvPr/>
        </p:nvSpPr>
        <p:spPr>
          <a:xfrm>
            <a:off x="927677" y="1889812"/>
            <a:ext cx="159021" cy="1246191"/>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15" name="TextBox 14"/>
          <p:cNvSpPr txBox="1"/>
          <p:nvPr/>
        </p:nvSpPr>
        <p:spPr>
          <a:xfrm>
            <a:off x="79662" y="2362139"/>
            <a:ext cx="888474" cy="239373"/>
          </a:xfrm>
          <a:prstGeom prst="rect">
            <a:avLst/>
          </a:prstGeom>
          <a:noFill/>
        </p:spPr>
        <p:txBody>
          <a:bodyPr wrap="none" lIns="54178" tIns="27089" rIns="54178" bIns="27089" rtlCol="0">
            <a:spAutoFit/>
          </a:bodyPr>
          <a:lstStyle/>
          <a:p>
            <a:r>
              <a:rPr lang="en-US" sz="1200" dirty="0">
                <a:latin typeface="Times New Roman" pitchFamily="18" charset="0"/>
                <a:cs typeface="Times New Roman" pitchFamily="18" charset="0"/>
              </a:rPr>
              <a:t>o</a:t>
            </a:r>
            <a:r>
              <a:rPr lang="en-US" sz="1200" dirty="0">
                <a:latin typeface="Times New Roman" pitchFamily="18" charset="0"/>
                <a:cs typeface="Times New Roman" pitchFamily="18" charset="0"/>
              </a:rPr>
              <a:t>bservations</a:t>
            </a:r>
            <a:endParaRPr lang="en-US" sz="1200" dirty="0">
              <a:latin typeface="Times New Roman" pitchFamily="18" charset="0"/>
              <a:cs typeface="Times New Roman" pitchFamily="18" charset="0"/>
            </a:endParaRPr>
          </a:p>
        </p:txBody>
      </p:sp>
      <p:sp>
        <p:nvSpPr>
          <p:cNvPr id="16" name="TextBox 15"/>
          <p:cNvSpPr txBox="1"/>
          <p:nvPr/>
        </p:nvSpPr>
        <p:spPr>
          <a:xfrm>
            <a:off x="1182318" y="1866279"/>
            <a:ext cx="465281" cy="177818"/>
          </a:xfrm>
          <a:prstGeom prst="rect">
            <a:avLst/>
          </a:prstGeom>
          <a:noFill/>
        </p:spPr>
        <p:txBody>
          <a:bodyPr wrap="none" lIns="54178" tIns="27089" rIns="54178" bIns="27089" rtlCol="0">
            <a:spAutoFit/>
          </a:bodyPr>
          <a:lstStyle/>
          <a:p>
            <a:r>
              <a:rPr lang="en-US" sz="800" dirty="0">
                <a:latin typeface="Times New Roman" pitchFamily="18" charset="0"/>
                <a:cs typeface="Times New Roman" pitchFamily="18" charset="0"/>
              </a:rPr>
              <a:t>p</a:t>
            </a:r>
            <a:r>
              <a:rPr lang="en-US" sz="800" dirty="0">
                <a:latin typeface="Times New Roman" pitchFamily="18" charset="0"/>
                <a:cs typeface="Times New Roman" pitchFamily="18" charset="0"/>
              </a:rPr>
              <a:t>atient 1</a:t>
            </a:r>
            <a:endParaRPr lang="en-US" sz="800" dirty="0">
              <a:latin typeface="Times New Roman" pitchFamily="18" charset="0"/>
              <a:cs typeface="Times New Roman" pitchFamily="18" charset="0"/>
            </a:endParaRPr>
          </a:p>
        </p:txBody>
      </p:sp>
      <p:sp>
        <p:nvSpPr>
          <p:cNvPr id="17" name="TextBox 16"/>
          <p:cNvSpPr txBox="1"/>
          <p:nvPr/>
        </p:nvSpPr>
        <p:spPr>
          <a:xfrm>
            <a:off x="1183893" y="2139003"/>
            <a:ext cx="465281" cy="177818"/>
          </a:xfrm>
          <a:prstGeom prst="rect">
            <a:avLst/>
          </a:prstGeom>
          <a:noFill/>
        </p:spPr>
        <p:txBody>
          <a:bodyPr wrap="none" lIns="54178" tIns="27089" rIns="54178" bIns="27089" rtlCol="0">
            <a:spAutoFit/>
          </a:bodyPr>
          <a:lstStyle/>
          <a:p>
            <a:r>
              <a:rPr lang="en-US" sz="800" dirty="0">
                <a:latin typeface="Times New Roman" pitchFamily="18" charset="0"/>
                <a:cs typeface="Times New Roman" pitchFamily="18" charset="0"/>
              </a:rPr>
              <a:t>p</a:t>
            </a:r>
            <a:r>
              <a:rPr lang="en-US" sz="800" dirty="0">
                <a:latin typeface="Times New Roman" pitchFamily="18" charset="0"/>
                <a:cs typeface="Times New Roman" pitchFamily="18" charset="0"/>
              </a:rPr>
              <a:t>atient 2</a:t>
            </a:r>
            <a:endParaRPr lang="en-US" sz="800" dirty="0">
              <a:latin typeface="Times New Roman" pitchFamily="18" charset="0"/>
              <a:cs typeface="Times New Roman" pitchFamily="18" charset="0"/>
            </a:endParaRPr>
          </a:p>
        </p:txBody>
      </p:sp>
      <p:sp>
        <p:nvSpPr>
          <p:cNvPr id="18" name="TextBox 17"/>
          <p:cNvSpPr txBox="1"/>
          <p:nvPr/>
        </p:nvSpPr>
        <p:spPr>
          <a:xfrm>
            <a:off x="1192808" y="2375490"/>
            <a:ext cx="465281" cy="177818"/>
          </a:xfrm>
          <a:prstGeom prst="rect">
            <a:avLst/>
          </a:prstGeom>
          <a:noFill/>
        </p:spPr>
        <p:txBody>
          <a:bodyPr wrap="none" lIns="54178" tIns="27089" rIns="54178" bIns="27089" rtlCol="0">
            <a:spAutoFit/>
          </a:bodyPr>
          <a:lstStyle/>
          <a:p>
            <a:r>
              <a:rPr lang="en-US" sz="800" dirty="0">
                <a:latin typeface="Times New Roman" pitchFamily="18" charset="0"/>
                <a:cs typeface="Times New Roman" pitchFamily="18" charset="0"/>
              </a:rPr>
              <a:t>p</a:t>
            </a:r>
            <a:r>
              <a:rPr lang="en-US" sz="800" dirty="0">
                <a:latin typeface="Times New Roman" pitchFamily="18" charset="0"/>
                <a:cs typeface="Times New Roman" pitchFamily="18" charset="0"/>
              </a:rPr>
              <a:t>atient 3</a:t>
            </a:r>
            <a:endParaRPr lang="en-US" sz="800" dirty="0">
              <a:latin typeface="Times New Roman" pitchFamily="18" charset="0"/>
              <a:cs typeface="Times New Roman" pitchFamily="18" charset="0"/>
            </a:endParaRPr>
          </a:p>
        </p:txBody>
      </p:sp>
      <p:sp>
        <p:nvSpPr>
          <p:cNvPr id="19" name="TextBox 18"/>
          <p:cNvSpPr txBox="1"/>
          <p:nvPr/>
        </p:nvSpPr>
        <p:spPr>
          <a:xfrm>
            <a:off x="1182317" y="2996839"/>
            <a:ext cx="494135" cy="177818"/>
          </a:xfrm>
          <a:prstGeom prst="rect">
            <a:avLst/>
          </a:prstGeom>
          <a:noFill/>
        </p:spPr>
        <p:txBody>
          <a:bodyPr wrap="none" lIns="54178" tIns="27089" rIns="54178" bIns="27089" rtlCol="0">
            <a:spAutoFit/>
          </a:bodyPr>
          <a:lstStyle/>
          <a:p>
            <a:r>
              <a:rPr lang="en-US" sz="800" dirty="0">
                <a:latin typeface="Times New Roman" pitchFamily="18" charset="0"/>
                <a:cs typeface="Times New Roman" pitchFamily="18" charset="0"/>
              </a:rPr>
              <a:t>p</a:t>
            </a:r>
            <a:r>
              <a:rPr lang="en-US" sz="800" dirty="0">
                <a:latin typeface="Times New Roman" pitchFamily="18" charset="0"/>
                <a:cs typeface="Times New Roman" pitchFamily="18" charset="0"/>
              </a:rPr>
              <a:t>atient m</a:t>
            </a:r>
            <a:endParaRPr lang="en-US" sz="800" dirty="0">
              <a:latin typeface="Times New Roman" pitchFamily="18" charset="0"/>
              <a:cs typeface="Times New Roman" pitchFamily="18" charset="0"/>
            </a:endParaRPr>
          </a:p>
        </p:txBody>
      </p:sp>
      <p:sp>
        <p:nvSpPr>
          <p:cNvPr id="22" name="TextBox 21"/>
          <p:cNvSpPr txBox="1"/>
          <p:nvPr/>
        </p:nvSpPr>
        <p:spPr>
          <a:xfrm>
            <a:off x="4512613" y="950085"/>
            <a:ext cx="638405" cy="270151"/>
          </a:xfrm>
          <a:prstGeom prst="rect">
            <a:avLst/>
          </a:prstGeom>
          <a:noFill/>
        </p:spPr>
        <p:txBody>
          <a:bodyPr wrap="none" lIns="54178" tIns="27089" rIns="54178" bIns="27089" rtlCol="0">
            <a:spAutoFit/>
          </a:bodyPr>
          <a:lstStyle/>
          <a:p>
            <a:r>
              <a:rPr lang="en-US" sz="1400" dirty="0">
                <a:latin typeface="Times New Roman" pitchFamily="18" charset="0"/>
                <a:cs typeface="Times New Roman" pitchFamily="18" charset="0"/>
              </a:rPr>
              <a:t>outputs</a:t>
            </a:r>
            <a:endParaRPr lang="en-US" sz="1400" dirty="0">
              <a:latin typeface="Times New Roman" pitchFamily="18" charset="0"/>
              <a:cs typeface="Times New Roman" pitchFamily="18" charset="0"/>
            </a:endParaRPr>
          </a:p>
        </p:txBody>
      </p:sp>
      <p:sp>
        <p:nvSpPr>
          <p:cNvPr id="23" name="Rounded Rectangle 22"/>
          <p:cNvSpPr/>
          <p:nvPr/>
        </p:nvSpPr>
        <p:spPr>
          <a:xfrm>
            <a:off x="3220323" y="4025357"/>
            <a:ext cx="1113146" cy="11351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r>
              <a:rPr lang="en-US" sz="1400" b="1" dirty="0">
                <a:latin typeface="Times New Roman" pitchFamily="18" charset="0"/>
                <a:cs typeface="Times New Roman" pitchFamily="18" charset="0"/>
              </a:rPr>
              <a:t>m</a:t>
            </a:r>
            <a:r>
              <a:rPr lang="en-US" sz="1400" b="1" dirty="0">
                <a:latin typeface="Times New Roman" pitchFamily="18" charset="0"/>
                <a:cs typeface="Times New Roman" pitchFamily="18" charset="0"/>
              </a:rPr>
              <a:t>achine</a:t>
            </a:r>
          </a:p>
          <a:p>
            <a:pPr algn="ctr"/>
            <a:r>
              <a:rPr lang="en-US" sz="1400" b="1" dirty="0">
                <a:latin typeface="Times New Roman" pitchFamily="18" charset="0"/>
                <a:cs typeface="Times New Roman" pitchFamily="18" charset="0"/>
              </a:rPr>
              <a:t>learning algorithm</a:t>
            </a:r>
            <a:endParaRPr lang="en-US" sz="1400" b="1" dirty="0">
              <a:latin typeface="Times New Roman" pitchFamily="18" charset="0"/>
              <a:cs typeface="Times New Roman" pitchFamily="18" charset="0"/>
            </a:endParaRPr>
          </a:p>
        </p:txBody>
      </p:sp>
      <p:sp>
        <p:nvSpPr>
          <p:cNvPr id="24" name="Down Arrow 23"/>
          <p:cNvSpPr/>
          <p:nvPr/>
        </p:nvSpPr>
        <p:spPr>
          <a:xfrm>
            <a:off x="3578120" y="3381703"/>
            <a:ext cx="397552" cy="5675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25" name="Right Arrow 24"/>
          <p:cNvSpPr/>
          <p:nvPr/>
        </p:nvSpPr>
        <p:spPr>
          <a:xfrm>
            <a:off x="4393101" y="4403158"/>
            <a:ext cx="516818" cy="4256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mc:AlternateContent xmlns:mc="http://schemas.openxmlformats.org/markup-compatibility/2006" xmlns:a14="http://schemas.microsoft.com/office/drawing/2010/main">
        <mc:Choice Requires="a14">
          <p:sp>
            <p:nvSpPr>
              <p:cNvPr id="26" name="TextBox 25"/>
              <p:cNvSpPr txBox="1"/>
              <p:nvPr/>
            </p:nvSpPr>
            <p:spPr>
              <a:xfrm>
                <a:off x="4969552" y="4426230"/>
                <a:ext cx="3696422" cy="316317"/>
              </a:xfrm>
              <a:prstGeom prst="rect">
                <a:avLst/>
              </a:prstGeom>
              <a:noFill/>
            </p:spPr>
            <p:txBody>
              <a:bodyPr wrap="none" lIns="54178" tIns="27089" rIns="54178" bIns="27089" rtlCol="0">
                <a:spAutoFit/>
              </a:bodyPr>
              <a:lstStyle/>
              <a:p>
                <a:pPr/>
                <a14:m>
                  <m:oMathPara xmlns:m="http://schemas.openxmlformats.org/officeDocument/2006/math">
                    <m:oMathParaPr>
                      <m:jc m:val="centerGroup"/>
                    </m:oMathParaPr>
                    <m:oMath xmlns:m="http://schemas.openxmlformats.org/officeDocument/2006/math">
                      <m:r>
                        <a:rPr lang="en-US" sz="1700" i="1">
                          <a:latin typeface="Cambria Math"/>
                        </a:rPr>
                        <m:t>0.45+3.2</m:t>
                      </m:r>
                      <m:sSub>
                        <m:sSubPr>
                          <m:ctrlPr>
                            <a:rPr lang="en-US" sz="1700" i="1">
                              <a:latin typeface="Cambria Math"/>
                            </a:rPr>
                          </m:ctrlPr>
                        </m:sSubPr>
                        <m:e>
                          <m:r>
                            <a:rPr lang="en-US" sz="1700" i="1">
                              <a:latin typeface="Cambria Math"/>
                            </a:rPr>
                            <m:t>𝑥</m:t>
                          </m:r>
                        </m:e>
                        <m:sub>
                          <m:r>
                            <a:rPr lang="en-US" sz="1700" i="1">
                              <a:latin typeface="Cambria Math"/>
                            </a:rPr>
                            <m:t>1</m:t>
                          </m:r>
                        </m:sub>
                      </m:sSub>
                      <m:r>
                        <a:rPr lang="en-US" sz="1700" i="1">
                          <a:latin typeface="Cambria Math"/>
                        </a:rPr>
                        <m:t>+0.5</m:t>
                      </m:r>
                      <m:sSub>
                        <m:sSubPr>
                          <m:ctrlPr>
                            <a:rPr lang="en-US" sz="1700" i="1">
                              <a:latin typeface="Cambria Math"/>
                            </a:rPr>
                          </m:ctrlPr>
                        </m:sSubPr>
                        <m:e>
                          <m:r>
                            <a:rPr lang="en-US" sz="1700" i="1">
                              <a:latin typeface="Cambria Math"/>
                            </a:rPr>
                            <m:t>𝑥</m:t>
                          </m:r>
                        </m:e>
                        <m:sub>
                          <m:r>
                            <a:rPr lang="en-US" sz="1700" i="1">
                              <a:latin typeface="Cambria Math"/>
                            </a:rPr>
                            <m:t>2</m:t>
                          </m:r>
                        </m:sub>
                      </m:sSub>
                      <m:r>
                        <a:rPr lang="en-US" sz="1700" i="1">
                          <a:latin typeface="Cambria Math"/>
                        </a:rPr>
                        <m:t>+…+3.2</m:t>
                      </m:r>
                      <m:sSub>
                        <m:sSubPr>
                          <m:ctrlPr>
                            <a:rPr lang="en-US" sz="1700" i="1">
                              <a:latin typeface="Cambria Math"/>
                            </a:rPr>
                          </m:ctrlPr>
                        </m:sSubPr>
                        <m:e>
                          <m:r>
                            <a:rPr lang="en-US" sz="1700" i="1">
                              <a:latin typeface="Cambria Math"/>
                            </a:rPr>
                            <m:t>𝑥</m:t>
                          </m:r>
                        </m:e>
                        <m:sub>
                          <m:r>
                            <a:rPr lang="en-US" sz="1700" i="1">
                              <a:latin typeface="Cambria Math"/>
                            </a:rPr>
                            <m:t>𝑛</m:t>
                          </m:r>
                        </m:sub>
                      </m:sSub>
                      <m:r>
                        <a:rPr lang="en-US" sz="1700" i="1">
                          <a:latin typeface="Cambria Math"/>
                        </a:rPr>
                        <m:t>=</m:t>
                      </m:r>
                      <m:acc>
                        <m:accPr>
                          <m:chr m:val="̂"/>
                          <m:ctrlPr>
                            <a:rPr lang="en-US" sz="1700" i="1">
                              <a:latin typeface="Cambria Math"/>
                            </a:rPr>
                          </m:ctrlPr>
                        </m:accPr>
                        <m:e>
                          <m:r>
                            <a:rPr lang="en-US" sz="1700" i="1">
                              <a:latin typeface="Cambria Math"/>
                            </a:rPr>
                            <m:t>𝑦</m:t>
                          </m:r>
                        </m:e>
                      </m:acc>
                    </m:oMath>
                  </m:oMathPara>
                </a14:m>
                <a:endParaRPr lang="en-US" sz="1700" dirty="0"/>
              </a:p>
            </p:txBody>
          </p:sp>
        </mc:Choice>
        <mc:Fallback xmlns="">
          <p:sp>
            <p:nvSpPr>
              <p:cNvPr id="26" name="TextBox 25"/>
              <p:cNvSpPr txBox="1">
                <a:spLocks noRot="1" noChangeAspect="1" noMove="1" noResize="1" noEditPoints="1" noAdjustHandles="1" noChangeArrowheads="1" noChangeShapeType="1" noTextEdit="1"/>
              </p:cNvSpPr>
              <p:nvPr/>
            </p:nvSpPr>
            <p:spPr>
              <a:xfrm>
                <a:off x="9001274" y="6738730"/>
                <a:ext cx="6097887" cy="523220"/>
              </a:xfrm>
              <a:prstGeom prst="rect">
                <a:avLst/>
              </a:prstGeom>
              <a:blipFill rotWithShape="1">
                <a:blip r:embed="rId2"/>
                <a:stretch>
                  <a:fillRect t="-10465" r="-2100" b="-32558"/>
                </a:stretch>
              </a:blipFill>
            </p:spPr>
            <p:txBody>
              <a:bodyPr/>
              <a:lstStyle/>
              <a:p>
                <a:r>
                  <a:rPr lang="en-US">
                    <a:noFill/>
                  </a:rPr>
                  <a:t> </a:t>
                </a:r>
              </a:p>
            </p:txBody>
          </p:sp>
        </mc:Fallback>
      </mc:AlternateContent>
      <p:sp>
        <p:nvSpPr>
          <p:cNvPr id="27" name="Left Brace 26"/>
          <p:cNvSpPr/>
          <p:nvPr/>
        </p:nvSpPr>
        <p:spPr>
          <a:xfrm rot="16200000">
            <a:off x="6579751" y="3481742"/>
            <a:ext cx="173855" cy="3076161"/>
          </a:xfrm>
          <a:prstGeom prst="leftBrace">
            <a:avLst/>
          </a:prstGeom>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28" name="TextBox 27"/>
          <p:cNvSpPr txBox="1"/>
          <p:nvPr/>
        </p:nvSpPr>
        <p:spPr>
          <a:xfrm>
            <a:off x="5968816" y="5176636"/>
            <a:ext cx="1709211" cy="239373"/>
          </a:xfrm>
          <a:prstGeom prst="rect">
            <a:avLst/>
          </a:prstGeom>
          <a:noFill/>
        </p:spPr>
        <p:txBody>
          <a:bodyPr wrap="none" lIns="54178" tIns="27089" rIns="54178" bIns="27089" rtlCol="0">
            <a:spAutoFit/>
          </a:bodyPr>
          <a:lstStyle/>
          <a:p>
            <a:r>
              <a:rPr lang="en-US" sz="1200" dirty="0">
                <a:latin typeface="Times New Roman" pitchFamily="18" charset="0"/>
                <a:cs typeface="Times New Roman" pitchFamily="18" charset="0"/>
              </a:rPr>
              <a:t>o</a:t>
            </a:r>
            <a:r>
              <a:rPr lang="en-US" sz="1200" dirty="0">
                <a:latin typeface="Times New Roman" pitchFamily="18" charset="0"/>
                <a:cs typeface="Times New Roman" pitchFamily="18" charset="0"/>
              </a:rPr>
              <a:t>utput from the algorithm</a:t>
            </a:r>
            <a:endParaRPr lang="en-US" sz="1200" dirty="0">
              <a:latin typeface="Times New Roman" pitchFamily="18" charset="0"/>
              <a:cs typeface="Times New Roman" pitchFamily="18" charset="0"/>
            </a:endParaRPr>
          </a:p>
        </p:txBody>
      </p:sp>
      <p:graphicFrame>
        <p:nvGraphicFramePr>
          <p:cNvPr id="29" name="Table 28"/>
          <p:cNvGraphicFramePr>
            <a:graphicFrameLocks noGrp="1"/>
          </p:cNvGraphicFramePr>
          <p:nvPr>
            <p:extLst>
              <p:ext uri="{D42A27DB-BD31-4B8C-83A1-F6EECF244321}">
                <p14:modId xmlns:p14="http://schemas.microsoft.com/office/powerpoint/2010/main" val="3082221460"/>
              </p:ext>
            </p:extLst>
          </p:nvPr>
        </p:nvGraphicFramePr>
        <p:xfrm>
          <a:off x="6512079" y="2181956"/>
          <a:ext cx="2595465" cy="360366"/>
        </p:xfrm>
        <a:graphic>
          <a:graphicData uri="http://schemas.openxmlformats.org/drawingml/2006/table">
            <a:tbl>
              <a:tblPr firstRow="1" bandRow="1">
                <a:tableStyleId>{5940675A-B579-460E-94D1-54222C63F5DA}</a:tableStyleId>
              </a:tblPr>
              <a:tblGrid>
                <a:gridCol w="432577"/>
                <a:gridCol w="432577"/>
                <a:gridCol w="432577"/>
                <a:gridCol w="432577"/>
                <a:gridCol w="432577"/>
                <a:gridCol w="432577"/>
              </a:tblGrid>
              <a:tr h="243580">
                <a:tc>
                  <a:txBody>
                    <a:bodyPr/>
                    <a:lstStyle/>
                    <a:p>
                      <a:pPr algn="ctr"/>
                      <a:r>
                        <a:rPr lang="en-US" sz="1200" dirty="0" smtClean="0"/>
                        <a:t>…</a:t>
                      </a:r>
                      <a:endParaRPr lang="en-US" sz="1200" dirty="0"/>
                    </a:p>
                  </a:txBody>
                  <a:tcPr marL="50484" marR="50484" marT="30030" marB="30030" anchor="ctr">
                    <a:lnL w="12700" cap="flat" cmpd="sng" algn="ctr">
                      <a:noFill/>
                      <a:prstDash val="solid"/>
                      <a:round/>
                      <a:headEnd type="none" w="med" len="med"/>
                      <a:tailEnd type="none" w="med" len="med"/>
                    </a:lnL>
                  </a:tcPr>
                </a:tc>
                <a:tc>
                  <a:txBody>
                    <a:bodyPr/>
                    <a:lstStyle/>
                    <a:p>
                      <a:pPr algn="ctr"/>
                      <a:r>
                        <a:rPr lang="en-US" sz="1200" dirty="0" smtClean="0"/>
                        <a:t>…</a:t>
                      </a:r>
                      <a:endParaRPr lang="en-US" sz="1200" dirty="0"/>
                    </a:p>
                  </a:txBody>
                  <a:tcPr marL="50484" marR="50484" marT="30030" marB="30030" anchor="ctr"/>
                </a:tc>
                <a:tc>
                  <a:txBody>
                    <a:bodyPr/>
                    <a:lstStyle/>
                    <a:p>
                      <a:pPr algn="ctr"/>
                      <a:r>
                        <a:rPr lang="en-US" sz="1200" dirty="0" smtClean="0"/>
                        <a:t>…</a:t>
                      </a:r>
                      <a:endParaRPr lang="en-US" sz="1200" dirty="0"/>
                    </a:p>
                  </a:txBody>
                  <a:tcPr marL="50484" marR="50484" marT="30030" marB="30030" anchor="ctr"/>
                </a:tc>
                <a:tc>
                  <a:txBody>
                    <a:bodyPr/>
                    <a:lstStyle/>
                    <a:p>
                      <a:pPr algn="ctr"/>
                      <a:r>
                        <a:rPr lang="en-US" sz="1200" dirty="0" smtClean="0"/>
                        <a:t>…</a:t>
                      </a:r>
                      <a:endParaRPr lang="en-US" sz="1200" dirty="0"/>
                    </a:p>
                  </a:txBody>
                  <a:tcPr marL="50484" marR="50484" marT="30030" marB="30030" anchor="ctr"/>
                </a:tc>
                <a:tc>
                  <a:txBody>
                    <a:bodyPr/>
                    <a:lstStyle/>
                    <a:p>
                      <a:pPr algn="ctr"/>
                      <a:r>
                        <a:rPr lang="en-US" sz="1200" dirty="0" smtClean="0"/>
                        <a:t>…</a:t>
                      </a:r>
                      <a:endParaRPr lang="en-US" sz="1200" dirty="0"/>
                    </a:p>
                  </a:txBody>
                  <a:tcPr marL="50484" marR="50484" marT="30030" marB="30030" anchor="ctr"/>
                </a:tc>
                <a:tc>
                  <a:txBody>
                    <a:bodyPr/>
                    <a:lstStyle/>
                    <a:p>
                      <a:pPr algn="ctr"/>
                      <a:r>
                        <a:rPr lang="en-US" sz="1200" dirty="0" smtClean="0"/>
                        <a:t>…</a:t>
                      </a:r>
                      <a:endParaRPr lang="en-US" sz="1200" dirty="0"/>
                    </a:p>
                  </a:txBody>
                  <a:tcPr marL="50484" marR="50484" marT="30030" marB="30030" anchor="ctr">
                    <a:lnR w="12700" cap="flat" cmpd="sng" algn="ctr">
                      <a:noFill/>
                      <a:prstDash val="solid"/>
                      <a:round/>
                      <a:headEnd type="none" w="med" len="med"/>
                      <a:tailEnd type="none" w="med" len="med"/>
                    </a:lnR>
                  </a:tcPr>
                </a:tc>
              </a:tr>
            </a:tbl>
          </a:graphicData>
        </a:graphic>
      </p:graphicFrame>
      <mc:AlternateContent xmlns:mc="http://schemas.openxmlformats.org/markup-compatibility/2006" xmlns:a14="http://schemas.microsoft.com/office/drawing/2010/main">
        <mc:Choice Requires="a14">
          <p:sp>
            <p:nvSpPr>
              <p:cNvPr id="30" name="TextBox 29"/>
              <p:cNvSpPr txBox="1"/>
              <p:nvPr/>
            </p:nvSpPr>
            <p:spPr>
              <a:xfrm>
                <a:off x="7293317" y="1793206"/>
                <a:ext cx="1110779" cy="270151"/>
              </a:xfrm>
              <a:prstGeom prst="rect">
                <a:avLst/>
              </a:prstGeom>
              <a:noFill/>
            </p:spPr>
            <p:txBody>
              <a:bodyPr wrap="none" lIns="54178" tIns="27089" rIns="54178" bIns="27089" rtlCol="0">
                <a:spAutoFit/>
              </a:bodyPr>
              <a:lstStyle/>
              <a:p>
                <a:r>
                  <a:rPr lang="en-US" sz="1400" dirty="0">
                    <a:latin typeface="Times New Roman" pitchFamily="18" charset="0"/>
                    <a:cs typeface="Times New Roman" pitchFamily="18" charset="0"/>
                  </a:rPr>
                  <a:t>patient </a:t>
                </a:r>
                <a14:m>
                  <m:oMath xmlns:m="http://schemas.openxmlformats.org/officeDocument/2006/math">
                    <m:r>
                      <a:rPr lang="en-US" sz="1400" i="1">
                        <a:latin typeface="Cambria Math"/>
                      </a:rPr>
                      <m:t>𝑚</m:t>
                    </m:r>
                    <m:r>
                      <a:rPr lang="en-US" sz="1400" i="1">
                        <a:latin typeface="Cambria Math"/>
                      </a:rPr>
                      <m:t>+1</m:t>
                    </m:r>
                  </m:oMath>
                </a14:m>
                <a:endParaRPr lang="en-US" sz="1400" dirty="0">
                  <a:latin typeface="Times New Roman" pitchFamily="18" charset="0"/>
                  <a:cs typeface="Times New Roman" pitchFamily="18" charset="0"/>
                </a:endParaRPr>
              </a:p>
            </p:txBody>
          </p:sp>
        </mc:Choice>
        <mc:Fallback xmlns="">
          <p:sp>
            <p:nvSpPr>
              <p:cNvPr id="30" name="TextBox 29"/>
              <p:cNvSpPr txBox="1">
                <a:spLocks noRot="1" noChangeAspect="1" noMove="1" noResize="1" noEditPoints="1" noAdjustHandles="1" noChangeArrowheads="1" noChangeShapeType="1" noTextEdit="1"/>
              </p:cNvSpPr>
              <p:nvPr/>
            </p:nvSpPr>
            <p:spPr>
              <a:xfrm>
                <a:off x="13210275" y="2730072"/>
                <a:ext cx="1896096" cy="461665"/>
              </a:xfrm>
              <a:prstGeom prst="rect">
                <a:avLst/>
              </a:prstGeom>
              <a:blipFill rotWithShape="1">
                <a:blip r:embed="rId3"/>
                <a:stretch>
                  <a:fillRect l="-4823" t="-10526" r="-8360" b="-28947"/>
                </a:stretch>
              </a:blipFill>
            </p:spPr>
            <p:txBody>
              <a:bodyPr/>
              <a:lstStyle/>
              <a:p>
                <a:r>
                  <a:rPr lang="en-US">
                    <a:noFill/>
                  </a:rPr>
                  <a:t> </a:t>
                </a:r>
              </a:p>
            </p:txBody>
          </p:sp>
        </mc:Fallback>
      </mc:AlternateContent>
      <p:cxnSp>
        <p:nvCxnSpPr>
          <p:cNvPr id="32" name="Straight Arrow Connector 31"/>
          <p:cNvCxnSpPr/>
          <p:nvPr/>
        </p:nvCxnSpPr>
        <p:spPr>
          <a:xfrm flipH="1">
            <a:off x="7394620" y="2719540"/>
            <a:ext cx="437308" cy="1560812"/>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3" name="TextBox 32"/>
              <p:cNvSpPr txBox="1"/>
              <p:nvPr/>
            </p:nvSpPr>
            <p:spPr>
              <a:xfrm>
                <a:off x="7816729" y="3115845"/>
                <a:ext cx="1297240" cy="670260"/>
              </a:xfrm>
              <a:prstGeom prst="rect">
                <a:avLst/>
              </a:prstGeom>
              <a:noFill/>
            </p:spPr>
            <p:txBody>
              <a:bodyPr wrap="none" lIns="54178" tIns="27089" rIns="54178" bIns="27089" rtlCol="0">
                <a:spAutoFit/>
              </a:bodyPr>
              <a:lstStyle/>
              <a:p>
                <a:r>
                  <a:rPr lang="en-US" sz="800" dirty="0">
                    <a:latin typeface="Times New Roman" pitchFamily="18" charset="0"/>
                    <a:cs typeface="Times New Roman" pitchFamily="18" charset="0"/>
                  </a:rPr>
                  <a:t>w</a:t>
                </a:r>
                <a:r>
                  <a:rPr lang="en-US" sz="800" dirty="0">
                    <a:latin typeface="Times New Roman" pitchFamily="18" charset="0"/>
                    <a:cs typeface="Times New Roman" pitchFamily="18" charset="0"/>
                  </a:rPr>
                  <a:t>hen  data of new patient </a:t>
                </a:r>
              </a:p>
              <a:p>
                <a:r>
                  <a:rPr lang="en-US" sz="800" dirty="0">
                    <a:latin typeface="Times New Roman" pitchFamily="18" charset="0"/>
                    <a:cs typeface="Times New Roman" pitchFamily="18" charset="0"/>
                  </a:rPr>
                  <a:t>i</a:t>
                </a:r>
                <a:r>
                  <a:rPr lang="en-US" sz="800" dirty="0">
                    <a:latin typeface="Times New Roman" pitchFamily="18" charset="0"/>
                    <a:cs typeface="Times New Roman" pitchFamily="18" charset="0"/>
                  </a:rPr>
                  <a:t>s put into the model, value</a:t>
                </a:r>
              </a:p>
              <a:p>
                <a:r>
                  <a:rPr lang="en-US" sz="800" dirty="0">
                    <a:latin typeface="Times New Roman" pitchFamily="18" charset="0"/>
                    <a:cs typeface="Times New Roman" pitchFamily="18" charset="0"/>
                  </a:rPr>
                  <a:t>o</a:t>
                </a:r>
                <a:r>
                  <a:rPr lang="en-US" sz="800" dirty="0">
                    <a:latin typeface="Times New Roman" pitchFamily="18" charset="0"/>
                    <a:cs typeface="Times New Roman" pitchFamily="18" charset="0"/>
                  </a:rPr>
                  <a:t>f </a:t>
                </a:r>
                <a14:m>
                  <m:oMath xmlns:m="http://schemas.openxmlformats.org/officeDocument/2006/math">
                    <m:acc>
                      <m:accPr>
                        <m:chr m:val="̂"/>
                        <m:ctrlPr>
                          <a:rPr lang="en-US" sz="800" i="1">
                            <a:latin typeface="Cambria Math"/>
                            <a:cs typeface="Times New Roman" pitchFamily="18" charset="0"/>
                          </a:rPr>
                        </m:ctrlPr>
                      </m:accPr>
                      <m:e>
                        <m:r>
                          <a:rPr lang="en-US" sz="800" i="1">
                            <a:latin typeface="Cambria Math"/>
                            <a:cs typeface="Times New Roman" pitchFamily="18" charset="0"/>
                          </a:rPr>
                          <m:t>𝑦</m:t>
                        </m:r>
                      </m:e>
                    </m:acc>
                  </m:oMath>
                </a14:m>
                <a:r>
                  <a:rPr lang="en-US" sz="800" dirty="0">
                    <a:latin typeface="Times New Roman" pitchFamily="18" charset="0"/>
                    <a:cs typeface="Times New Roman" pitchFamily="18" charset="0"/>
                  </a:rPr>
                  <a:t> is expected to come out</a:t>
                </a:r>
              </a:p>
              <a:p>
                <a:r>
                  <a:rPr lang="en-US" sz="800" dirty="0">
                    <a:latin typeface="Times New Roman" pitchFamily="18" charset="0"/>
                    <a:cs typeface="Times New Roman" pitchFamily="18" charset="0"/>
                  </a:rPr>
                  <a:t>to be 0 if the tumor is benign</a:t>
                </a:r>
              </a:p>
              <a:p>
                <a:r>
                  <a:rPr lang="en-US" sz="800" dirty="0">
                    <a:latin typeface="Times New Roman" pitchFamily="18" charset="0"/>
                    <a:cs typeface="Times New Roman" pitchFamily="18" charset="0"/>
                  </a:rPr>
                  <a:t>a</a:t>
                </a:r>
                <a:r>
                  <a:rPr lang="en-US" sz="800" dirty="0">
                    <a:latin typeface="Times New Roman" pitchFamily="18" charset="0"/>
                    <a:cs typeface="Times New Roman" pitchFamily="18" charset="0"/>
                  </a:rPr>
                  <a:t>nd 1 if malignant.</a:t>
                </a:r>
                <a:endParaRPr lang="en-US" sz="800" dirty="0">
                  <a:latin typeface="Times New Roman" pitchFamily="18" charset="0"/>
                  <a:cs typeface="Times New Roman" pitchFamily="18" charset="0"/>
                </a:endParaRPr>
              </a:p>
            </p:txBody>
          </p:sp>
        </mc:Choice>
        <mc:Fallback xmlns="">
          <p:sp>
            <p:nvSpPr>
              <p:cNvPr id="33" name="TextBox 32"/>
              <p:cNvSpPr txBox="1">
                <a:spLocks noRot="1" noChangeAspect="1" noMove="1" noResize="1" noEditPoints="1" noAdjustHandles="1" noChangeArrowheads="1" noChangeShapeType="1" noTextEdit="1"/>
              </p:cNvSpPr>
              <p:nvPr/>
            </p:nvSpPr>
            <p:spPr>
              <a:xfrm>
                <a:off x="14158323" y="4743730"/>
                <a:ext cx="2310504" cy="1169551"/>
              </a:xfrm>
              <a:prstGeom prst="rect">
                <a:avLst/>
              </a:prstGeom>
              <a:blipFill rotWithShape="1">
                <a:blip r:embed="rId4"/>
                <a:stretch>
                  <a:fillRect l="-792" t="-521" b="-4167"/>
                </a:stretch>
              </a:blipFill>
            </p:spPr>
            <p:txBody>
              <a:bodyPr/>
              <a:lstStyle/>
              <a:p>
                <a:r>
                  <a:rPr lang="en-US">
                    <a:noFill/>
                  </a:rPr>
                  <a:t> </a:t>
                </a:r>
              </a:p>
            </p:txBody>
          </p:sp>
        </mc:Fallback>
      </mc:AlternateContent>
    </p:spTree>
    <p:extLst>
      <p:ext uri="{BB962C8B-B14F-4D97-AF65-F5344CB8AC3E}">
        <p14:creationId xmlns:p14="http://schemas.microsoft.com/office/powerpoint/2010/main" val="38130781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07721" y="260079"/>
            <a:ext cx="6599365" cy="567568"/>
          </a:xfrm>
          <a:noFill/>
          <a:ln w="38100">
            <a:noFill/>
          </a:ln>
        </p:spPr>
        <p:txBody>
          <a:bodyPr>
            <a:noAutofit/>
          </a:bodyPr>
          <a:lstStyle/>
          <a:p>
            <a:r>
              <a:rPr lang="en-US" sz="2600" dirty="0">
                <a:latin typeface="Times New Roman" pitchFamily="18" charset="0"/>
                <a:ea typeface="Tahoma" pitchFamily="34" charset="0"/>
                <a:cs typeface="Times New Roman" pitchFamily="18" charset="0"/>
              </a:rPr>
              <a:t>t</a:t>
            </a:r>
            <a:r>
              <a:rPr lang="en-US" sz="2600" dirty="0">
                <a:latin typeface="Times New Roman" pitchFamily="18" charset="0"/>
                <a:ea typeface="Tahoma" pitchFamily="34" charset="0"/>
                <a:cs typeface="Times New Roman" pitchFamily="18" charset="0"/>
              </a:rPr>
              <a:t>he (machine) learning process</a:t>
            </a:r>
            <a:endParaRPr lang="en-US" sz="2600" dirty="0">
              <a:latin typeface="Times New Roman" pitchFamily="18" charset="0"/>
              <a:ea typeface="Tahoma" pitchFamily="34" charset="0"/>
              <a:cs typeface="Times New Roman" pitchFamily="18" charset="0"/>
            </a:endParaRPr>
          </a:p>
        </p:txBody>
      </p:sp>
      <p:sp>
        <p:nvSpPr>
          <p:cNvPr id="5" name="Rectangle 4"/>
          <p:cNvSpPr/>
          <p:nvPr/>
        </p:nvSpPr>
        <p:spPr>
          <a:xfrm>
            <a:off x="209132" y="1878647"/>
            <a:ext cx="1987760" cy="922227"/>
          </a:xfrm>
          <a:prstGeom prst="rect">
            <a:avLst/>
          </a:prstGeom>
          <a:solidFill>
            <a:schemeClr val="bg2"/>
          </a:solidFill>
          <a:ln w="57150">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6" name="Rectangle 5"/>
          <p:cNvSpPr/>
          <p:nvPr/>
        </p:nvSpPr>
        <p:spPr>
          <a:xfrm>
            <a:off x="209132" y="2777296"/>
            <a:ext cx="1987760" cy="413163"/>
          </a:xfrm>
          <a:prstGeom prst="rect">
            <a:avLst/>
          </a:prstGeom>
          <a:solidFill>
            <a:schemeClr val="bg2"/>
          </a:solidFill>
          <a:ln w="76200">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9" name="TextBox 8"/>
          <p:cNvSpPr txBox="1"/>
          <p:nvPr/>
        </p:nvSpPr>
        <p:spPr>
          <a:xfrm>
            <a:off x="575301" y="2165153"/>
            <a:ext cx="1117704" cy="223984"/>
          </a:xfrm>
          <a:prstGeom prst="rect">
            <a:avLst/>
          </a:prstGeom>
          <a:noFill/>
        </p:spPr>
        <p:txBody>
          <a:bodyPr wrap="none" lIns="54178" tIns="27089" rIns="54178" bIns="27089" rtlCol="0">
            <a:spAutoFit/>
          </a:bodyPr>
          <a:lstStyle/>
          <a:p>
            <a:r>
              <a:rPr lang="en-US" sz="1100" b="1" dirty="0">
                <a:latin typeface="Times New Roman" pitchFamily="18" charset="0"/>
                <a:cs typeface="Times New Roman" pitchFamily="18" charset="0"/>
              </a:rPr>
              <a:t>the training data</a:t>
            </a:r>
            <a:endParaRPr lang="en-US" sz="1100" b="1" dirty="0">
              <a:latin typeface="Times New Roman" pitchFamily="18" charset="0"/>
              <a:cs typeface="Times New Roman" pitchFamily="18" charset="0"/>
            </a:endParaRPr>
          </a:p>
        </p:txBody>
      </p:sp>
      <p:sp>
        <p:nvSpPr>
          <p:cNvPr id="11" name="TextBox 10"/>
          <p:cNvSpPr txBox="1"/>
          <p:nvPr/>
        </p:nvSpPr>
        <p:spPr>
          <a:xfrm>
            <a:off x="713526" y="2816516"/>
            <a:ext cx="843590" cy="223984"/>
          </a:xfrm>
          <a:prstGeom prst="rect">
            <a:avLst/>
          </a:prstGeom>
          <a:noFill/>
        </p:spPr>
        <p:txBody>
          <a:bodyPr wrap="none" lIns="54178" tIns="27089" rIns="54178" bIns="27089" rtlCol="0">
            <a:spAutoFit/>
          </a:bodyPr>
          <a:lstStyle/>
          <a:p>
            <a:r>
              <a:rPr lang="en-US" sz="1100" b="1" dirty="0">
                <a:latin typeface="Times New Roman" pitchFamily="18" charset="0"/>
                <a:cs typeface="Times New Roman" pitchFamily="18" charset="0"/>
              </a:rPr>
              <a:t>t</a:t>
            </a:r>
            <a:r>
              <a:rPr lang="en-US" sz="1100" b="1" dirty="0">
                <a:latin typeface="Times New Roman" pitchFamily="18" charset="0"/>
                <a:cs typeface="Times New Roman" pitchFamily="18" charset="0"/>
              </a:rPr>
              <a:t>he test data</a:t>
            </a:r>
            <a:endParaRPr lang="en-US" sz="1100" b="1" dirty="0">
              <a:latin typeface="Times New Roman" pitchFamily="18" charset="0"/>
              <a:cs typeface="Times New Roman" pitchFamily="18" charset="0"/>
            </a:endParaRPr>
          </a:p>
        </p:txBody>
      </p:sp>
      <p:sp>
        <p:nvSpPr>
          <p:cNvPr id="12" name="Right Arrow 11"/>
          <p:cNvSpPr/>
          <p:nvPr/>
        </p:nvSpPr>
        <p:spPr>
          <a:xfrm rot="5400000">
            <a:off x="3181154" y="2446128"/>
            <a:ext cx="683753" cy="238531"/>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5" name="Rounded Rectangle 14"/>
          <p:cNvSpPr/>
          <p:nvPr/>
        </p:nvSpPr>
        <p:spPr>
          <a:xfrm>
            <a:off x="2926702" y="2903738"/>
            <a:ext cx="1272167" cy="786663"/>
          </a:xfrm>
          <a:prstGeom prst="round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6" name="Rectangle 15"/>
          <p:cNvSpPr/>
          <p:nvPr/>
        </p:nvSpPr>
        <p:spPr>
          <a:xfrm>
            <a:off x="2196893" y="2209729"/>
            <a:ext cx="1385326" cy="1564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7" name="Right Arrow 16"/>
          <p:cNvSpPr/>
          <p:nvPr/>
        </p:nvSpPr>
        <p:spPr>
          <a:xfrm rot="5400000">
            <a:off x="3262580" y="3871340"/>
            <a:ext cx="600410" cy="238531"/>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8" name="Rectangle 17"/>
          <p:cNvSpPr/>
          <p:nvPr/>
        </p:nvSpPr>
        <p:spPr>
          <a:xfrm>
            <a:off x="3025645" y="4298783"/>
            <a:ext cx="1113146" cy="425676"/>
          </a:xfrm>
          <a:prstGeom prst="rect">
            <a:avLst/>
          </a:prstGeom>
          <a:solidFill>
            <a:schemeClr val="bg2"/>
          </a:solidFill>
          <a:ln>
            <a:solidFill>
              <a:schemeClr val="bg1">
                <a:lumMod val="8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9" name="TextBox 18"/>
          <p:cNvSpPr txBox="1"/>
          <p:nvPr/>
        </p:nvSpPr>
        <p:spPr>
          <a:xfrm>
            <a:off x="2874893" y="3027285"/>
            <a:ext cx="1375786" cy="393261"/>
          </a:xfrm>
          <a:prstGeom prst="rect">
            <a:avLst/>
          </a:prstGeom>
          <a:noFill/>
        </p:spPr>
        <p:txBody>
          <a:bodyPr wrap="none" lIns="54178" tIns="27089" rIns="54178" bIns="27089" rtlCol="0">
            <a:spAutoFit/>
          </a:bodyPr>
          <a:lstStyle/>
          <a:p>
            <a:pPr algn="ctr"/>
            <a:r>
              <a:rPr lang="en-US" sz="1100" b="1" dirty="0">
                <a:latin typeface="Times New Roman" pitchFamily="18" charset="0"/>
                <a:cs typeface="Times New Roman" pitchFamily="18" charset="0"/>
              </a:rPr>
              <a:t>the machine learning</a:t>
            </a:r>
          </a:p>
          <a:p>
            <a:pPr algn="ctr"/>
            <a:r>
              <a:rPr lang="en-US" sz="1100" b="1" dirty="0">
                <a:latin typeface="Times New Roman" pitchFamily="18" charset="0"/>
                <a:cs typeface="Times New Roman" pitchFamily="18" charset="0"/>
              </a:rPr>
              <a:t> algorithm</a:t>
            </a:r>
            <a:endParaRPr lang="en-US" sz="1100" b="1" dirty="0">
              <a:latin typeface="Times New Roman" pitchFamily="18" charset="0"/>
              <a:cs typeface="Times New Roman" pitchFamily="18" charset="0"/>
            </a:endParaRPr>
          </a:p>
        </p:txBody>
      </p:sp>
      <p:sp>
        <p:nvSpPr>
          <p:cNvPr id="20" name="TextBox 19"/>
          <p:cNvSpPr txBox="1"/>
          <p:nvPr/>
        </p:nvSpPr>
        <p:spPr>
          <a:xfrm>
            <a:off x="3121359" y="4290134"/>
            <a:ext cx="981448" cy="331706"/>
          </a:xfrm>
          <a:prstGeom prst="rect">
            <a:avLst/>
          </a:prstGeom>
          <a:noFill/>
        </p:spPr>
        <p:txBody>
          <a:bodyPr wrap="none" lIns="54178" tIns="27089" rIns="54178" bIns="27089" rtlCol="0">
            <a:spAutoFit/>
          </a:bodyPr>
          <a:lstStyle/>
          <a:p>
            <a:r>
              <a:rPr lang="en-US" sz="1100" dirty="0">
                <a:latin typeface="Times New Roman" pitchFamily="18" charset="0"/>
                <a:cs typeface="Times New Roman" pitchFamily="18" charset="0"/>
              </a:rPr>
              <a:t>t</a:t>
            </a:r>
            <a:r>
              <a:rPr lang="en-US" sz="1100" dirty="0">
                <a:latin typeface="Times New Roman" pitchFamily="18" charset="0"/>
                <a:cs typeface="Times New Roman" pitchFamily="18" charset="0"/>
              </a:rPr>
              <a:t>he model</a:t>
            </a:r>
          </a:p>
          <a:p>
            <a:r>
              <a:rPr lang="en-US" sz="700" b="1" dirty="0">
                <a:latin typeface="Times New Roman" pitchFamily="18" charset="0"/>
                <a:cs typeface="Times New Roman" pitchFamily="18" charset="0"/>
              </a:rPr>
              <a:t>(hypothesis, predictor)</a:t>
            </a:r>
            <a:endParaRPr lang="en-US" sz="700" b="1" dirty="0">
              <a:latin typeface="Times New Roman" pitchFamily="18" charset="0"/>
              <a:cs typeface="Times New Roman" pitchFamily="18" charset="0"/>
            </a:endParaRPr>
          </a:p>
        </p:txBody>
      </p:sp>
      <p:sp>
        <p:nvSpPr>
          <p:cNvPr id="21" name="Rectangle 20"/>
          <p:cNvSpPr/>
          <p:nvPr/>
        </p:nvSpPr>
        <p:spPr>
          <a:xfrm rot="5400000">
            <a:off x="494694" y="3793288"/>
            <a:ext cx="1336630" cy="13148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22" name="Right Arrow 21"/>
          <p:cNvSpPr/>
          <p:nvPr/>
        </p:nvSpPr>
        <p:spPr>
          <a:xfrm>
            <a:off x="1097266" y="4369729"/>
            <a:ext cx="1928379" cy="28378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23" name="TextBox 22"/>
          <p:cNvSpPr txBox="1"/>
          <p:nvPr/>
        </p:nvSpPr>
        <p:spPr>
          <a:xfrm>
            <a:off x="2767682" y="1878647"/>
            <a:ext cx="532607" cy="331706"/>
          </a:xfrm>
          <a:prstGeom prst="rect">
            <a:avLst/>
          </a:prstGeom>
          <a:noFill/>
        </p:spPr>
        <p:txBody>
          <a:bodyPr wrap="none" lIns="54178" tIns="27089" rIns="54178" bIns="27089" rtlCol="0">
            <a:spAutoFit/>
          </a:bodyPr>
          <a:lstStyle/>
          <a:p>
            <a:r>
              <a:rPr lang="en-US" dirty="0" smtClean="0">
                <a:latin typeface="Times New Roman" pitchFamily="18" charset="0"/>
                <a:cs typeface="Times New Roman" pitchFamily="18" charset="0"/>
              </a:rPr>
              <a:t>train</a:t>
            </a:r>
            <a:endParaRPr lang="en-US" dirty="0">
              <a:latin typeface="Times New Roman" pitchFamily="18" charset="0"/>
              <a:cs typeface="Times New Roman" pitchFamily="18" charset="0"/>
            </a:endParaRPr>
          </a:p>
        </p:txBody>
      </p:sp>
      <p:sp>
        <p:nvSpPr>
          <p:cNvPr id="24" name="TextBox 23"/>
          <p:cNvSpPr txBox="1"/>
          <p:nvPr/>
        </p:nvSpPr>
        <p:spPr>
          <a:xfrm>
            <a:off x="1614780" y="4116115"/>
            <a:ext cx="840384" cy="331706"/>
          </a:xfrm>
          <a:prstGeom prst="rect">
            <a:avLst/>
          </a:prstGeom>
          <a:noFill/>
        </p:spPr>
        <p:txBody>
          <a:bodyPr wrap="none" lIns="54178" tIns="27089" rIns="54178" bIns="27089" rtlCol="0">
            <a:spAutoFit/>
          </a:bodyPr>
          <a:lstStyle/>
          <a:p>
            <a:r>
              <a:rPr lang="en-US" dirty="0" smtClean="0">
                <a:latin typeface="Times New Roman" pitchFamily="18" charset="0"/>
                <a:cs typeface="Times New Roman" pitchFamily="18" charset="0"/>
              </a:rPr>
              <a:t>validate</a:t>
            </a:r>
            <a:endParaRPr lang="en-US" dirty="0">
              <a:latin typeface="Times New Roman" pitchFamily="18" charset="0"/>
              <a:cs typeface="Times New Roman" pitchFamily="18" charset="0"/>
            </a:endParaRPr>
          </a:p>
        </p:txBody>
      </p:sp>
      <p:sp>
        <p:nvSpPr>
          <p:cNvPr id="25" name="TextBox 24"/>
          <p:cNvSpPr txBox="1"/>
          <p:nvPr/>
        </p:nvSpPr>
        <p:spPr>
          <a:xfrm>
            <a:off x="2986641" y="3734000"/>
            <a:ext cx="519783"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infer</a:t>
            </a:r>
            <a:endParaRPr lang="en-US" sz="1700" dirty="0">
              <a:latin typeface="Times New Roman" pitchFamily="18" charset="0"/>
              <a:cs typeface="Times New Roman" pitchFamily="18" charset="0"/>
            </a:endParaRPr>
          </a:p>
        </p:txBody>
      </p:sp>
      <p:sp>
        <p:nvSpPr>
          <p:cNvPr id="26" name="Rectangle 25"/>
          <p:cNvSpPr/>
          <p:nvPr/>
        </p:nvSpPr>
        <p:spPr>
          <a:xfrm>
            <a:off x="4914462" y="2308892"/>
            <a:ext cx="1709474" cy="553074"/>
          </a:xfrm>
          <a:prstGeom prst="rect">
            <a:avLst/>
          </a:prstGeom>
          <a:solidFill>
            <a:schemeClr val="bg2"/>
          </a:solid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27" name="TextBox 26"/>
          <p:cNvSpPr txBox="1"/>
          <p:nvPr/>
        </p:nvSpPr>
        <p:spPr>
          <a:xfrm>
            <a:off x="5441982" y="2469863"/>
            <a:ext cx="654436" cy="223984"/>
          </a:xfrm>
          <a:prstGeom prst="rect">
            <a:avLst/>
          </a:prstGeom>
          <a:noFill/>
        </p:spPr>
        <p:txBody>
          <a:bodyPr wrap="none" lIns="54178" tIns="27089" rIns="54178" bIns="27089" rtlCol="0">
            <a:spAutoFit/>
          </a:bodyPr>
          <a:lstStyle/>
          <a:p>
            <a:pPr algn="ctr"/>
            <a:r>
              <a:rPr lang="en-US" sz="1100" b="1" dirty="0">
                <a:latin typeface="Times New Roman" pitchFamily="18" charset="0"/>
                <a:cs typeface="Times New Roman" pitchFamily="18" charset="0"/>
              </a:rPr>
              <a:t>n</a:t>
            </a:r>
            <a:r>
              <a:rPr lang="en-US" sz="1100" b="1" dirty="0">
                <a:latin typeface="Times New Roman" pitchFamily="18" charset="0"/>
                <a:cs typeface="Times New Roman" pitchFamily="18" charset="0"/>
              </a:rPr>
              <a:t>ew data</a:t>
            </a:r>
            <a:endParaRPr lang="en-US" sz="1100" b="1" dirty="0">
              <a:latin typeface="Times New Roman" pitchFamily="18" charset="0"/>
              <a:cs typeface="Times New Roman" pitchFamily="18" charset="0"/>
            </a:endParaRPr>
          </a:p>
        </p:txBody>
      </p:sp>
      <p:sp>
        <p:nvSpPr>
          <p:cNvPr id="28" name="Rectangle 27"/>
          <p:cNvSpPr/>
          <p:nvPr/>
        </p:nvSpPr>
        <p:spPr>
          <a:xfrm rot="5400000">
            <a:off x="4879559" y="3624660"/>
            <a:ext cx="1779054" cy="13148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29" name="Right Arrow 28"/>
          <p:cNvSpPr/>
          <p:nvPr/>
        </p:nvSpPr>
        <p:spPr>
          <a:xfrm rot="10800000">
            <a:off x="4150587" y="4365905"/>
            <a:ext cx="1583864" cy="283784"/>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p:txBody>
      </p:sp>
      <p:sp>
        <p:nvSpPr>
          <p:cNvPr id="30" name="TextBox 29"/>
          <p:cNvSpPr txBox="1"/>
          <p:nvPr/>
        </p:nvSpPr>
        <p:spPr>
          <a:xfrm>
            <a:off x="4746502" y="4054324"/>
            <a:ext cx="750615" cy="331706"/>
          </a:xfrm>
          <a:prstGeom prst="rect">
            <a:avLst/>
          </a:prstGeom>
          <a:noFill/>
        </p:spPr>
        <p:txBody>
          <a:bodyPr wrap="none" lIns="54178" tIns="27089" rIns="54178" bIns="27089" rtlCol="0">
            <a:spAutoFit/>
          </a:bodyPr>
          <a:lstStyle/>
          <a:p>
            <a:r>
              <a:rPr lang="en-US" dirty="0" smtClean="0">
                <a:latin typeface="Times New Roman" pitchFamily="18" charset="0"/>
                <a:cs typeface="Times New Roman" pitchFamily="18" charset="0"/>
              </a:rPr>
              <a:t>predict</a:t>
            </a:r>
            <a:endParaRPr lang="en-US" dirty="0">
              <a:latin typeface="Times New Roman" pitchFamily="18" charset="0"/>
              <a:cs typeface="Times New Roman" pitchFamily="18" charset="0"/>
            </a:endParaRPr>
          </a:p>
        </p:txBody>
      </p:sp>
      <p:sp>
        <p:nvSpPr>
          <p:cNvPr id="31" name="Right Arrow 30"/>
          <p:cNvSpPr/>
          <p:nvPr/>
        </p:nvSpPr>
        <p:spPr>
          <a:xfrm rot="5400000">
            <a:off x="3282013" y="4910132"/>
            <a:ext cx="600410" cy="238531"/>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32" name="TextBox 31"/>
          <p:cNvSpPr txBox="1"/>
          <p:nvPr/>
        </p:nvSpPr>
        <p:spPr>
          <a:xfrm>
            <a:off x="3014717" y="5329602"/>
            <a:ext cx="1272233" cy="331706"/>
          </a:xfrm>
          <a:prstGeom prst="rect">
            <a:avLst/>
          </a:prstGeom>
          <a:noFill/>
          <a:ln w="28575">
            <a:solidFill>
              <a:schemeClr val="bg1">
                <a:lumMod val="50000"/>
              </a:schemeClr>
            </a:solidFill>
            <a:prstDash val="dash"/>
          </a:ln>
        </p:spPr>
        <p:txBody>
          <a:bodyPr wrap="none" lIns="54178" tIns="27089" rIns="54178" bIns="27089" rtlCol="0">
            <a:spAutoFit/>
          </a:bodyPr>
          <a:lstStyle/>
          <a:p>
            <a:r>
              <a:rPr lang="en-US" b="1" dirty="0" smtClean="0">
                <a:solidFill>
                  <a:schemeClr val="bg1">
                    <a:lumMod val="65000"/>
                  </a:schemeClr>
                </a:solidFill>
                <a:latin typeface="Times New Roman" pitchFamily="18" charset="0"/>
                <a:cs typeface="Times New Roman" pitchFamily="18" charset="0"/>
              </a:rPr>
              <a:t>(prediction)</a:t>
            </a:r>
            <a:endParaRPr lang="en-US" b="1" dirty="0">
              <a:solidFill>
                <a:schemeClr val="bg1">
                  <a:lumMod val="65000"/>
                </a:schemeClr>
              </a:solidFill>
              <a:latin typeface="Times New Roman" pitchFamily="18" charset="0"/>
              <a:cs typeface="Times New Roman" pitchFamily="18" charset="0"/>
            </a:endParaRPr>
          </a:p>
        </p:txBody>
      </p:sp>
      <p:sp>
        <p:nvSpPr>
          <p:cNvPr id="33" name="TextBox 32"/>
          <p:cNvSpPr txBox="1"/>
          <p:nvPr/>
        </p:nvSpPr>
        <p:spPr>
          <a:xfrm>
            <a:off x="664591" y="1514762"/>
            <a:ext cx="1090452" cy="331706"/>
          </a:xfrm>
          <a:prstGeom prst="rect">
            <a:avLst/>
          </a:prstGeom>
          <a:noFill/>
        </p:spPr>
        <p:txBody>
          <a:bodyPr wrap="none" lIns="54178" tIns="27089" rIns="54178" bIns="27089" rtlCol="0">
            <a:spAutoFit/>
          </a:bodyPr>
          <a:lstStyle/>
          <a:p>
            <a:r>
              <a:rPr lang="en-US" dirty="0">
                <a:latin typeface="Times New Roman" pitchFamily="18" charset="0"/>
                <a:cs typeface="Times New Roman" pitchFamily="18" charset="0"/>
              </a:rPr>
              <a:t>t</a:t>
            </a:r>
            <a:r>
              <a:rPr lang="en-US" dirty="0" smtClean="0">
                <a:latin typeface="Times New Roman" pitchFamily="18" charset="0"/>
                <a:cs typeface="Times New Roman" pitchFamily="18" charset="0"/>
              </a:rPr>
              <a:t>he dataset</a:t>
            </a:r>
            <a:endParaRPr lang="en-US" dirty="0">
              <a:latin typeface="Times New Roman" pitchFamily="18" charset="0"/>
              <a:cs typeface="Times New Roman" pitchFamily="18" charset="0"/>
            </a:endParaRPr>
          </a:p>
        </p:txBody>
      </p:sp>
      <p:sp>
        <p:nvSpPr>
          <p:cNvPr id="34" name="Slide Number Placeholder 33"/>
          <p:cNvSpPr>
            <a:spLocks noGrp="1"/>
          </p:cNvSpPr>
          <p:nvPr>
            <p:ph type="sldNum" sz="quarter" idx="12"/>
          </p:nvPr>
        </p:nvSpPr>
        <p:spPr>
          <a:xfrm>
            <a:off x="6951417" y="6492875"/>
            <a:ext cx="2133600" cy="365125"/>
          </a:xfrm>
        </p:spPr>
        <p:txBody>
          <a:bodyPr/>
          <a:lstStyle/>
          <a:p>
            <a:fld id="{EBA794F3-040C-4336-B142-B85B60C01368}" type="slidenum">
              <a:rPr lang="en-US" b="1" smtClean="0">
                <a:solidFill>
                  <a:schemeClr val="tx1"/>
                </a:solidFill>
              </a:rPr>
              <a:t>11</a:t>
            </a:fld>
            <a:endParaRPr lang="en-US" b="1" dirty="0">
              <a:solidFill>
                <a:schemeClr val="tx1"/>
              </a:solidFill>
            </a:endParaRPr>
          </a:p>
        </p:txBody>
      </p:sp>
      <p:cxnSp>
        <p:nvCxnSpPr>
          <p:cNvPr id="36" name="Straight Connector 35"/>
          <p:cNvCxnSpPr/>
          <p:nvPr/>
        </p:nvCxnSpPr>
        <p:spPr>
          <a:xfrm>
            <a:off x="6838047" y="1686254"/>
            <a:ext cx="0" cy="399678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6898639" y="2599928"/>
            <a:ext cx="2067270" cy="1347369"/>
          </a:xfrm>
          <a:prstGeom prst="rect">
            <a:avLst/>
          </a:prstGeom>
          <a:noFill/>
        </p:spPr>
        <p:txBody>
          <a:bodyPr wrap="square" lIns="54178" tIns="27089" rIns="54178" bIns="27089" rtlCol="0">
            <a:spAutoFit/>
          </a:bodyPr>
          <a:lstStyle/>
          <a:p>
            <a:pPr algn="just"/>
            <a:r>
              <a:rPr lang="en-US" sz="1400" dirty="0">
                <a:latin typeface="Times New Roman" pitchFamily="18" charset="0"/>
                <a:cs typeface="Times New Roman" pitchFamily="18" charset="0"/>
              </a:rPr>
              <a:t>The dataset is partitioned into training data and the test data. The training set is used to derive the model and the test data is used to validate/test the model. </a:t>
            </a:r>
            <a:endParaRPr lang="en-US" sz="1400" dirty="0">
              <a:latin typeface="Times New Roman" pitchFamily="18" charset="0"/>
              <a:cs typeface="Times New Roman" pitchFamily="18" charset="0"/>
            </a:endParaRPr>
          </a:p>
        </p:txBody>
      </p:sp>
    </p:spTree>
    <p:extLst>
      <p:ext uri="{BB962C8B-B14F-4D97-AF65-F5344CB8AC3E}">
        <p14:creationId xmlns:p14="http://schemas.microsoft.com/office/powerpoint/2010/main" val="25211775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36207" y="165484"/>
            <a:ext cx="3220172" cy="742199"/>
          </a:xfrm>
          <a:noFill/>
          <a:ln w="38100">
            <a:noFill/>
          </a:ln>
        </p:spPr>
        <p:txBody>
          <a:bodyPr>
            <a:noAutofit/>
          </a:bodyPr>
          <a:lstStyle/>
          <a:p>
            <a:r>
              <a:rPr lang="en-US" sz="2600" dirty="0">
                <a:latin typeface="Times New Roman" pitchFamily="18" charset="0"/>
                <a:ea typeface="Tahoma" pitchFamily="34" charset="0"/>
                <a:cs typeface="Times New Roman" pitchFamily="18" charset="0"/>
              </a:rPr>
              <a:t>learning modes</a:t>
            </a:r>
            <a:endParaRPr lang="en-US" sz="2600" dirty="0">
              <a:latin typeface="Times New Roman" pitchFamily="18" charset="0"/>
              <a:ea typeface="Tahoma" pitchFamily="34" charset="0"/>
              <a:cs typeface="Times New Roman" pitchFamily="18" charset="0"/>
            </a:endParaRPr>
          </a:p>
        </p:txBody>
      </p:sp>
      <p:sp>
        <p:nvSpPr>
          <p:cNvPr id="34" name="Slide Number Placeholder 33"/>
          <p:cNvSpPr>
            <a:spLocks noGrp="1"/>
          </p:cNvSpPr>
          <p:nvPr>
            <p:ph type="sldNum" sz="quarter" idx="12"/>
          </p:nvPr>
        </p:nvSpPr>
        <p:spPr>
          <a:xfrm>
            <a:off x="6872265" y="6340532"/>
            <a:ext cx="2133600" cy="365125"/>
          </a:xfrm>
        </p:spPr>
        <p:txBody>
          <a:bodyPr/>
          <a:lstStyle/>
          <a:p>
            <a:fld id="{EBA794F3-040C-4336-B142-B85B60C01368}" type="slidenum">
              <a:rPr lang="en-US" b="1" smtClean="0">
                <a:solidFill>
                  <a:schemeClr val="tx1"/>
                </a:solidFill>
              </a:rPr>
              <a:t>12</a:t>
            </a:fld>
            <a:endParaRPr lang="en-US" b="1" dirty="0">
              <a:solidFill>
                <a:schemeClr val="tx1"/>
              </a:solidFill>
            </a:endParaRPr>
          </a:p>
        </p:txBody>
      </p:sp>
      <p:sp>
        <p:nvSpPr>
          <p:cNvPr id="3" name="Rectangle 2"/>
          <p:cNvSpPr/>
          <p:nvPr/>
        </p:nvSpPr>
        <p:spPr>
          <a:xfrm>
            <a:off x="4440607" y="827647"/>
            <a:ext cx="198776" cy="567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7" name="Rectangle 6"/>
          <p:cNvSpPr/>
          <p:nvPr/>
        </p:nvSpPr>
        <p:spPr>
          <a:xfrm>
            <a:off x="1041537" y="1175996"/>
            <a:ext cx="6798140" cy="21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38" name="Down Arrow 37"/>
          <p:cNvSpPr/>
          <p:nvPr/>
        </p:nvSpPr>
        <p:spPr>
          <a:xfrm>
            <a:off x="4877914" y="1175996"/>
            <a:ext cx="389454" cy="70946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0" name="Down Arrow 39"/>
          <p:cNvSpPr/>
          <p:nvPr/>
        </p:nvSpPr>
        <p:spPr>
          <a:xfrm>
            <a:off x="7549611" y="1175996"/>
            <a:ext cx="389454" cy="70946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1" name="Down Arrow 40"/>
          <p:cNvSpPr/>
          <p:nvPr/>
        </p:nvSpPr>
        <p:spPr>
          <a:xfrm>
            <a:off x="2858496" y="1189832"/>
            <a:ext cx="389454" cy="70946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3" name="Down Arrow 42"/>
          <p:cNvSpPr/>
          <p:nvPr/>
        </p:nvSpPr>
        <p:spPr>
          <a:xfrm>
            <a:off x="942149" y="1189832"/>
            <a:ext cx="389454" cy="70946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0" name="TextBox 9"/>
          <p:cNvSpPr txBox="1"/>
          <p:nvPr/>
        </p:nvSpPr>
        <p:spPr>
          <a:xfrm>
            <a:off x="472226" y="1899292"/>
            <a:ext cx="1329300" cy="701038"/>
          </a:xfrm>
          <a:prstGeom prst="rect">
            <a:avLst/>
          </a:prstGeom>
          <a:noFill/>
          <a:ln>
            <a:solidFill>
              <a:schemeClr val="bg1">
                <a:lumMod val="75000"/>
              </a:schemeClr>
            </a:solidFill>
          </a:ln>
        </p:spPr>
        <p:txBody>
          <a:bodyPr wrap="none" lIns="54178" tIns="27089" rIns="54178" bIns="27089" rtlCol="0">
            <a:spAutoFit/>
          </a:bodyPr>
          <a:lstStyle/>
          <a:p>
            <a:pPr algn="ctr"/>
            <a:r>
              <a:rPr lang="en-US" sz="2100" dirty="0">
                <a:latin typeface="Times New Roman" pitchFamily="18" charset="0"/>
                <a:cs typeface="Times New Roman" pitchFamily="18" charset="0"/>
              </a:rPr>
              <a:t>s</a:t>
            </a:r>
            <a:r>
              <a:rPr lang="en-US" sz="2100" dirty="0">
                <a:latin typeface="Times New Roman" pitchFamily="18" charset="0"/>
                <a:cs typeface="Times New Roman" pitchFamily="18" charset="0"/>
              </a:rPr>
              <a:t>upervised </a:t>
            </a:r>
          </a:p>
          <a:p>
            <a:pPr algn="ctr"/>
            <a:r>
              <a:rPr lang="en-US" sz="2100" dirty="0">
                <a:latin typeface="Times New Roman" pitchFamily="18" charset="0"/>
                <a:cs typeface="Times New Roman" pitchFamily="18" charset="0"/>
              </a:rPr>
              <a:t>learning</a:t>
            </a:r>
            <a:endParaRPr lang="en-US" sz="2100" dirty="0">
              <a:latin typeface="Times New Roman" pitchFamily="18" charset="0"/>
              <a:cs typeface="Times New Roman" pitchFamily="18" charset="0"/>
            </a:endParaRPr>
          </a:p>
        </p:txBody>
      </p:sp>
      <p:sp>
        <p:nvSpPr>
          <p:cNvPr id="44" name="TextBox 43"/>
          <p:cNvSpPr txBox="1"/>
          <p:nvPr/>
        </p:nvSpPr>
        <p:spPr>
          <a:xfrm>
            <a:off x="2253922" y="1911754"/>
            <a:ext cx="1598604" cy="701038"/>
          </a:xfrm>
          <a:prstGeom prst="rect">
            <a:avLst/>
          </a:prstGeom>
          <a:noFill/>
          <a:ln>
            <a:solidFill>
              <a:schemeClr val="bg1">
                <a:lumMod val="75000"/>
              </a:schemeClr>
            </a:solidFill>
          </a:ln>
        </p:spPr>
        <p:txBody>
          <a:bodyPr wrap="none" lIns="54178" tIns="27089" rIns="54178" bIns="27089" rtlCol="0">
            <a:spAutoFit/>
          </a:bodyPr>
          <a:lstStyle/>
          <a:p>
            <a:pPr algn="ctr"/>
            <a:r>
              <a:rPr lang="en-US" sz="2100" dirty="0">
                <a:latin typeface="Times New Roman" pitchFamily="18" charset="0"/>
                <a:cs typeface="Times New Roman" pitchFamily="18" charset="0"/>
              </a:rPr>
              <a:t>unsupervised </a:t>
            </a:r>
          </a:p>
          <a:p>
            <a:pPr algn="ctr"/>
            <a:r>
              <a:rPr lang="en-US" sz="2100" dirty="0">
                <a:latin typeface="Times New Roman" pitchFamily="18" charset="0"/>
                <a:cs typeface="Times New Roman" pitchFamily="18" charset="0"/>
              </a:rPr>
              <a:t>learning</a:t>
            </a:r>
            <a:endParaRPr lang="en-US" sz="2100" dirty="0">
              <a:latin typeface="Times New Roman" pitchFamily="18" charset="0"/>
              <a:cs typeface="Times New Roman" pitchFamily="18" charset="0"/>
            </a:endParaRPr>
          </a:p>
        </p:txBody>
      </p:sp>
      <p:sp>
        <p:nvSpPr>
          <p:cNvPr id="45" name="TextBox 44"/>
          <p:cNvSpPr txBox="1"/>
          <p:nvPr/>
        </p:nvSpPr>
        <p:spPr>
          <a:xfrm>
            <a:off x="4215180" y="1899292"/>
            <a:ext cx="1928823" cy="701038"/>
          </a:xfrm>
          <a:prstGeom prst="rect">
            <a:avLst/>
          </a:prstGeom>
          <a:noFill/>
          <a:ln>
            <a:solidFill>
              <a:schemeClr val="bg1">
                <a:lumMod val="75000"/>
              </a:schemeClr>
            </a:solidFill>
          </a:ln>
        </p:spPr>
        <p:txBody>
          <a:bodyPr wrap="none" lIns="54178" tIns="27089" rIns="54178" bIns="27089" rtlCol="0">
            <a:spAutoFit/>
          </a:bodyPr>
          <a:lstStyle/>
          <a:p>
            <a:pPr algn="ctr"/>
            <a:r>
              <a:rPr lang="en-US" sz="2100" dirty="0">
                <a:latin typeface="Times New Roman" pitchFamily="18" charset="0"/>
                <a:cs typeface="Times New Roman" pitchFamily="18" charset="0"/>
              </a:rPr>
              <a:t>s</a:t>
            </a:r>
            <a:r>
              <a:rPr lang="en-US" sz="2100" dirty="0">
                <a:latin typeface="Times New Roman" pitchFamily="18" charset="0"/>
                <a:cs typeface="Times New Roman" pitchFamily="18" charset="0"/>
              </a:rPr>
              <a:t>emi-supervised </a:t>
            </a:r>
          </a:p>
          <a:p>
            <a:pPr algn="ctr"/>
            <a:r>
              <a:rPr lang="en-US" sz="2100" dirty="0">
                <a:latin typeface="Times New Roman" pitchFamily="18" charset="0"/>
                <a:cs typeface="Times New Roman" pitchFamily="18" charset="0"/>
              </a:rPr>
              <a:t>learning</a:t>
            </a:r>
            <a:endParaRPr lang="en-US" sz="2100" dirty="0">
              <a:latin typeface="Times New Roman" pitchFamily="18" charset="0"/>
              <a:cs typeface="Times New Roman" pitchFamily="18" charset="0"/>
            </a:endParaRPr>
          </a:p>
        </p:txBody>
      </p:sp>
      <p:sp>
        <p:nvSpPr>
          <p:cNvPr id="46" name="TextBox 45"/>
          <p:cNvSpPr txBox="1"/>
          <p:nvPr/>
        </p:nvSpPr>
        <p:spPr>
          <a:xfrm>
            <a:off x="6993888" y="1924216"/>
            <a:ext cx="1691579" cy="701038"/>
          </a:xfrm>
          <a:prstGeom prst="rect">
            <a:avLst/>
          </a:prstGeom>
          <a:noFill/>
          <a:ln>
            <a:solidFill>
              <a:schemeClr val="bg1">
                <a:lumMod val="75000"/>
              </a:schemeClr>
            </a:solidFill>
          </a:ln>
        </p:spPr>
        <p:txBody>
          <a:bodyPr wrap="none" lIns="54178" tIns="27089" rIns="54178" bIns="27089" rtlCol="0">
            <a:spAutoFit/>
          </a:bodyPr>
          <a:lstStyle/>
          <a:p>
            <a:pPr algn="ctr"/>
            <a:r>
              <a:rPr lang="en-US" sz="2100" dirty="0">
                <a:latin typeface="Times New Roman" pitchFamily="18" charset="0"/>
                <a:cs typeface="Times New Roman" pitchFamily="18" charset="0"/>
              </a:rPr>
              <a:t>reinforcement </a:t>
            </a:r>
          </a:p>
          <a:p>
            <a:pPr algn="ctr"/>
            <a:r>
              <a:rPr lang="en-US" sz="2100" dirty="0">
                <a:latin typeface="Times New Roman" pitchFamily="18" charset="0"/>
                <a:cs typeface="Times New Roman" pitchFamily="18" charset="0"/>
              </a:rPr>
              <a:t>learning</a:t>
            </a:r>
            <a:endParaRPr lang="en-US" sz="2100" dirty="0">
              <a:latin typeface="Times New Roman" pitchFamily="18" charset="0"/>
              <a:cs typeface="Times New Roman" pitchFamily="18" charset="0"/>
            </a:endParaRPr>
          </a:p>
        </p:txBody>
      </p:sp>
      <p:sp>
        <p:nvSpPr>
          <p:cNvPr id="47" name="Rectangle 46"/>
          <p:cNvSpPr/>
          <p:nvPr/>
        </p:nvSpPr>
        <p:spPr>
          <a:xfrm>
            <a:off x="663814" y="3548298"/>
            <a:ext cx="755443"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8" name="Rectangle 47"/>
          <p:cNvSpPr/>
          <p:nvPr/>
        </p:nvSpPr>
        <p:spPr>
          <a:xfrm>
            <a:off x="1494719" y="3548298"/>
            <a:ext cx="119266"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9" name="Left Brace 48"/>
          <p:cNvSpPr/>
          <p:nvPr/>
        </p:nvSpPr>
        <p:spPr>
          <a:xfrm rot="5400000">
            <a:off x="936236" y="3023908"/>
            <a:ext cx="210598" cy="71559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50" name="TextBox 49"/>
          <p:cNvSpPr txBox="1"/>
          <p:nvPr/>
        </p:nvSpPr>
        <p:spPr>
          <a:xfrm>
            <a:off x="682503" y="2830906"/>
            <a:ext cx="765043" cy="424039"/>
          </a:xfrm>
          <a:prstGeom prst="rect">
            <a:avLst/>
          </a:prstGeom>
          <a:noFill/>
        </p:spPr>
        <p:txBody>
          <a:bodyPr wrap="none" lIns="54178" tIns="27089" rIns="54178" bIns="27089" rtlCol="0">
            <a:spAutoFit/>
          </a:bodyPr>
          <a:lstStyle/>
          <a:p>
            <a:pPr algn="ctr"/>
            <a:r>
              <a:rPr lang="en-US" sz="1200" dirty="0">
                <a:latin typeface="Times New Roman" pitchFamily="18" charset="0"/>
                <a:cs typeface="Times New Roman" pitchFamily="18" charset="0"/>
              </a:rPr>
              <a:t>f</a:t>
            </a:r>
            <a:r>
              <a:rPr lang="en-US" sz="1200" dirty="0">
                <a:latin typeface="Times New Roman" pitchFamily="18" charset="0"/>
                <a:cs typeface="Times New Roman" pitchFamily="18" charset="0"/>
              </a:rPr>
              <a:t>eatures of</a:t>
            </a:r>
          </a:p>
          <a:p>
            <a:pPr algn="ctr"/>
            <a:r>
              <a:rPr lang="en-US" sz="1200" dirty="0">
                <a:latin typeface="Times New Roman" pitchFamily="18" charset="0"/>
                <a:cs typeface="Times New Roman" pitchFamily="18" charset="0"/>
              </a:rPr>
              <a:t>t</a:t>
            </a:r>
            <a:r>
              <a:rPr lang="en-US" sz="1200" dirty="0">
                <a:latin typeface="Times New Roman" pitchFamily="18" charset="0"/>
                <a:cs typeface="Times New Roman" pitchFamily="18" charset="0"/>
              </a:rPr>
              <a:t>he tumor</a:t>
            </a:r>
            <a:endParaRPr lang="en-US" sz="1200" dirty="0">
              <a:latin typeface="Times New Roman" pitchFamily="18" charset="0"/>
              <a:cs typeface="Times New Roman" pitchFamily="18" charset="0"/>
            </a:endParaRPr>
          </a:p>
        </p:txBody>
      </p:sp>
      <p:sp>
        <p:nvSpPr>
          <p:cNvPr id="51" name="Left Brace 50"/>
          <p:cNvSpPr/>
          <p:nvPr/>
        </p:nvSpPr>
        <p:spPr>
          <a:xfrm>
            <a:off x="306065" y="3548298"/>
            <a:ext cx="264659" cy="99324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52" name="TextBox 51"/>
          <p:cNvSpPr txBox="1"/>
          <p:nvPr/>
        </p:nvSpPr>
        <p:spPr>
          <a:xfrm rot="16200000">
            <a:off x="-256957" y="3925234"/>
            <a:ext cx="922137" cy="239373"/>
          </a:xfrm>
          <a:prstGeom prst="rect">
            <a:avLst/>
          </a:prstGeom>
          <a:noFill/>
        </p:spPr>
        <p:txBody>
          <a:bodyPr wrap="none" lIns="54178" tIns="27089" rIns="54178" bIns="27089" rtlCol="0">
            <a:spAutoFit/>
          </a:bodyPr>
          <a:lstStyle/>
          <a:p>
            <a:r>
              <a:rPr lang="en-US" sz="1200" dirty="0">
                <a:latin typeface="Times New Roman" pitchFamily="18" charset="0"/>
                <a:cs typeface="Times New Roman" pitchFamily="18" charset="0"/>
              </a:rPr>
              <a:t>Observations</a:t>
            </a:r>
            <a:endParaRPr lang="en-US" sz="1200" dirty="0">
              <a:latin typeface="Times New Roman" pitchFamily="18" charset="0"/>
              <a:cs typeface="Times New Roman" pitchFamily="18" charset="0"/>
            </a:endParaRPr>
          </a:p>
        </p:txBody>
      </p:sp>
      <p:sp>
        <p:nvSpPr>
          <p:cNvPr id="53" name="TextBox 52"/>
          <p:cNvSpPr txBox="1"/>
          <p:nvPr/>
        </p:nvSpPr>
        <p:spPr>
          <a:xfrm>
            <a:off x="1363401" y="2861063"/>
            <a:ext cx="705731" cy="424039"/>
          </a:xfrm>
          <a:prstGeom prst="rect">
            <a:avLst/>
          </a:prstGeom>
          <a:noFill/>
        </p:spPr>
        <p:txBody>
          <a:bodyPr wrap="none" lIns="54178" tIns="27089" rIns="54178" bIns="27089" rtlCol="0">
            <a:spAutoFit/>
          </a:bodyPr>
          <a:lstStyle/>
          <a:p>
            <a:pPr algn="ctr"/>
            <a:r>
              <a:rPr lang="en-US" sz="1200" dirty="0">
                <a:latin typeface="Times New Roman" pitchFamily="18" charset="0"/>
                <a:cs typeface="Times New Roman" pitchFamily="18" charset="0"/>
              </a:rPr>
              <a:t>type of</a:t>
            </a:r>
          </a:p>
          <a:p>
            <a:pPr algn="ctr"/>
            <a:r>
              <a:rPr lang="en-US" sz="1200" dirty="0">
                <a:latin typeface="Times New Roman" pitchFamily="18" charset="0"/>
                <a:cs typeface="Times New Roman" pitchFamily="18" charset="0"/>
              </a:rPr>
              <a:t>t</a:t>
            </a:r>
            <a:r>
              <a:rPr lang="en-US" sz="1200" dirty="0">
                <a:latin typeface="Times New Roman" pitchFamily="18" charset="0"/>
                <a:cs typeface="Times New Roman" pitchFamily="18" charset="0"/>
              </a:rPr>
              <a:t>he tumor</a:t>
            </a:r>
            <a:endParaRPr lang="en-US" sz="1200" dirty="0">
              <a:latin typeface="Times New Roman" pitchFamily="18" charset="0"/>
              <a:cs typeface="Times New Roman" pitchFamily="18" charset="0"/>
            </a:endParaRPr>
          </a:p>
        </p:txBody>
      </p:sp>
      <p:cxnSp>
        <p:nvCxnSpPr>
          <p:cNvPr id="55" name="Straight Arrow Connector 54"/>
          <p:cNvCxnSpPr>
            <a:stCxn id="53" idx="2"/>
          </p:cNvCxnSpPr>
          <p:nvPr/>
        </p:nvCxnSpPr>
        <p:spPr>
          <a:xfrm flipH="1">
            <a:off x="1613985" y="3285102"/>
            <a:ext cx="102282" cy="20190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1021659" y="4611433"/>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25748" y="4871247"/>
            <a:ext cx="569477"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Input</a:t>
            </a:r>
            <a:endParaRPr lang="en-US" sz="1700" dirty="0">
              <a:latin typeface="Times New Roman" pitchFamily="18" charset="0"/>
              <a:cs typeface="Times New Roman" pitchFamily="18" charset="0"/>
            </a:endParaRPr>
          </a:p>
        </p:txBody>
      </p:sp>
      <p:cxnSp>
        <p:nvCxnSpPr>
          <p:cNvPr id="59" name="Straight Arrow Connector 58"/>
          <p:cNvCxnSpPr/>
          <p:nvPr/>
        </p:nvCxnSpPr>
        <p:spPr>
          <a:xfrm>
            <a:off x="1554352" y="4611433"/>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1303690" y="4895217"/>
            <a:ext cx="667259"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output</a:t>
            </a:r>
            <a:endParaRPr lang="en-US" sz="1700" dirty="0">
              <a:latin typeface="Times New Roman" pitchFamily="18" charset="0"/>
              <a:cs typeface="Times New Roman" pitchFamily="18" charset="0"/>
            </a:endParaRPr>
          </a:p>
        </p:txBody>
      </p:sp>
      <p:sp>
        <p:nvSpPr>
          <p:cNvPr id="61" name="Rectangle 60"/>
          <p:cNvSpPr/>
          <p:nvPr/>
        </p:nvSpPr>
        <p:spPr>
          <a:xfrm>
            <a:off x="2768591" y="3562875"/>
            <a:ext cx="755443"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63" name="Left Brace 62"/>
          <p:cNvSpPr/>
          <p:nvPr/>
        </p:nvSpPr>
        <p:spPr>
          <a:xfrm rot="5400000">
            <a:off x="3041013" y="3038485"/>
            <a:ext cx="210598" cy="71559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64" name="TextBox 63"/>
          <p:cNvSpPr txBox="1"/>
          <p:nvPr/>
        </p:nvSpPr>
        <p:spPr>
          <a:xfrm>
            <a:off x="2787279" y="2845483"/>
            <a:ext cx="765043" cy="424039"/>
          </a:xfrm>
          <a:prstGeom prst="rect">
            <a:avLst/>
          </a:prstGeom>
          <a:noFill/>
        </p:spPr>
        <p:txBody>
          <a:bodyPr wrap="none" lIns="54178" tIns="27089" rIns="54178" bIns="27089" rtlCol="0">
            <a:spAutoFit/>
          </a:bodyPr>
          <a:lstStyle/>
          <a:p>
            <a:pPr algn="ctr"/>
            <a:r>
              <a:rPr lang="en-US" sz="1200" dirty="0">
                <a:latin typeface="Times New Roman" pitchFamily="18" charset="0"/>
                <a:cs typeface="Times New Roman" pitchFamily="18" charset="0"/>
              </a:rPr>
              <a:t>f</a:t>
            </a:r>
            <a:r>
              <a:rPr lang="en-US" sz="1200" dirty="0">
                <a:latin typeface="Times New Roman" pitchFamily="18" charset="0"/>
                <a:cs typeface="Times New Roman" pitchFamily="18" charset="0"/>
              </a:rPr>
              <a:t>eatures of</a:t>
            </a:r>
          </a:p>
          <a:p>
            <a:pPr algn="ctr"/>
            <a:r>
              <a:rPr lang="en-US" sz="1200" dirty="0">
                <a:latin typeface="Times New Roman" pitchFamily="18" charset="0"/>
                <a:cs typeface="Times New Roman" pitchFamily="18" charset="0"/>
              </a:rPr>
              <a:t>t</a:t>
            </a:r>
            <a:r>
              <a:rPr lang="en-US" sz="1200" dirty="0">
                <a:latin typeface="Times New Roman" pitchFamily="18" charset="0"/>
                <a:cs typeface="Times New Roman" pitchFamily="18" charset="0"/>
              </a:rPr>
              <a:t>he tumor</a:t>
            </a:r>
            <a:endParaRPr lang="en-US" sz="1200" dirty="0">
              <a:latin typeface="Times New Roman" pitchFamily="18" charset="0"/>
              <a:cs typeface="Times New Roman" pitchFamily="18" charset="0"/>
            </a:endParaRPr>
          </a:p>
        </p:txBody>
      </p:sp>
      <p:sp>
        <p:nvSpPr>
          <p:cNvPr id="65" name="Left Brace 64"/>
          <p:cNvSpPr/>
          <p:nvPr/>
        </p:nvSpPr>
        <p:spPr>
          <a:xfrm>
            <a:off x="2410842" y="3562875"/>
            <a:ext cx="264659" cy="99324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66" name="TextBox 65"/>
          <p:cNvSpPr txBox="1"/>
          <p:nvPr/>
        </p:nvSpPr>
        <p:spPr>
          <a:xfrm rot="16200000">
            <a:off x="1847820" y="3939811"/>
            <a:ext cx="922137" cy="239373"/>
          </a:xfrm>
          <a:prstGeom prst="rect">
            <a:avLst/>
          </a:prstGeom>
          <a:noFill/>
        </p:spPr>
        <p:txBody>
          <a:bodyPr wrap="none" lIns="54178" tIns="27089" rIns="54178" bIns="27089" rtlCol="0">
            <a:spAutoFit/>
          </a:bodyPr>
          <a:lstStyle/>
          <a:p>
            <a:r>
              <a:rPr lang="en-US" sz="1200" dirty="0">
                <a:latin typeface="Times New Roman" pitchFamily="18" charset="0"/>
                <a:cs typeface="Times New Roman" pitchFamily="18" charset="0"/>
              </a:rPr>
              <a:t>Observations</a:t>
            </a:r>
            <a:endParaRPr lang="en-US" sz="1200" dirty="0">
              <a:latin typeface="Times New Roman" pitchFamily="18" charset="0"/>
              <a:cs typeface="Times New Roman" pitchFamily="18" charset="0"/>
            </a:endParaRPr>
          </a:p>
        </p:txBody>
      </p:sp>
      <p:cxnSp>
        <p:nvCxnSpPr>
          <p:cNvPr id="69" name="Straight Arrow Connector 68"/>
          <p:cNvCxnSpPr/>
          <p:nvPr/>
        </p:nvCxnSpPr>
        <p:spPr>
          <a:xfrm>
            <a:off x="3126435" y="4626010"/>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2866154" y="4871247"/>
            <a:ext cx="569477"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Input</a:t>
            </a:r>
            <a:endParaRPr lang="en-US" sz="1700" dirty="0">
              <a:latin typeface="Times New Roman" pitchFamily="18" charset="0"/>
              <a:cs typeface="Times New Roman" pitchFamily="18" charset="0"/>
            </a:endParaRPr>
          </a:p>
        </p:txBody>
      </p:sp>
      <p:sp>
        <p:nvSpPr>
          <p:cNvPr id="73" name="Rectangle 72"/>
          <p:cNvSpPr/>
          <p:nvPr/>
        </p:nvSpPr>
        <p:spPr>
          <a:xfrm>
            <a:off x="4639383" y="3569805"/>
            <a:ext cx="755443"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74" name="Rectangle 73"/>
          <p:cNvSpPr/>
          <p:nvPr/>
        </p:nvSpPr>
        <p:spPr>
          <a:xfrm>
            <a:off x="5470288" y="3569805"/>
            <a:ext cx="119266"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75" name="Left Brace 74"/>
          <p:cNvSpPr/>
          <p:nvPr/>
        </p:nvSpPr>
        <p:spPr>
          <a:xfrm rot="5400000">
            <a:off x="4911805" y="3045415"/>
            <a:ext cx="210598" cy="71559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76" name="TextBox 75"/>
          <p:cNvSpPr txBox="1"/>
          <p:nvPr/>
        </p:nvSpPr>
        <p:spPr>
          <a:xfrm>
            <a:off x="4658071" y="2852414"/>
            <a:ext cx="765043" cy="424039"/>
          </a:xfrm>
          <a:prstGeom prst="rect">
            <a:avLst/>
          </a:prstGeom>
          <a:noFill/>
        </p:spPr>
        <p:txBody>
          <a:bodyPr wrap="none" lIns="54178" tIns="27089" rIns="54178" bIns="27089" rtlCol="0">
            <a:spAutoFit/>
          </a:bodyPr>
          <a:lstStyle/>
          <a:p>
            <a:pPr algn="ctr"/>
            <a:r>
              <a:rPr lang="en-US" sz="1200" dirty="0">
                <a:latin typeface="Times New Roman" pitchFamily="18" charset="0"/>
                <a:cs typeface="Times New Roman" pitchFamily="18" charset="0"/>
              </a:rPr>
              <a:t>f</a:t>
            </a:r>
            <a:r>
              <a:rPr lang="en-US" sz="1200" dirty="0">
                <a:latin typeface="Times New Roman" pitchFamily="18" charset="0"/>
                <a:cs typeface="Times New Roman" pitchFamily="18" charset="0"/>
              </a:rPr>
              <a:t>eatures of</a:t>
            </a:r>
          </a:p>
          <a:p>
            <a:pPr algn="ctr"/>
            <a:r>
              <a:rPr lang="en-US" sz="1200" dirty="0">
                <a:latin typeface="Times New Roman" pitchFamily="18" charset="0"/>
                <a:cs typeface="Times New Roman" pitchFamily="18" charset="0"/>
              </a:rPr>
              <a:t>t</a:t>
            </a:r>
            <a:r>
              <a:rPr lang="en-US" sz="1200" dirty="0">
                <a:latin typeface="Times New Roman" pitchFamily="18" charset="0"/>
                <a:cs typeface="Times New Roman" pitchFamily="18" charset="0"/>
              </a:rPr>
              <a:t>he tumor</a:t>
            </a:r>
            <a:endParaRPr lang="en-US" sz="1200" dirty="0">
              <a:latin typeface="Times New Roman" pitchFamily="18" charset="0"/>
              <a:cs typeface="Times New Roman" pitchFamily="18" charset="0"/>
            </a:endParaRPr>
          </a:p>
        </p:txBody>
      </p:sp>
      <p:sp>
        <p:nvSpPr>
          <p:cNvPr id="77" name="Left Brace 76"/>
          <p:cNvSpPr/>
          <p:nvPr/>
        </p:nvSpPr>
        <p:spPr>
          <a:xfrm>
            <a:off x="4281634" y="3569805"/>
            <a:ext cx="264659" cy="99324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78" name="TextBox 77"/>
          <p:cNvSpPr txBox="1"/>
          <p:nvPr/>
        </p:nvSpPr>
        <p:spPr>
          <a:xfrm rot="16200000">
            <a:off x="3718612" y="3946741"/>
            <a:ext cx="922137" cy="239373"/>
          </a:xfrm>
          <a:prstGeom prst="rect">
            <a:avLst/>
          </a:prstGeom>
          <a:noFill/>
        </p:spPr>
        <p:txBody>
          <a:bodyPr wrap="none" lIns="54178" tIns="27089" rIns="54178" bIns="27089" rtlCol="0">
            <a:spAutoFit/>
          </a:bodyPr>
          <a:lstStyle/>
          <a:p>
            <a:r>
              <a:rPr lang="en-US" sz="1200" dirty="0">
                <a:latin typeface="Times New Roman" pitchFamily="18" charset="0"/>
                <a:cs typeface="Times New Roman" pitchFamily="18" charset="0"/>
              </a:rPr>
              <a:t>Observations</a:t>
            </a:r>
            <a:endParaRPr lang="en-US" sz="1200" dirty="0">
              <a:latin typeface="Times New Roman" pitchFamily="18" charset="0"/>
              <a:cs typeface="Times New Roman" pitchFamily="18" charset="0"/>
            </a:endParaRPr>
          </a:p>
        </p:txBody>
      </p:sp>
      <p:sp>
        <p:nvSpPr>
          <p:cNvPr id="79" name="TextBox 78"/>
          <p:cNvSpPr txBox="1"/>
          <p:nvPr/>
        </p:nvSpPr>
        <p:spPr>
          <a:xfrm>
            <a:off x="5338970" y="2882570"/>
            <a:ext cx="705731" cy="424039"/>
          </a:xfrm>
          <a:prstGeom prst="rect">
            <a:avLst/>
          </a:prstGeom>
          <a:noFill/>
        </p:spPr>
        <p:txBody>
          <a:bodyPr wrap="none" lIns="54178" tIns="27089" rIns="54178" bIns="27089" rtlCol="0">
            <a:spAutoFit/>
          </a:bodyPr>
          <a:lstStyle/>
          <a:p>
            <a:pPr algn="ctr"/>
            <a:r>
              <a:rPr lang="en-US" sz="1200" dirty="0">
                <a:latin typeface="Times New Roman" pitchFamily="18" charset="0"/>
                <a:cs typeface="Times New Roman" pitchFamily="18" charset="0"/>
              </a:rPr>
              <a:t>type of</a:t>
            </a:r>
          </a:p>
          <a:p>
            <a:pPr algn="ctr"/>
            <a:r>
              <a:rPr lang="en-US" sz="1200" dirty="0">
                <a:latin typeface="Times New Roman" pitchFamily="18" charset="0"/>
                <a:cs typeface="Times New Roman" pitchFamily="18" charset="0"/>
              </a:rPr>
              <a:t>t</a:t>
            </a:r>
            <a:r>
              <a:rPr lang="en-US" sz="1200" dirty="0">
                <a:latin typeface="Times New Roman" pitchFamily="18" charset="0"/>
                <a:cs typeface="Times New Roman" pitchFamily="18" charset="0"/>
              </a:rPr>
              <a:t>he tumor</a:t>
            </a:r>
            <a:endParaRPr lang="en-US" sz="1200" dirty="0">
              <a:latin typeface="Times New Roman" pitchFamily="18" charset="0"/>
              <a:cs typeface="Times New Roman" pitchFamily="18" charset="0"/>
            </a:endParaRPr>
          </a:p>
        </p:txBody>
      </p:sp>
      <p:cxnSp>
        <p:nvCxnSpPr>
          <p:cNvPr id="80" name="Straight Arrow Connector 79"/>
          <p:cNvCxnSpPr>
            <a:stCxn id="79" idx="2"/>
          </p:cNvCxnSpPr>
          <p:nvPr/>
        </p:nvCxnSpPr>
        <p:spPr>
          <a:xfrm flipH="1">
            <a:off x="5589554" y="3306609"/>
            <a:ext cx="102282" cy="20190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a:off x="4997227" y="4632941"/>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4701317" y="4892754"/>
            <a:ext cx="569477"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Input</a:t>
            </a:r>
            <a:endParaRPr lang="en-US" sz="1700" dirty="0">
              <a:latin typeface="Times New Roman" pitchFamily="18" charset="0"/>
              <a:cs typeface="Times New Roman" pitchFamily="18" charset="0"/>
            </a:endParaRPr>
          </a:p>
        </p:txBody>
      </p:sp>
      <p:cxnSp>
        <p:nvCxnSpPr>
          <p:cNvPr id="83" name="Straight Arrow Connector 82"/>
          <p:cNvCxnSpPr/>
          <p:nvPr/>
        </p:nvCxnSpPr>
        <p:spPr>
          <a:xfrm>
            <a:off x="5529921" y="4632941"/>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5279259" y="4916725"/>
            <a:ext cx="667259"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output</a:t>
            </a:r>
            <a:endParaRPr lang="en-US" sz="1700" dirty="0">
              <a:latin typeface="Times New Roman" pitchFamily="18" charset="0"/>
              <a:cs typeface="Times New Roman" pitchFamily="18" charset="0"/>
            </a:endParaRPr>
          </a:p>
        </p:txBody>
      </p:sp>
      <p:sp>
        <p:nvSpPr>
          <p:cNvPr id="85" name="Rectangle 84"/>
          <p:cNvSpPr/>
          <p:nvPr/>
        </p:nvSpPr>
        <p:spPr>
          <a:xfrm>
            <a:off x="5444718" y="3759554"/>
            <a:ext cx="170406" cy="1902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86" name="Rectangle 85"/>
          <p:cNvSpPr/>
          <p:nvPr/>
        </p:nvSpPr>
        <p:spPr>
          <a:xfrm>
            <a:off x="5443654" y="4185757"/>
            <a:ext cx="170406" cy="1902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87" name="TextBox 86"/>
          <p:cNvSpPr txBox="1"/>
          <p:nvPr/>
        </p:nvSpPr>
        <p:spPr>
          <a:xfrm>
            <a:off x="302833" y="5314351"/>
            <a:ext cx="1524380" cy="1162703"/>
          </a:xfrm>
          <a:prstGeom prst="rect">
            <a:avLst/>
          </a:prstGeom>
          <a:noFill/>
        </p:spPr>
        <p:txBody>
          <a:bodyPr wrap="square" lIns="54178" tIns="27089" rIns="54178" bIns="27089" rtlCol="0">
            <a:spAutoFit/>
          </a:bodyPr>
          <a:lstStyle/>
          <a:p>
            <a:pPr algn="just"/>
            <a:r>
              <a:rPr lang="en-US" sz="900" dirty="0">
                <a:latin typeface="Times New Roman" pitchFamily="18" charset="0"/>
                <a:cs typeface="Times New Roman" pitchFamily="18" charset="0"/>
              </a:rPr>
              <a:t>The expert provides us data about tumors of various patients and tells which cases were found to be or indicated malignant and which benign. </a:t>
            </a:r>
          </a:p>
          <a:p>
            <a:pPr algn="just"/>
            <a:endParaRPr lang="en-US" sz="900" dirty="0">
              <a:latin typeface="Times New Roman" pitchFamily="18" charset="0"/>
              <a:cs typeface="Times New Roman" pitchFamily="18" charset="0"/>
            </a:endParaRPr>
          </a:p>
          <a:p>
            <a:pPr algn="just"/>
            <a:r>
              <a:rPr lang="en-US" sz="900" dirty="0">
                <a:latin typeface="Times New Roman" pitchFamily="18" charset="0"/>
                <a:cs typeface="Times New Roman" pitchFamily="18" charset="0"/>
              </a:rPr>
              <a:t>-also called </a:t>
            </a:r>
            <a:r>
              <a:rPr lang="en-US" sz="900" b="1" dirty="0">
                <a:latin typeface="Times New Roman" pitchFamily="18" charset="0"/>
                <a:cs typeface="Times New Roman" pitchFamily="18" charset="0"/>
              </a:rPr>
              <a:t>learning with a teacher</a:t>
            </a:r>
          </a:p>
        </p:txBody>
      </p:sp>
      <p:sp>
        <p:nvSpPr>
          <p:cNvPr id="88" name="TextBox 87"/>
          <p:cNvSpPr txBox="1"/>
          <p:nvPr/>
        </p:nvSpPr>
        <p:spPr>
          <a:xfrm>
            <a:off x="2335932" y="5284552"/>
            <a:ext cx="1524380" cy="885704"/>
          </a:xfrm>
          <a:prstGeom prst="rect">
            <a:avLst/>
          </a:prstGeom>
          <a:noFill/>
        </p:spPr>
        <p:txBody>
          <a:bodyPr wrap="square" lIns="54178" tIns="27089" rIns="54178" bIns="27089" rtlCol="0">
            <a:spAutoFit/>
          </a:bodyPr>
          <a:lstStyle/>
          <a:p>
            <a:pPr algn="just"/>
            <a:r>
              <a:rPr lang="en-US" sz="900" dirty="0">
                <a:latin typeface="Times New Roman" pitchFamily="18" charset="0"/>
                <a:cs typeface="Times New Roman" pitchFamily="18" charset="0"/>
              </a:rPr>
              <a:t>No output is provided to us. The learning algorithm has to group the data in categories. </a:t>
            </a:r>
          </a:p>
          <a:p>
            <a:pPr algn="just"/>
            <a:endParaRPr lang="en-US" sz="900" dirty="0">
              <a:latin typeface="Times New Roman" pitchFamily="18" charset="0"/>
              <a:cs typeface="Times New Roman" pitchFamily="18" charset="0"/>
            </a:endParaRPr>
          </a:p>
          <a:p>
            <a:pPr algn="just"/>
            <a:r>
              <a:rPr lang="en-US" sz="900" dirty="0">
                <a:latin typeface="Times New Roman" pitchFamily="18" charset="0"/>
                <a:cs typeface="Times New Roman" pitchFamily="18" charset="0"/>
              </a:rPr>
              <a:t>-also called </a:t>
            </a:r>
            <a:r>
              <a:rPr lang="en-US" sz="900" b="1" dirty="0">
                <a:latin typeface="Times New Roman" pitchFamily="18" charset="0"/>
                <a:cs typeface="Times New Roman" pitchFamily="18" charset="0"/>
              </a:rPr>
              <a:t>learning without a teacher</a:t>
            </a:r>
          </a:p>
        </p:txBody>
      </p:sp>
      <p:sp>
        <p:nvSpPr>
          <p:cNvPr id="89" name="TextBox 88"/>
          <p:cNvSpPr txBox="1"/>
          <p:nvPr/>
        </p:nvSpPr>
        <p:spPr>
          <a:xfrm>
            <a:off x="4573921" y="5462785"/>
            <a:ext cx="1295918" cy="608705"/>
          </a:xfrm>
          <a:prstGeom prst="rect">
            <a:avLst/>
          </a:prstGeom>
          <a:noFill/>
        </p:spPr>
        <p:txBody>
          <a:bodyPr wrap="square" lIns="54178" tIns="27089" rIns="54178" bIns="27089" rtlCol="0">
            <a:spAutoFit/>
          </a:bodyPr>
          <a:lstStyle/>
          <a:p>
            <a:pPr algn="just"/>
            <a:r>
              <a:rPr lang="en-US" sz="900" dirty="0">
                <a:latin typeface="Times New Roman" pitchFamily="18" charset="0"/>
                <a:cs typeface="Times New Roman" pitchFamily="18" charset="0"/>
              </a:rPr>
              <a:t>Only partial output is provided to us, i.e., some of the output values are missing.</a:t>
            </a:r>
            <a:endParaRPr lang="en-US" sz="900" b="1" dirty="0">
              <a:latin typeface="Times New Roman" pitchFamily="18" charset="0"/>
              <a:cs typeface="Times New Roman" pitchFamily="18" charset="0"/>
            </a:endParaRPr>
          </a:p>
        </p:txBody>
      </p:sp>
      <p:sp>
        <p:nvSpPr>
          <p:cNvPr id="90" name="TextBox 89"/>
          <p:cNvSpPr txBox="1"/>
          <p:nvPr/>
        </p:nvSpPr>
        <p:spPr>
          <a:xfrm>
            <a:off x="6752144" y="3114662"/>
            <a:ext cx="2123240" cy="1285813"/>
          </a:xfrm>
          <a:prstGeom prst="rect">
            <a:avLst/>
          </a:prstGeom>
          <a:noFill/>
        </p:spPr>
        <p:txBody>
          <a:bodyPr wrap="square" lIns="54178" tIns="27089" rIns="54178" bIns="27089" rtlCol="0">
            <a:spAutoFit/>
          </a:bodyPr>
          <a:lstStyle/>
          <a:p>
            <a:pPr algn="just"/>
            <a:r>
              <a:rPr lang="en-US" sz="800" dirty="0">
                <a:latin typeface="Times New Roman" pitchFamily="18" charset="0"/>
                <a:cs typeface="Times New Roman" pitchFamily="18" charset="0"/>
              </a:rPr>
              <a:t>a</a:t>
            </a:r>
            <a:r>
              <a:rPr lang="en-US" sz="800" dirty="0">
                <a:latin typeface="Times New Roman" pitchFamily="18" charset="0"/>
                <a:cs typeface="Times New Roman" pitchFamily="18" charset="0"/>
              </a:rPr>
              <a:t> machine learning mode/strategy for learn </a:t>
            </a:r>
          </a:p>
          <a:p>
            <a:pPr algn="just"/>
            <a:r>
              <a:rPr lang="en-US" sz="800" dirty="0">
                <a:latin typeface="Times New Roman" pitchFamily="18" charset="0"/>
                <a:cs typeface="Times New Roman" pitchFamily="18" charset="0"/>
              </a:rPr>
              <a:t>i</a:t>
            </a:r>
            <a:r>
              <a:rPr lang="en-US" sz="800" dirty="0">
                <a:latin typeface="Times New Roman" pitchFamily="18" charset="0"/>
                <a:cs typeface="Times New Roman" pitchFamily="18" charset="0"/>
              </a:rPr>
              <a:t>n a dynamic environment … when the learning agent makes an action, it receives a negative or positive feedback from the environment telling it whether the action was correct or incorrect forcing it to modify its behavior.</a:t>
            </a:r>
          </a:p>
          <a:p>
            <a:pPr algn="just"/>
            <a:endParaRPr lang="en-US" sz="800" dirty="0">
              <a:latin typeface="Times New Roman" pitchFamily="18" charset="0"/>
              <a:cs typeface="Times New Roman" pitchFamily="18" charset="0"/>
            </a:endParaRPr>
          </a:p>
          <a:p>
            <a:pPr algn="just"/>
            <a:r>
              <a:rPr lang="en-US" sz="800" dirty="0">
                <a:latin typeface="Times New Roman" pitchFamily="18" charset="0"/>
                <a:cs typeface="Times New Roman" pitchFamily="18" charset="0"/>
              </a:rPr>
              <a:t>Autonomous vehicle and robots may use this type of learning, for example, how to navigate congested environments.</a:t>
            </a:r>
            <a:endParaRPr lang="en-US" sz="800" dirty="0">
              <a:latin typeface="Times New Roman" pitchFamily="18" charset="0"/>
              <a:cs typeface="Times New Roman" pitchFamily="18" charset="0"/>
            </a:endParaRPr>
          </a:p>
        </p:txBody>
      </p:sp>
    </p:spTree>
    <p:extLst>
      <p:ext uri="{BB962C8B-B14F-4D97-AF65-F5344CB8AC3E}">
        <p14:creationId xmlns:p14="http://schemas.microsoft.com/office/powerpoint/2010/main" val="10525221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88215" y="278512"/>
            <a:ext cx="3220172" cy="742199"/>
          </a:xfrm>
          <a:noFill/>
          <a:ln w="38100">
            <a:noFill/>
          </a:ln>
        </p:spPr>
        <p:txBody>
          <a:bodyPr>
            <a:noAutofit/>
          </a:bodyPr>
          <a:lstStyle/>
          <a:p>
            <a:r>
              <a:rPr lang="en-US" sz="2600" dirty="0">
                <a:latin typeface="Times New Roman" pitchFamily="18" charset="0"/>
                <a:ea typeface="Tahoma" pitchFamily="34" charset="0"/>
                <a:cs typeface="Times New Roman" pitchFamily="18" charset="0"/>
              </a:rPr>
              <a:t>learning tasks</a:t>
            </a:r>
            <a:endParaRPr lang="en-US" sz="2600" dirty="0">
              <a:latin typeface="Times New Roman" pitchFamily="18" charset="0"/>
              <a:ea typeface="Tahoma" pitchFamily="34" charset="0"/>
              <a:cs typeface="Times New Roman" pitchFamily="18" charset="0"/>
            </a:endParaRPr>
          </a:p>
        </p:txBody>
      </p:sp>
      <p:sp>
        <p:nvSpPr>
          <p:cNvPr id="34" name="Slide Number Placeholder 33"/>
          <p:cNvSpPr>
            <a:spLocks noGrp="1"/>
          </p:cNvSpPr>
          <p:nvPr>
            <p:ph type="sldNum" sz="quarter" idx="12"/>
          </p:nvPr>
        </p:nvSpPr>
        <p:spPr/>
        <p:txBody>
          <a:bodyPr/>
          <a:lstStyle/>
          <a:p>
            <a:fld id="{EBA794F3-040C-4336-B142-B85B60C01368}" type="slidenum">
              <a:rPr lang="en-US" b="1" smtClean="0">
                <a:solidFill>
                  <a:schemeClr val="tx1"/>
                </a:solidFill>
              </a:rPr>
              <a:t>13</a:t>
            </a:fld>
            <a:endParaRPr lang="en-US" b="1" dirty="0">
              <a:solidFill>
                <a:schemeClr val="tx1"/>
              </a:solidFill>
            </a:endParaRPr>
          </a:p>
        </p:txBody>
      </p:sp>
      <p:sp>
        <p:nvSpPr>
          <p:cNvPr id="3" name="Rectangle 2"/>
          <p:cNvSpPr/>
          <p:nvPr/>
        </p:nvSpPr>
        <p:spPr>
          <a:xfrm>
            <a:off x="4412979" y="1016836"/>
            <a:ext cx="198776" cy="567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7" name="Rectangle 6"/>
          <p:cNvSpPr/>
          <p:nvPr/>
        </p:nvSpPr>
        <p:spPr>
          <a:xfrm>
            <a:off x="1013909" y="1365185"/>
            <a:ext cx="6798140" cy="21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38" name="Down Arrow 37"/>
          <p:cNvSpPr/>
          <p:nvPr/>
        </p:nvSpPr>
        <p:spPr>
          <a:xfrm>
            <a:off x="4850287" y="1365185"/>
            <a:ext cx="389454" cy="70946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0" name="Down Arrow 39"/>
          <p:cNvSpPr/>
          <p:nvPr/>
        </p:nvSpPr>
        <p:spPr>
          <a:xfrm>
            <a:off x="7521983" y="1365185"/>
            <a:ext cx="389454" cy="70946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1" name="Down Arrow 40"/>
          <p:cNvSpPr/>
          <p:nvPr/>
        </p:nvSpPr>
        <p:spPr>
          <a:xfrm>
            <a:off x="2830869" y="1379021"/>
            <a:ext cx="389454" cy="70946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3" name="Down Arrow 42"/>
          <p:cNvSpPr/>
          <p:nvPr/>
        </p:nvSpPr>
        <p:spPr>
          <a:xfrm>
            <a:off x="914522" y="1379021"/>
            <a:ext cx="389454" cy="70946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0" name="TextBox 9"/>
          <p:cNvSpPr txBox="1"/>
          <p:nvPr/>
        </p:nvSpPr>
        <p:spPr>
          <a:xfrm>
            <a:off x="500704" y="2088482"/>
            <a:ext cx="1217090" cy="377872"/>
          </a:xfrm>
          <a:prstGeom prst="rect">
            <a:avLst/>
          </a:prstGeom>
          <a:noFill/>
          <a:ln>
            <a:solidFill>
              <a:schemeClr val="bg1">
                <a:lumMod val="75000"/>
              </a:schemeClr>
            </a:solidFill>
          </a:ln>
        </p:spPr>
        <p:txBody>
          <a:bodyPr wrap="none" lIns="54178" tIns="27089" rIns="54178" bIns="27089" rtlCol="0">
            <a:spAutoFit/>
          </a:bodyPr>
          <a:lstStyle/>
          <a:p>
            <a:pPr algn="ctr"/>
            <a:r>
              <a:rPr lang="en-US" sz="2100" dirty="0">
                <a:latin typeface="Times New Roman" pitchFamily="18" charset="0"/>
                <a:cs typeface="Times New Roman" pitchFamily="18" charset="0"/>
              </a:rPr>
              <a:t>regression</a:t>
            </a:r>
            <a:endParaRPr lang="en-US" sz="2100" dirty="0">
              <a:latin typeface="Times New Roman" pitchFamily="18" charset="0"/>
              <a:cs typeface="Times New Roman" pitchFamily="18" charset="0"/>
            </a:endParaRPr>
          </a:p>
        </p:txBody>
      </p:sp>
      <p:sp>
        <p:nvSpPr>
          <p:cNvPr id="44" name="TextBox 43"/>
          <p:cNvSpPr txBox="1"/>
          <p:nvPr/>
        </p:nvSpPr>
        <p:spPr>
          <a:xfrm>
            <a:off x="2258355" y="2100944"/>
            <a:ext cx="1534484" cy="377872"/>
          </a:xfrm>
          <a:prstGeom prst="rect">
            <a:avLst/>
          </a:prstGeom>
          <a:noFill/>
          <a:ln>
            <a:solidFill>
              <a:schemeClr val="bg1">
                <a:lumMod val="75000"/>
              </a:schemeClr>
            </a:solidFill>
          </a:ln>
        </p:spPr>
        <p:txBody>
          <a:bodyPr wrap="none" lIns="54178" tIns="27089" rIns="54178" bIns="27089" rtlCol="0">
            <a:spAutoFit/>
          </a:bodyPr>
          <a:lstStyle/>
          <a:p>
            <a:pPr algn="ctr"/>
            <a:r>
              <a:rPr lang="en-US" sz="2100" dirty="0">
                <a:latin typeface="Times New Roman" pitchFamily="18" charset="0"/>
                <a:cs typeface="Times New Roman" pitchFamily="18" charset="0"/>
              </a:rPr>
              <a:t>classification</a:t>
            </a:r>
            <a:endParaRPr lang="en-US" sz="2100" dirty="0">
              <a:latin typeface="Times New Roman" pitchFamily="18" charset="0"/>
              <a:cs typeface="Times New Roman" pitchFamily="18" charset="0"/>
            </a:endParaRPr>
          </a:p>
        </p:txBody>
      </p:sp>
      <p:sp>
        <p:nvSpPr>
          <p:cNvPr id="45" name="TextBox 44"/>
          <p:cNvSpPr txBox="1"/>
          <p:nvPr/>
        </p:nvSpPr>
        <p:spPr>
          <a:xfrm>
            <a:off x="4565058" y="2088481"/>
            <a:ext cx="1173809" cy="377872"/>
          </a:xfrm>
          <a:prstGeom prst="rect">
            <a:avLst/>
          </a:prstGeom>
          <a:noFill/>
          <a:ln>
            <a:solidFill>
              <a:schemeClr val="bg1">
                <a:lumMod val="75000"/>
              </a:schemeClr>
            </a:solidFill>
          </a:ln>
        </p:spPr>
        <p:txBody>
          <a:bodyPr wrap="none" lIns="54178" tIns="27089" rIns="54178" bIns="27089" rtlCol="0">
            <a:spAutoFit/>
          </a:bodyPr>
          <a:lstStyle/>
          <a:p>
            <a:pPr algn="ctr"/>
            <a:r>
              <a:rPr lang="en-US" sz="2100" dirty="0">
                <a:latin typeface="Times New Roman" pitchFamily="18" charset="0"/>
                <a:cs typeface="Times New Roman" pitchFamily="18" charset="0"/>
              </a:rPr>
              <a:t>clustering</a:t>
            </a:r>
            <a:endParaRPr lang="en-US" sz="2100" dirty="0">
              <a:latin typeface="Times New Roman" pitchFamily="18" charset="0"/>
              <a:cs typeface="Times New Roman" pitchFamily="18" charset="0"/>
            </a:endParaRPr>
          </a:p>
        </p:txBody>
      </p:sp>
      <p:sp>
        <p:nvSpPr>
          <p:cNvPr id="46" name="TextBox 45"/>
          <p:cNvSpPr txBox="1"/>
          <p:nvPr/>
        </p:nvSpPr>
        <p:spPr>
          <a:xfrm>
            <a:off x="6921376" y="2113405"/>
            <a:ext cx="1781347" cy="701038"/>
          </a:xfrm>
          <a:prstGeom prst="rect">
            <a:avLst/>
          </a:prstGeom>
          <a:noFill/>
          <a:ln>
            <a:solidFill>
              <a:schemeClr val="bg1">
                <a:lumMod val="75000"/>
              </a:schemeClr>
            </a:solidFill>
          </a:ln>
        </p:spPr>
        <p:txBody>
          <a:bodyPr wrap="none" lIns="54178" tIns="27089" rIns="54178" bIns="27089" rtlCol="0">
            <a:spAutoFit/>
          </a:bodyPr>
          <a:lstStyle/>
          <a:p>
            <a:pPr algn="ctr"/>
            <a:r>
              <a:rPr lang="en-US" sz="2100" dirty="0">
                <a:latin typeface="Times New Roman" pitchFamily="18" charset="0"/>
                <a:cs typeface="Times New Roman" pitchFamily="18" charset="0"/>
              </a:rPr>
              <a:t>d</a:t>
            </a:r>
            <a:r>
              <a:rPr lang="en-US" sz="2100" dirty="0">
                <a:latin typeface="Times New Roman" pitchFamily="18" charset="0"/>
                <a:cs typeface="Times New Roman" pitchFamily="18" charset="0"/>
              </a:rPr>
              <a:t>imensionality </a:t>
            </a:r>
          </a:p>
          <a:p>
            <a:pPr algn="ctr"/>
            <a:r>
              <a:rPr lang="en-US" sz="2100" dirty="0">
                <a:latin typeface="Times New Roman" pitchFamily="18" charset="0"/>
                <a:cs typeface="Times New Roman" pitchFamily="18" charset="0"/>
              </a:rPr>
              <a:t>reduction</a:t>
            </a:r>
            <a:endParaRPr lang="en-US" sz="2100" dirty="0">
              <a:latin typeface="Times New Roman" pitchFamily="18" charset="0"/>
              <a:cs typeface="Times New Roman" pitchFamily="18" charset="0"/>
            </a:endParaRPr>
          </a:p>
        </p:txBody>
      </p:sp>
      <p:sp>
        <p:nvSpPr>
          <p:cNvPr id="47" name="Rectangle 46"/>
          <p:cNvSpPr/>
          <p:nvPr/>
        </p:nvSpPr>
        <p:spPr>
          <a:xfrm>
            <a:off x="680636" y="2812007"/>
            <a:ext cx="755443"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8" name="Rectangle 47"/>
          <p:cNvSpPr/>
          <p:nvPr/>
        </p:nvSpPr>
        <p:spPr>
          <a:xfrm>
            <a:off x="1511541" y="2812007"/>
            <a:ext cx="119266"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cxnSp>
        <p:nvCxnSpPr>
          <p:cNvPr id="57" name="Straight Arrow Connector 56"/>
          <p:cNvCxnSpPr/>
          <p:nvPr/>
        </p:nvCxnSpPr>
        <p:spPr>
          <a:xfrm>
            <a:off x="1038481" y="3875143"/>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42570" y="4134956"/>
            <a:ext cx="558255"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i</a:t>
            </a:r>
            <a:r>
              <a:rPr lang="en-US" sz="1700" dirty="0">
                <a:latin typeface="Times New Roman" pitchFamily="18" charset="0"/>
                <a:cs typeface="Times New Roman" pitchFamily="18" charset="0"/>
              </a:rPr>
              <a:t>nput</a:t>
            </a:r>
            <a:endParaRPr lang="en-US" sz="1700" dirty="0">
              <a:latin typeface="Times New Roman" pitchFamily="18" charset="0"/>
              <a:cs typeface="Times New Roman" pitchFamily="18" charset="0"/>
            </a:endParaRPr>
          </a:p>
        </p:txBody>
      </p:sp>
      <p:cxnSp>
        <p:nvCxnSpPr>
          <p:cNvPr id="59" name="Straight Arrow Connector 58"/>
          <p:cNvCxnSpPr/>
          <p:nvPr/>
        </p:nvCxnSpPr>
        <p:spPr>
          <a:xfrm>
            <a:off x="1571174" y="3875143"/>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1320512" y="4158927"/>
            <a:ext cx="667259"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output</a:t>
            </a:r>
            <a:endParaRPr lang="en-US" sz="1700" dirty="0">
              <a:latin typeface="Times New Roman" pitchFamily="18" charset="0"/>
              <a:cs typeface="Times New Roman" pitchFamily="18" charset="0"/>
            </a:endParaRPr>
          </a:p>
        </p:txBody>
      </p:sp>
      <p:cxnSp>
        <p:nvCxnSpPr>
          <p:cNvPr id="54" name="Straight Arrow Connector 53"/>
          <p:cNvCxnSpPr/>
          <p:nvPr/>
        </p:nvCxnSpPr>
        <p:spPr>
          <a:xfrm>
            <a:off x="1571174" y="4502596"/>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 name="TextBox 4"/>
              <p:cNvSpPr txBox="1"/>
              <p:nvPr/>
            </p:nvSpPr>
            <p:spPr>
              <a:xfrm>
                <a:off x="80508" y="4825683"/>
                <a:ext cx="2480008" cy="885704"/>
              </a:xfrm>
              <a:prstGeom prst="rect">
                <a:avLst/>
              </a:prstGeom>
              <a:noFill/>
            </p:spPr>
            <p:txBody>
              <a:bodyPr wrap="square" lIns="54178" tIns="27089" rIns="54178" bIns="27089" rtlCol="0">
                <a:spAutoFit/>
              </a:bodyPr>
              <a:lstStyle/>
              <a:p>
                <a:pPr algn="just"/>
                <a:r>
                  <a:rPr lang="en-US" sz="900" dirty="0">
                    <a:latin typeface="Times New Roman" pitchFamily="18" charset="0"/>
                    <a:cs typeface="Times New Roman" pitchFamily="18" charset="0"/>
                  </a:rPr>
                  <a:t>The output is a continuous value. In math terms, the task is finding a function that maps the input to one or more continuous output values, e.g., </a:t>
                </a:r>
              </a:p>
              <a:p>
                <a:pPr algn="just"/>
                <a:endParaRPr lang="en-US" sz="900" dirty="0">
                  <a:latin typeface="Times New Roman" pitchFamily="18" charset="0"/>
                  <a:cs typeface="Times New Roman" pitchFamily="18" charset="0"/>
                </a:endParaRPr>
              </a:p>
              <a:p>
                <a:pPr algn="just"/>
                <a14:m>
                  <m:oMath xmlns:m="http://schemas.openxmlformats.org/officeDocument/2006/math">
                    <m:r>
                      <a:rPr lang="en-US" sz="900" i="1">
                        <a:latin typeface="Cambria Math"/>
                        <a:cs typeface="Times New Roman" pitchFamily="18" charset="0"/>
                      </a:rPr>
                      <m:t>𝑓</m:t>
                    </m:r>
                    <m:r>
                      <a:rPr lang="en-US" sz="900" i="1">
                        <a:latin typeface="Cambria Math"/>
                        <a:cs typeface="Times New Roman" pitchFamily="18" charset="0"/>
                      </a:rPr>
                      <m:t>:</m:t>
                    </m:r>
                    <m:r>
                      <a:rPr lang="en-US" sz="900" i="1">
                        <a:latin typeface="Cambria Math"/>
                        <a:ea typeface="Cambria Math"/>
                        <a:cs typeface="Times New Roman" pitchFamily="18" charset="0"/>
                      </a:rPr>
                      <m:t>ℝ</m:t>
                    </m:r>
                    <m:r>
                      <a:rPr lang="en-US" sz="900" i="1">
                        <a:latin typeface="Cambria Math"/>
                        <a:ea typeface="Cambria Math"/>
                        <a:cs typeface="Times New Roman" pitchFamily="18" charset="0"/>
                      </a:rPr>
                      <m:t>→</m:t>
                    </m:r>
                    <m:r>
                      <a:rPr lang="en-US" sz="900" i="1">
                        <a:latin typeface="Cambria Math"/>
                        <a:ea typeface="Cambria Math"/>
                        <a:cs typeface="Times New Roman" pitchFamily="18" charset="0"/>
                      </a:rPr>
                      <m:t>ℝ</m:t>
                    </m:r>
                  </m:oMath>
                </a14:m>
                <a:r>
                  <a:rPr lang="en-US" sz="900" dirty="0">
                    <a:latin typeface="Times New Roman" pitchFamily="18" charset="0"/>
                    <a:cs typeface="Times New Roman" pitchFamily="18" charset="0"/>
                  </a:rPr>
                  <a:t> or </a:t>
                </a:r>
                <a14:m>
                  <m:oMath xmlns:m="http://schemas.openxmlformats.org/officeDocument/2006/math">
                    <m:r>
                      <a:rPr lang="en-US" sz="900" i="1">
                        <a:latin typeface="Cambria Math"/>
                        <a:cs typeface="Times New Roman" pitchFamily="18" charset="0"/>
                      </a:rPr>
                      <m:t>𝑓</m:t>
                    </m:r>
                    <m:r>
                      <a:rPr lang="en-US" sz="900" i="1">
                        <a:latin typeface="Cambria Math"/>
                        <a:cs typeface="Times New Roman" pitchFamily="18" charset="0"/>
                      </a:rPr>
                      <m:t>:</m:t>
                    </m:r>
                    <m:sSup>
                      <m:sSupPr>
                        <m:ctrlPr>
                          <a:rPr lang="en-US" sz="900" i="1">
                            <a:latin typeface="Cambria Math"/>
                            <a:ea typeface="Cambria Math"/>
                            <a:cs typeface="Times New Roman" pitchFamily="18" charset="0"/>
                          </a:rPr>
                        </m:ctrlPr>
                      </m:sSupPr>
                      <m:e>
                        <m:r>
                          <a:rPr lang="en-US" sz="900" i="1">
                            <a:latin typeface="Cambria Math"/>
                            <a:ea typeface="Cambria Math"/>
                            <a:cs typeface="Times New Roman" pitchFamily="18" charset="0"/>
                          </a:rPr>
                          <m:t>ℝ</m:t>
                        </m:r>
                      </m:e>
                      <m:sup>
                        <m:r>
                          <a:rPr lang="en-US" sz="900" i="1">
                            <a:latin typeface="Cambria Math"/>
                            <a:ea typeface="Cambria Math"/>
                            <a:cs typeface="Times New Roman" pitchFamily="18" charset="0"/>
                          </a:rPr>
                          <m:t>𝑛</m:t>
                        </m:r>
                      </m:sup>
                    </m:sSup>
                    <m:r>
                      <a:rPr lang="en-US" sz="900" i="1">
                        <a:latin typeface="Cambria Math"/>
                        <a:ea typeface="Cambria Math"/>
                        <a:cs typeface="Times New Roman" pitchFamily="18" charset="0"/>
                      </a:rPr>
                      <m:t>→</m:t>
                    </m:r>
                    <m:r>
                      <a:rPr lang="en-US" sz="900" i="1">
                        <a:latin typeface="Cambria Math"/>
                        <a:ea typeface="Cambria Math"/>
                        <a:cs typeface="Times New Roman" pitchFamily="18" charset="0"/>
                      </a:rPr>
                      <m:t>ℝ</m:t>
                    </m:r>
                  </m:oMath>
                </a14:m>
                <a:r>
                  <a:rPr lang="en-US" sz="900" dirty="0">
                    <a:latin typeface="Times New Roman" pitchFamily="18" charset="0"/>
                    <a:cs typeface="Times New Roman" pitchFamily="18" charset="0"/>
                  </a:rPr>
                  <a:t> or </a:t>
                </a:r>
                <a14:m>
                  <m:oMath xmlns:m="http://schemas.openxmlformats.org/officeDocument/2006/math">
                    <m:r>
                      <a:rPr lang="en-US" sz="900" i="1">
                        <a:latin typeface="Cambria Math"/>
                        <a:cs typeface="Times New Roman" pitchFamily="18" charset="0"/>
                      </a:rPr>
                      <m:t>𝑓</m:t>
                    </m:r>
                    <m:r>
                      <a:rPr lang="en-US" sz="900" i="1">
                        <a:latin typeface="Cambria Math"/>
                        <a:cs typeface="Times New Roman" pitchFamily="18" charset="0"/>
                      </a:rPr>
                      <m:t>:</m:t>
                    </m:r>
                    <m:sSup>
                      <m:sSupPr>
                        <m:ctrlPr>
                          <a:rPr lang="en-US" sz="900" i="1">
                            <a:latin typeface="Cambria Math"/>
                            <a:ea typeface="Cambria Math"/>
                            <a:cs typeface="Times New Roman" pitchFamily="18" charset="0"/>
                          </a:rPr>
                        </m:ctrlPr>
                      </m:sSupPr>
                      <m:e>
                        <m:r>
                          <a:rPr lang="en-US" sz="900" i="1">
                            <a:latin typeface="Cambria Math"/>
                            <a:ea typeface="Cambria Math"/>
                            <a:cs typeface="Times New Roman" pitchFamily="18" charset="0"/>
                          </a:rPr>
                          <m:t>ℝ</m:t>
                        </m:r>
                      </m:e>
                      <m:sup>
                        <m:r>
                          <a:rPr lang="en-US" sz="900" i="1">
                            <a:latin typeface="Cambria Math"/>
                            <a:ea typeface="Cambria Math"/>
                            <a:cs typeface="Times New Roman" pitchFamily="18" charset="0"/>
                          </a:rPr>
                          <m:t>𝑛</m:t>
                        </m:r>
                      </m:sup>
                    </m:sSup>
                    <m:r>
                      <a:rPr lang="en-US" sz="900" i="1">
                        <a:latin typeface="Cambria Math"/>
                        <a:ea typeface="Cambria Math"/>
                        <a:cs typeface="Times New Roman" pitchFamily="18" charset="0"/>
                      </a:rPr>
                      <m:t>→</m:t>
                    </m:r>
                    <m:sSup>
                      <m:sSupPr>
                        <m:ctrlPr>
                          <a:rPr lang="en-US" sz="900" i="1">
                            <a:latin typeface="Cambria Math"/>
                            <a:ea typeface="Cambria Math"/>
                            <a:cs typeface="Times New Roman" pitchFamily="18" charset="0"/>
                          </a:rPr>
                        </m:ctrlPr>
                      </m:sSupPr>
                      <m:e>
                        <m:r>
                          <a:rPr lang="en-US" sz="900" i="1">
                            <a:latin typeface="Cambria Math"/>
                            <a:ea typeface="Cambria Math"/>
                            <a:cs typeface="Times New Roman" pitchFamily="18" charset="0"/>
                          </a:rPr>
                          <m:t>ℝ</m:t>
                        </m:r>
                      </m:e>
                      <m:sup>
                        <m:r>
                          <a:rPr lang="en-US" sz="900" i="1">
                            <a:latin typeface="Cambria Math"/>
                            <a:ea typeface="Cambria Math"/>
                            <a:cs typeface="Times New Roman" pitchFamily="18" charset="0"/>
                          </a:rPr>
                          <m:t>𝑚</m:t>
                        </m:r>
                      </m:sup>
                    </m:sSup>
                  </m:oMath>
                </a14:m>
                <a:endParaRPr lang="en-US" sz="900" dirty="0">
                  <a:latin typeface="Times New Roman" pitchFamily="18" charset="0"/>
                  <a:cs typeface="Times New Roman" pitchFamily="18" charset="0"/>
                </a:endParaRPr>
              </a:p>
              <a:p>
                <a:pPr algn="just"/>
                <a:endParaRPr lang="en-US" sz="900" dirty="0">
                  <a:latin typeface="Times New Roman" pitchFamily="18" charset="0"/>
                  <a:cs typeface="Times New Roman"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145823" y="7346879"/>
                <a:ext cx="4492000" cy="1569660"/>
              </a:xfrm>
              <a:prstGeom prst="rect">
                <a:avLst/>
              </a:prstGeom>
              <a:blipFill rotWithShape="1">
                <a:blip r:embed="rId2"/>
                <a:stretch>
                  <a:fillRect l="-814" t="-1163" r="-1900" b="-3876"/>
                </a:stretch>
              </a:blipFill>
            </p:spPr>
            <p:txBody>
              <a:bodyPr/>
              <a:lstStyle/>
              <a:p>
                <a:r>
                  <a:rPr lang="en-US">
                    <a:noFill/>
                  </a:rPr>
                  <a:t> </a:t>
                </a:r>
              </a:p>
            </p:txBody>
          </p:sp>
        </mc:Fallback>
      </mc:AlternateContent>
      <p:sp>
        <p:nvSpPr>
          <p:cNvPr id="56" name="Rectangle 55"/>
          <p:cNvSpPr/>
          <p:nvPr/>
        </p:nvSpPr>
        <p:spPr>
          <a:xfrm>
            <a:off x="2816750" y="2745552"/>
            <a:ext cx="755443"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62" name="Rectangle 61"/>
          <p:cNvSpPr/>
          <p:nvPr/>
        </p:nvSpPr>
        <p:spPr>
          <a:xfrm>
            <a:off x="3647655" y="2745552"/>
            <a:ext cx="119266"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cxnSp>
        <p:nvCxnSpPr>
          <p:cNvPr id="67" name="Straight Arrow Connector 66"/>
          <p:cNvCxnSpPr/>
          <p:nvPr/>
        </p:nvCxnSpPr>
        <p:spPr>
          <a:xfrm>
            <a:off x="3174595" y="3808688"/>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2878684" y="4068501"/>
            <a:ext cx="558255"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i</a:t>
            </a:r>
            <a:r>
              <a:rPr lang="en-US" sz="1700" dirty="0">
                <a:latin typeface="Times New Roman" pitchFamily="18" charset="0"/>
                <a:cs typeface="Times New Roman" pitchFamily="18" charset="0"/>
              </a:rPr>
              <a:t>nput</a:t>
            </a:r>
            <a:endParaRPr lang="en-US" sz="1700" dirty="0">
              <a:latin typeface="Times New Roman" pitchFamily="18" charset="0"/>
              <a:cs typeface="Times New Roman" pitchFamily="18" charset="0"/>
            </a:endParaRPr>
          </a:p>
        </p:txBody>
      </p:sp>
      <p:cxnSp>
        <p:nvCxnSpPr>
          <p:cNvPr id="71" name="Straight Arrow Connector 70"/>
          <p:cNvCxnSpPr/>
          <p:nvPr/>
        </p:nvCxnSpPr>
        <p:spPr>
          <a:xfrm>
            <a:off x="3707288" y="3808688"/>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456626" y="4092472"/>
            <a:ext cx="667259"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output</a:t>
            </a:r>
            <a:endParaRPr lang="en-US" sz="1700" dirty="0">
              <a:latin typeface="Times New Roman" pitchFamily="18" charset="0"/>
              <a:cs typeface="Times New Roman" pitchFamily="18" charset="0"/>
            </a:endParaRPr>
          </a:p>
        </p:txBody>
      </p:sp>
      <p:cxnSp>
        <p:nvCxnSpPr>
          <p:cNvPr id="91" name="Straight Arrow Connector 90"/>
          <p:cNvCxnSpPr/>
          <p:nvPr/>
        </p:nvCxnSpPr>
        <p:spPr>
          <a:xfrm>
            <a:off x="3707288" y="4436141"/>
            <a:ext cx="0" cy="600969"/>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2" name="TextBox 91"/>
              <p:cNvSpPr txBox="1"/>
              <p:nvPr/>
            </p:nvSpPr>
            <p:spPr>
              <a:xfrm>
                <a:off x="2801783" y="5179001"/>
                <a:ext cx="2480008" cy="1301202"/>
              </a:xfrm>
              <a:prstGeom prst="rect">
                <a:avLst/>
              </a:prstGeom>
              <a:noFill/>
            </p:spPr>
            <p:txBody>
              <a:bodyPr wrap="square" lIns="54178" tIns="27089" rIns="54178" bIns="27089" rtlCol="0">
                <a:spAutoFit/>
              </a:bodyPr>
              <a:lstStyle/>
              <a:p>
                <a:pPr algn="just"/>
                <a:r>
                  <a:rPr lang="en-US" sz="900" dirty="0">
                    <a:latin typeface="Times New Roman" pitchFamily="18" charset="0"/>
                    <a:cs typeface="Times New Roman" pitchFamily="18" charset="0"/>
                  </a:rPr>
                  <a:t>The output is a discrete value that represents a class label. For example, in the case of breast cancer problem, which involves the classification of tumor as benign or malignant based on the features of the tumor, the output may be 1 or 0 with 1 denoting malignant and o, benign. In math terms, this is equivalent to finding a function </a:t>
                </a:r>
                <a14:m>
                  <m:oMath xmlns:m="http://schemas.openxmlformats.org/officeDocument/2006/math">
                    <m:r>
                      <a:rPr lang="en-US" sz="900" i="1">
                        <a:latin typeface="Cambria Math"/>
                        <a:cs typeface="Times New Roman" pitchFamily="18" charset="0"/>
                      </a:rPr>
                      <m:t>𝑓</m:t>
                    </m:r>
                  </m:oMath>
                </a14:m>
                <a:r>
                  <a:rPr lang="en-US" sz="900" dirty="0">
                    <a:latin typeface="Times New Roman" pitchFamily="18" charset="0"/>
                    <a:cs typeface="Times New Roman" pitchFamily="18" charset="0"/>
                  </a:rPr>
                  <a:t> such that, </a:t>
                </a:r>
              </a:p>
              <a:p>
                <a:pPr algn="just"/>
                <a:endParaRPr lang="en-US" sz="900" dirty="0">
                  <a:latin typeface="Times New Roman" pitchFamily="18" charset="0"/>
                  <a:cs typeface="Times New Roman" pitchFamily="18" charset="0"/>
                </a:endParaRPr>
              </a:p>
              <a:p>
                <a:pPr algn="just"/>
                <a14:m>
                  <m:oMathPara xmlns:m="http://schemas.openxmlformats.org/officeDocument/2006/math">
                    <m:oMathParaPr>
                      <m:jc m:val="centerGroup"/>
                    </m:oMathParaPr>
                    <m:oMath xmlns:m="http://schemas.openxmlformats.org/officeDocument/2006/math">
                      <m:r>
                        <a:rPr lang="en-US" sz="900" i="1">
                          <a:latin typeface="Cambria Math"/>
                          <a:cs typeface="Times New Roman" pitchFamily="18" charset="0"/>
                        </a:rPr>
                        <m:t>𝑓</m:t>
                      </m:r>
                      <m:r>
                        <a:rPr lang="en-US" sz="900" i="1">
                          <a:latin typeface="Cambria Math"/>
                          <a:cs typeface="Times New Roman" pitchFamily="18" charset="0"/>
                        </a:rPr>
                        <m:t>:</m:t>
                      </m:r>
                      <m:sSup>
                        <m:sSupPr>
                          <m:ctrlPr>
                            <a:rPr lang="en-US" sz="900" i="1">
                              <a:latin typeface="Cambria Math"/>
                              <a:ea typeface="Cambria Math"/>
                              <a:cs typeface="Times New Roman" pitchFamily="18" charset="0"/>
                            </a:rPr>
                          </m:ctrlPr>
                        </m:sSupPr>
                        <m:e>
                          <m:r>
                            <a:rPr lang="en-US" sz="900" i="1">
                              <a:latin typeface="Cambria Math"/>
                              <a:ea typeface="Cambria Math"/>
                              <a:cs typeface="Times New Roman" pitchFamily="18" charset="0"/>
                            </a:rPr>
                            <m:t>ℝ</m:t>
                          </m:r>
                        </m:e>
                        <m:sup>
                          <m:r>
                            <a:rPr lang="en-US" sz="900" i="1">
                              <a:latin typeface="Cambria Math"/>
                              <a:ea typeface="Cambria Math"/>
                              <a:cs typeface="Times New Roman" pitchFamily="18" charset="0"/>
                            </a:rPr>
                            <m:t>𝑛</m:t>
                          </m:r>
                        </m:sup>
                      </m:sSup>
                      <m:r>
                        <a:rPr lang="en-US" sz="900" i="1">
                          <a:latin typeface="Cambria Math"/>
                          <a:ea typeface="Cambria Math"/>
                          <a:cs typeface="Times New Roman" pitchFamily="18" charset="0"/>
                        </a:rPr>
                        <m:t>→</m:t>
                      </m:r>
                      <m:r>
                        <a:rPr lang="en-US" sz="900" i="1">
                          <a:latin typeface="Cambria Math"/>
                          <a:ea typeface="Cambria Math"/>
                          <a:cs typeface="Times New Roman" pitchFamily="18" charset="0"/>
                        </a:rPr>
                        <m:t>{0,1}</m:t>
                      </m:r>
                    </m:oMath>
                  </m:oMathPara>
                </a14:m>
                <a:endParaRPr lang="en-US" sz="900" dirty="0">
                  <a:latin typeface="Times New Roman" pitchFamily="18" charset="0"/>
                  <a:cs typeface="Times New Roman" pitchFamily="18" charset="0"/>
                </a:endParaRPr>
              </a:p>
            </p:txBody>
          </p:sp>
        </mc:Choice>
        <mc:Fallback xmlns="">
          <p:sp>
            <p:nvSpPr>
              <p:cNvPr id="92" name="TextBox 91"/>
              <p:cNvSpPr txBox="1">
                <a:spLocks noRot="1" noChangeAspect="1" noMove="1" noResize="1" noEditPoints="1" noAdjustHandles="1" noChangeArrowheads="1" noChangeShapeType="1" noTextEdit="1"/>
              </p:cNvSpPr>
              <p:nvPr/>
            </p:nvSpPr>
            <p:spPr>
              <a:xfrm>
                <a:off x="5074828" y="7884790"/>
                <a:ext cx="4492000" cy="2308324"/>
              </a:xfrm>
              <a:prstGeom prst="rect">
                <a:avLst/>
              </a:prstGeom>
              <a:blipFill rotWithShape="1">
                <a:blip r:embed="rId3"/>
                <a:stretch>
                  <a:fillRect l="-678" t="-792" r="-2035" b="-2375"/>
                </a:stretch>
              </a:blipFill>
            </p:spPr>
            <p:txBody>
              <a:bodyPr/>
              <a:lstStyle/>
              <a:p>
                <a:r>
                  <a:rPr lang="en-US">
                    <a:noFill/>
                  </a:rPr>
                  <a:t> </a:t>
                </a:r>
              </a:p>
            </p:txBody>
          </p:sp>
        </mc:Fallback>
      </mc:AlternateContent>
      <p:sp>
        <p:nvSpPr>
          <p:cNvPr id="93" name="Rectangle 92"/>
          <p:cNvSpPr/>
          <p:nvPr/>
        </p:nvSpPr>
        <p:spPr>
          <a:xfrm>
            <a:off x="4810290" y="2745552"/>
            <a:ext cx="755443"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cxnSp>
        <p:nvCxnSpPr>
          <p:cNvPr id="94" name="Straight Arrow Connector 93"/>
          <p:cNvCxnSpPr/>
          <p:nvPr/>
        </p:nvCxnSpPr>
        <p:spPr>
          <a:xfrm>
            <a:off x="5530658" y="3826743"/>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5566998" y="4109574"/>
            <a:ext cx="1954985" cy="608705"/>
          </a:xfrm>
          <a:prstGeom prst="rect">
            <a:avLst/>
          </a:prstGeom>
          <a:noFill/>
        </p:spPr>
        <p:txBody>
          <a:bodyPr wrap="square" lIns="54178" tIns="27089" rIns="54178" bIns="27089" rtlCol="0">
            <a:spAutoFit/>
          </a:bodyPr>
          <a:lstStyle/>
          <a:p>
            <a:pPr algn="just"/>
            <a:r>
              <a:rPr lang="en-US" sz="900" dirty="0">
                <a:latin typeface="Times New Roman" pitchFamily="18" charset="0"/>
                <a:cs typeface="Times New Roman" pitchFamily="18" charset="0"/>
              </a:rPr>
              <a:t>There is no output given in the training data and the task of the algorithms is to group the instances in categories based on some measure of similarity. </a:t>
            </a:r>
            <a:endParaRPr lang="en-US" sz="900" dirty="0">
              <a:latin typeface="Times New Roman" pitchFamily="18" charset="0"/>
              <a:cs typeface="Times New Roman" pitchFamily="18" charset="0"/>
            </a:endParaRPr>
          </a:p>
        </p:txBody>
      </p:sp>
      <p:sp>
        <p:nvSpPr>
          <p:cNvPr id="8" name="TextBox 7"/>
          <p:cNvSpPr txBox="1"/>
          <p:nvPr/>
        </p:nvSpPr>
        <p:spPr>
          <a:xfrm>
            <a:off x="7354865" y="3337266"/>
            <a:ext cx="1449525" cy="331706"/>
          </a:xfrm>
          <a:prstGeom prst="rect">
            <a:avLst/>
          </a:prstGeom>
          <a:noFill/>
        </p:spPr>
        <p:txBody>
          <a:bodyPr wrap="none" lIns="54178" tIns="27089" rIns="54178" bIns="27089" rtlCol="0">
            <a:spAutoFit/>
          </a:bodyPr>
          <a:lstStyle/>
          <a:p>
            <a:r>
              <a:rPr lang="en-US" sz="900" dirty="0">
                <a:latin typeface="Times New Roman" pitchFamily="18" charset="0"/>
                <a:cs typeface="Times New Roman" pitchFamily="18" charset="0"/>
              </a:rPr>
              <a:t>i</a:t>
            </a:r>
            <a:r>
              <a:rPr lang="en-US" sz="900" dirty="0">
                <a:latin typeface="Times New Roman" pitchFamily="18" charset="0"/>
                <a:cs typeface="Times New Roman" pitchFamily="18" charset="0"/>
              </a:rPr>
              <a:t>nvolves the reduction of</a:t>
            </a:r>
          </a:p>
          <a:p>
            <a:r>
              <a:rPr lang="en-US" sz="900" dirty="0">
                <a:latin typeface="Times New Roman" pitchFamily="18" charset="0"/>
                <a:cs typeface="Times New Roman" pitchFamily="18" charset="0"/>
              </a:rPr>
              <a:t>f</a:t>
            </a:r>
            <a:r>
              <a:rPr lang="en-US" sz="900" dirty="0">
                <a:latin typeface="Times New Roman" pitchFamily="18" charset="0"/>
                <a:cs typeface="Times New Roman" pitchFamily="18" charset="0"/>
              </a:rPr>
              <a:t>eatures or inputs in the data.</a:t>
            </a:r>
            <a:endParaRPr lang="en-US" sz="900" dirty="0">
              <a:latin typeface="Times New Roman" pitchFamily="18" charset="0"/>
              <a:cs typeface="Times New Roman" pitchFamily="18" charset="0"/>
            </a:endParaRPr>
          </a:p>
        </p:txBody>
      </p:sp>
      <p:cxnSp>
        <p:nvCxnSpPr>
          <p:cNvPr id="96" name="Straight Arrow Connector 95"/>
          <p:cNvCxnSpPr/>
          <p:nvPr/>
        </p:nvCxnSpPr>
        <p:spPr>
          <a:xfrm>
            <a:off x="7800497" y="3024845"/>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08953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52217" y="274638"/>
            <a:ext cx="4720300" cy="742199"/>
          </a:xfrm>
          <a:noFill/>
          <a:ln w="38100">
            <a:noFill/>
          </a:ln>
        </p:spPr>
        <p:txBody>
          <a:bodyPr>
            <a:noAutofit/>
          </a:bodyPr>
          <a:lstStyle/>
          <a:p>
            <a:r>
              <a:rPr lang="en-US" sz="2600" dirty="0">
                <a:latin typeface="Times New Roman" pitchFamily="18" charset="0"/>
                <a:ea typeface="Tahoma" pitchFamily="34" charset="0"/>
                <a:cs typeface="Times New Roman" pitchFamily="18" charset="0"/>
              </a:rPr>
              <a:t>learning modes and tasks</a:t>
            </a:r>
            <a:endParaRPr lang="en-US" sz="2600" dirty="0">
              <a:latin typeface="Times New Roman" pitchFamily="18" charset="0"/>
              <a:ea typeface="Tahoma" pitchFamily="34" charset="0"/>
              <a:cs typeface="Times New Roman" pitchFamily="18" charset="0"/>
            </a:endParaRPr>
          </a:p>
        </p:txBody>
      </p:sp>
      <p:sp>
        <p:nvSpPr>
          <p:cNvPr id="34" name="Slide Number Placeholder 33"/>
          <p:cNvSpPr>
            <a:spLocks noGrp="1"/>
          </p:cNvSpPr>
          <p:nvPr>
            <p:ph type="sldNum" sz="quarter" idx="12"/>
          </p:nvPr>
        </p:nvSpPr>
        <p:spPr/>
        <p:txBody>
          <a:bodyPr/>
          <a:lstStyle/>
          <a:p>
            <a:fld id="{EBA794F3-040C-4336-B142-B85B60C01368}" type="slidenum">
              <a:rPr lang="en-US" b="1" smtClean="0">
                <a:solidFill>
                  <a:schemeClr val="tx1"/>
                </a:solidFill>
              </a:rPr>
              <a:t>14</a:t>
            </a:fld>
            <a:endParaRPr lang="en-US" b="1" dirty="0">
              <a:solidFill>
                <a:schemeClr val="tx1"/>
              </a:solidFill>
            </a:endParaRPr>
          </a:p>
        </p:txBody>
      </p:sp>
      <p:sp>
        <p:nvSpPr>
          <p:cNvPr id="3" name="Rectangle 2"/>
          <p:cNvSpPr/>
          <p:nvPr/>
        </p:nvSpPr>
        <p:spPr>
          <a:xfrm>
            <a:off x="4412979" y="1016836"/>
            <a:ext cx="198776" cy="5675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7" name="Rectangle 6"/>
          <p:cNvSpPr/>
          <p:nvPr/>
        </p:nvSpPr>
        <p:spPr>
          <a:xfrm>
            <a:off x="1013909" y="1365185"/>
            <a:ext cx="6798140" cy="219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38" name="Down Arrow 37"/>
          <p:cNvSpPr/>
          <p:nvPr/>
        </p:nvSpPr>
        <p:spPr>
          <a:xfrm>
            <a:off x="4850287" y="1365185"/>
            <a:ext cx="389454" cy="70946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0" name="Down Arrow 39"/>
          <p:cNvSpPr/>
          <p:nvPr/>
        </p:nvSpPr>
        <p:spPr>
          <a:xfrm>
            <a:off x="7521983" y="1365185"/>
            <a:ext cx="389454" cy="70946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1" name="Down Arrow 40"/>
          <p:cNvSpPr/>
          <p:nvPr/>
        </p:nvSpPr>
        <p:spPr>
          <a:xfrm>
            <a:off x="2830869" y="1379021"/>
            <a:ext cx="389454" cy="70946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3" name="Down Arrow 42"/>
          <p:cNvSpPr/>
          <p:nvPr/>
        </p:nvSpPr>
        <p:spPr>
          <a:xfrm>
            <a:off x="914522" y="1379021"/>
            <a:ext cx="389454" cy="70946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0" name="TextBox 9"/>
          <p:cNvSpPr txBox="1"/>
          <p:nvPr/>
        </p:nvSpPr>
        <p:spPr>
          <a:xfrm>
            <a:off x="500704" y="2088482"/>
            <a:ext cx="1217090" cy="377872"/>
          </a:xfrm>
          <a:prstGeom prst="rect">
            <a:avLst/>
          </a:prstGeom>
          <a:noFill/>
          <a:ln>
            <a:solidFill>
              <a:schemeClr val="bg1">
                <a:lumMod val="75000"/>
              </a:schemeClr>
            </a:solidFill>
          </a:ln>
        </p:spPr>
        <p:txBody>
          <a:bodyPr wrap="none" lIns="54178" tIns="27089" rIns="54178" bIns="27089" rtlCol="0">
            <a:spAutoFit/>
          </a:bodyPr>
          <a:lstStyle/>
          <a:p>
            <a:pPr algn="ctr"/>
            <a:r>
              <a:rPr lang="en-US" sz="2100" dirty="0">
                <a:latin typeface="Times New Roman" pitchFamily="18" charset="0"/>
                <a:cs typeface="Times New Roman" pitchFamily="18" charset="0"/>
              </a:rPr>
              <a:t>regression</a:t>
            </a:r>
            <a:endParaRPr lang="en-US" sz="2100" dirty="0">
              <a:latin typeface="Times New Roman" pitchFamily="18" charset="0"/>
              <a:cs typeface="Times New Roman" pitchFamily="18" charset="0"/>
            </a:endParaRPr>
          </a:p>
        </p:txBody>
      </p:sp>
      <p:sp>
        <p:nvSpPr>
          <p:cNvPr id="44" name="TextBox 43"/>
          <p:cNvSpPr txBox="1"/>
          <p:nvPr/>
        </p:nvSpPr>
        <p:spPr>
          <a:xfrm>
            <a:off x="2258355" y="2100944"/>
            <a:ext cx="1534484" cy="377872"/>
          </a:xfrm>
          <a:prstGeom prst="rect">
            <a:avLst/>
          </a:prstGeom>
          <a:noFill/>
          <a:ln>
            <a:solidFill>
              <a:schemeClr val="bg1">
                <a:lumMod val="75000"/>
              </a:schemeClr>
            </a:solidFill>
          </a:ln>
        </p:spPr>
        <p:txBody>
          <a:bodyPr wrap="none" lIns="54178" tIns="27089" rIns="54178" bIns="27089" rtlCol="0">
            <a:spAutoFit/>
          </a:bodyPr>
          <a:lstStyle/>
          <a:p>
            <a:pPr algn="ctr"/>
            <a:r>
              <a:rPr lang="en-US" sz="2100" dirty="0">
                <a:latin typeface="Times New Roman" pitchFamily="18" charset="0"/>
                <a:cs typeface="Times New Roman" pitchFamily="18" charset="0"/>
              </a:rPr>
              <a:t>classification</a:t>
            </a:r>
            <a:endParaRPr lang="en-US" sz="2100" dirty="0">
              <a:latin typeface="Times New Roman" pitchFamily="18" charset="0"/>
              <a:cs typeface="Times New Roman" pitchFamily="18" charset="0"/>
            </a:endParaRPr>
          </a:p>
        </p:txBody>
      </p:sp>
      <p:sp>
        <p:nvSpPr>
          <p:cNvPr id="45" name="TextBox 44"/>
          <p:cNvSpPr txBox="1"/>
          <p:nvPr/>
        </p:nvSpPr>
        <p:spPr>
          <a:xfrm>
            <a:off x="4565058" y="2088481"/>
            <a:ext cx="1173809" cy="377872"/>
          </a:xfrm>
          <a:prstGeom prst="rect">
            <a:avLst/>
          </a:prstGeom>
          <a:noFill/>
          <a:ln>
            <a:solidFill>
              <a:schemeClr val="bg1">
                <a:lumMod val="75000"/>
              </a:schemeClr>
            </a:solidFill>
          </a:ln>
        </p:spPr>
        <p:txBody>
          <a:bodyPr wrap="none" lIns="54178" tIns="27089" rIns="54178" bIns="27089" rtlCol="0">
            <a:spAutoFit/>
          </a:bodyPr>
          <a:lstStyle/>
          <a:p>
            <a:pPr algn="ctr"/>
            <a:r>
              <a:rPr lang="en-US" sz="2100" dirty="0">
                <a:latin typeface="Times New Roman" pitchFamily="18" charset="0"/>
                <a:cs typeface="Times New Roman" pitchFamily="18" charset="0"/>
              </a:rPr>
              <a:t>clustering</a:t>
            </a:r>
            <a:endParaRPr lang="en-US" sz="2100" dirty="0">
              <a:latin typeface="Times New Roman" pitchFamily="18" charset="0"/>
              <a:cs typeface="Times New Roman" pitchFamily="18" charset="0"/>
            </a:endParaRPr>
          </a:p>
        </p:txBody>
      </p:sp>
      <p:sp>
        <p:nvSpPr>
          <p:cNvPr id="46" name="TextBox 45"/>
          <p:cNvSpPr txBox="1"/>
          <p:nvPr/>
        </p:nvSpPr>
        <p:spPr>
          <a:xfrm>
            <a:off x="6921376" y="2113405"/>
            <a:ext cx="1781347" cy="701038"/>
          </a:xfrm>
          <a:prstGeom prst="rect">
            <a:avLst/>
          </a:prstGeom>
          <a:noFill/>
          <a:ln>
            <a:solidFill>
              <a:schemeClr val="bg1">
                <a:lumMod val="75000"/>
              </a:schemeClr>
            </a:solidFill>
          </a:ln>
        </p:spPr>
        <p:txBody>
          <a:bodyPr wrap="none" lIns="54178" tIns="27089" rIns="54178" bIns="27089" rtlCol="0">
            <a:spAutoFit/>
          </a:bodyPr>
          <a:lstStyle/>
          <a:p>
            <a:pPr algn="ctr"/>
            <a:r>
              <a:rPr lang="en-US" sz="2100" dirty="0">
                <a:latin typeface="Times New Roman" pitchFamily="18" charset="0"/>
                <a:cs typeface="Times New Roman" pitchFamily="18" charset="0"/>
              </a:rPr>
              <a:t>d</a:t>
            </a:r>
            <a:r>
              <a:rPr lang="en-US" sz="2100" dirty="0">
                <a:latin typeface="Times New Roman" pitchFamily="18" charset="0"/>
                <a:cs typeface="Times New Roman" pitchFamily="18" charset="0"/>
              </a:rPr>
              <a:t>imensionality </a:t>
            </a:r>
          </a:p>
          <a:p>
            <a:pPr algn="ctr"/>
            <a:r>
              <a:rPr lang="en-US" sz="2100" dirty="0">
                <a:latin typeface="Times New Roman" pitchFamily="18" charset="0"/>
                <a:cs typeface="Times New Roman" pitchFamily="18" charset="0"/>
              </a:rPr>
              <a:t>reduction</a:t>
            </a:r>
            <a:endParaRPr lang="en-US" sz="2100" dirty="0">
              <a:latin typeface="Times New Roman" pitchFamily="18" charset="0"/>
              <a:cs typeface="Times New Roman" pitchFamily="18" charset="0"/>
            </a:endParaRPr>
          </a:p>
        </p:txBody>
      </p:sp>
      <p:sp>
        <p:nvSpPr>
          <p:cNvPr id="47" name="Rectangle 46"/>
          <p:cNvSpPr/>
          <p:nvPr/>
        </p:nvSpPr>
        <p:spPr>
          <a:xfrm>
            <a:off x="680636" y="2812007"/>
            <a:ext cx="755443"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8" name="Rectangle 47"/>
          <p:cNvSpPr/>
          <p:nvPr/>
        </p:nvSpPr>
        <p:spPr>
          <a:xfrm>
            <a:off x="1511541" y="2812007"/>
            <a:ext cx="119266"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cxnSp>
        <p:nvCxnSpPr>
          <p:cNvPr id="57" name="Straight Arrow Connector 56"/>
          <p:cNvCxnSpPr/>
          <p:nvPr/>
        </p:nvCxnSpPr>
        <p:spPr>
          <a:xfrm>
            <a:off x="1038481" y="3875143"/>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689144" y="4110986"/>
            <a:ext cx="558255"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i</a:t>
            </a:r>
            <a:r>
              <a:rPr lang="en-US" sz="1700" dirty="0">
                <a:latin typeface="Times New Roman" pitchFamily="18" charset="0"/>
                <a:cs typeface="Times New Roman" pitchFamily="18" charset="0"/>
              </a:rPr>
              <a:t>nput</a:t>
            </a:r>
            <a:endParaRPr lang="en-US" sz="1700" dirty="0">
              <a:latin typeface="Times New Roman" pitchFamily="18" charset="0"/>
              <a:cs typeface="Times New Roman" pitchFamily="18" charset="0"/>
            </a:endParaRPr>
          </a:p>
        </p:txBody>
      </p:sp>
      <p:cxnSp>
        <p:nvCxnSpPr>
          <p:cNvPr id="59" name="Straight Arrow Connector 58"/>
          <p:cNvCxnSpPr/>
          <p:nvPr/>
        </p:nvCxnSpPr>
        <p:spPr>
          <a:xfrm>
            <a:off x="1571174" y="3875143"/>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1267085" y="4134956"/>
            <a:ext cx="667259"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output</a:t>
            </a:r>
            <a:endParaRPr lang="en-US" sz="1700" dirty="0">
              <a:latin typeface="Times New Roman" pitchFamily="18" charset="0"/>
              <a:cs typeface="Times New Roman" pitchFamily="18" charset="0"/>
            </a:endParaRPr>
          </a:p>
        </p:txBody>
      </p:sp>
      <p:sp>
        <p:nvSpPr>
          <p:cNvPr id="56" name="Rectangle 55"/>
          <p:cNvSpPr/>
          <p:nvPr/>
        </p:nvSpPr>
        <p:spPr>
          <a:xfrm>
            <a:off x="2816750" y="2745552"/>
            <a:ext cx="755443"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62" name="Rectangle 61"/>
          <p:cNvSpPr/>
          <p:nvPr/>
        </p:nvSpPr>
        <p:spPr>
          <a:xfrm>
            <a:off x="3647655" y="2745552"/>
            <a:ext cx="119266"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cxnSp>
        <p:nvCxnSpPr>
          <p:cNvPr id="67" name="Straight Arrow Connector 66"/>
          <p:cNvCxnSpPr/>
          <p:nvPr/>
        </p:nvCxnSpPr>
        <p:spPr>
          <a:xfrm>
            <a:off x="3174595" y="3808688"/>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2831050" y="4044531"/>
            <a:ext cx="558255"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i</a:t>
            </a:r>
            <a:r>
              <a:rPr lang="en-US" sz="1700" dirty="0">
                <a:latin typeface="Times New Roman" pitchFamily="18" charset="0"/>
                <a:cs typeface="Times New Roman" pitchFamily="18" charset="0"/>
              </a:rPr>
              <a:t>nput</a:t>
            </a:r>
            <a:endParaRPr lang="en-US" sz="1700" dirty="0">
              <a:latin typeface="Times New Roman" pitchFamily="18" charset="0"/>
              <a:cs typeface="Times New Roman" pitchFamily="18" charset="0"/>
            </a:endParaRPr>
          </a:p>
        </p:txBody>
      </p:sp>
      <p:cxnSp>
        <p:nvCxnSpPr>
          <p:cNvPr id="71" name="Straight Arrow Connector 70"/>
          <p:cNvCxnSpPr/>
          <p:nvPr/>
        </p:nvCxnSpPr>
        <p:spPr>
          <a:xfrm>
            <a:off x="3707288" y="3808688"/>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408991" y="4068501"/>
            <a:ext cx="667259"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output</a:t>
            </a:r>
            <a:endParaRPr lang="en-US" sz="1700" dirty="0">
              <a:latin typeface="Times New Roman" pitchFamily="18" charset="0"/>
              <a:cs typeface="Times New Roman" pitchFamily="18" charset="0"/>
            </a:endParaRPr>
          </a:p>
        </p:txBody>
      </p:sp>
      <p:sp>
        <p:nvSpPr>
          <p:cNvPr id="93" name="Rectangle 92"/>
          <p:cNvSpPr/>
          <p:nvPr/>
        </p:nvSpPr>
        <p:spPr>
          <a:xfrm>
            <a:off x="4810290" y="2745552"/>
            <a:ext cx="755443" cy="993244"/>
          </a:xfrm>
          <a:prstGeom prst="rect">
            <a:avLst/>
          </a:prstGeom>
          <a:solidFill>
            <a:schemeClr val="bg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cxnSp>
        <p:nvCxnSpPr>
          <p:cNvPr id="94" name="Straight Arrow Connector 93"/>
          <p:cNvCxnSpPr/>
          <p:nvPr/>
        </p:nvCxnSpPr>
        <p:spPr>
          <a:xfrm>
            <a:off x="5188011" y="3826743"/>
            <a:ext cx="0" cy="28378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810290" y="3996568"/>
            <a:ext cx="928549" cy="31631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j</a:t>
            </a:r>
            <a:r>
              <a:rPr lang="en-US" sz="1700" dirty="0">
                <a:latin typeface="Times New Roman" pitchFamily="18" charset="0"/>
                <a:cs typeface="Times New Roman" pitchFamily="18" charset="0"/>
              </a:rPr>
              <a:t>ust input</a:t>
            </a:r>
            <a:endParaRPr lang="en-US" sz="1700" dirty="0">
              <a:latin typeface="Times New Roman" pitchFamily="18" charset="0"/>
              <a:cs typeface="Times New Roman" pitchFamily="18" charset="0"/>
            </a:endParaRPr>
          </a:p>
        </p:txBody>
      </p:sp>
      <p:sp>
        <p:nvSpPr>
          <p:cNvPr id="2" name="Left Brace 1"/>
          <p:cNvSpPr/>
          <p:nvPr/>
        </p:nvSpPr>
        <p:spPr>
          <a:xfrm rot="16200000">
            <a:off x="2269686" y="3588133"/>
            <a:ext cx="257023" cy="2209030"/>
          </a:xfrm>
          <a:prstGeom prst="leftBrace">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6" name="TextBox 5"/>
          <p:cNvSpPr txBox="1"/>
          <p:nvPr/>
        </p:nvSpPr>
        <p:spPr>
          <a:xfrm>
            <a:off x="1749236" y="4830852"/>
            <a:ext cx="1322888" cy="701038"/>
          </a:xfrm>
          <a:prstGeom prst="rect">
            <a:avLst/>
          </a:prstGeom>
          <a:noFill/>
        </p:spPr>
        <p:txBody>
          <a:bodyPr wrap="none" lIns="54178" tIns="27089" rIns="54178" bIns="27089" rtlCol="0">
            <a:spAutoFit/>
          </a:bodyPr>
          <a:lstStyle/>
          <a:p>
            <a:r>
              <a:rPr lang="en-US" sz="1400" dirty="0">
                <a:latin typeface="Times New Roman" pitchFamily="18" charset="0"/>
                <a:cs typeface="Times New Roman" pitchFamily="18" charset="0"/>
              </a:rPr>
              <a:t>s</a:t>
            </a:r>
            <a:r>
              <a:rPr lang="en-US" sz="1400" dirty="0">
                <a:latin typeface="Times New Roman" pitchFamily="18" charset="0"/>
                <a:cs typeface="Times New Roman" pitchFamily="18" charset="0"/>
              </a:rPr>
              <a:t>upervised/</a:t>
            </a:r>
          </a:p>
          <a:p>
            <a:r>
              <a:rPr lang="en-US" sz="1400" dirty="0">
                <a:latin typeface="Times New Roman" pitchFamily="18" charset="0"/>
                <a:cs typeface="Times New Roman" pitchFamily="18" charset="0"/>
              </a:rPr>
              <a:t>s</a:t>
            </a:r>
            <a:r>
              <a:rPr lang="en-US" sz="1400" dirty="0">
                <a:latin typeface="Times New Roman" pitchFamily="18" charset="0"/>
                <a:cs typeface="Times New Roman" pitchFamily="18" charset="0"/>
              </a:rPr>
              <a:t>emi-supervised </a:t>
            </a:r>
          </a:p>
          <a:p>
            <a:r>
              <a:rPr lang="en-US" sz="1400" dirty="0">
                <a:latin typeface="Times New Roman" pitchFamily="18" charset="0"/>
                <a:cs typeface="Times New Roman" pitchFamily="18" charset="0"/>
              </a:rPr>
              <a:t>learning</a:t>
            </a:r>
            <a:endParaRPr lang="en-US" sz="1400" dirty="0">
              <a:latin typeface="Times New Roman" pitchFamily="18" charset="0"/>
              <a:cs typeface="Times New Roman" pitchFamily="18" charset="0"/>
            </a:endParaRPr>
          </a:p>
        </p:txBody>
      </p:sp>
      <p:sp>
        <p:nvSpPr>
          <p:cNvPr id="9" name="TextBox 8"/>
          <p:cNvSpPr txBox="1"/>
          <p:nvPr/>
        </p:nvSpPr>
        <p:spPr>
          <a:xfrm>
            <a:off x="4353596" y="4564136"/>
            <a:ext cx="1691579" cy="485594"/>
          </a:xfrm>
          <a:prstGeom prst="rect">
            <a:avLst/>
          </a:prstGeom>
          <a:noFill/>
        </p:spPr>
        <p:txBody>
          <a:bodyPr wrap="none" lIns="54178" tIns="27089" rIns="54178" bIns="27089" rtlCol="0">
            <a:spAutoFit/>
          </a:bodyPr>
          <a:lstStyle/>
          <a:p>
            <a:r>
              <a:rPr lang="en-US" sz="1400" dirty="0">
                <a:latin typeface="Times New Roman" pitchFamily="18" charset="0"/>
                <a:cs typeface="Times New Roman" pitchFamily="18" charset="0"/>
              </a:rPr>
              <a:t>u</a:t>
            </a:r>
            <a:r>
              <a:rPr lang="en-US" sz="1400" dirty="0">
                <a:latin typeface="Times New Roman" pitchFamily="18" charset="0"/>
                <a:cs typeface="Times New Roman" pitchFamily="18" charset="0"/>
              </a:rPr>
              <a:t>nsupervised learning</a:t>
            </a:r>
          </a:p>
          <a:p>
            <a:pPr algn="ctr"/>
            <a:r>
              <a:rPr lang="en-US" sz="1400" dirty="0">
                <a:latin typeface="Times New Roman" pitchFamily="18" charset="0"/>
                <a:cs typeface="Times New Roman" pitchFamily="18" charset="0"/>
              </a:rPr>
              <a:t>(as in data mining)</a:t>
            </a:r>
            <a:endParaRPr lang="en-US" sz="1400" dirty="0">
              <a:latin typeface="Times New Roman" pitchFamily="18" charset="0"/>
              <a:cs typeface="Times New Roman" pitchFamily="18" charset="0"/>
            </a:endParaRPr>
          </a:p>
        </p:txBody>
      </p:sp>
      <p:sp>
        <p:nvSpPr>
          <p:cNvPr id="39" name="Left Brace 38"/>
          <p:cNvSpPr/>
          <p:nvPr/>
        </p:nvSpPr>
        <p:spPr>
          <a:xfrm rot="16200000">
            <a:off x="5149379" y="3783299"/>
            <a:ext cx="180725" cy="1227709"/>
          </a:xfrm>
          <a:prstGeom prst="leftBrace">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lIns="54178" tIns="27089" rIns="54178" bIns="27089" rtlCol="0" anchor="ctr"/>
          <a:lstStyle/>
          <a:p>
            <a:pPr algn="ctr"/>
            <a:endParaRPr lang="en-US"/>
          </a:p>
        </p:txBody>
      </p:sp>
      <p:sp>
        <p:nvSpPr>
          <p:cNvPr id="11" name="TextBox 10"/>
          <p:cNvSpPr txBox="1"/>
          <p:nvPr/>
        </p:nvSpPr>
        <p:spPr>
          <a:xfrm>
            <a:off x="7156088" y="3209329"/>
            <a:ext cx="1962486" cy="916481"/>
          </a:xfrm>
          <a:prstGeom prst="rect">
            <a:avLst/>
          </a:prstGeom>
          <a:noFill/>
        </p:spPr>
        <p:txBody>
          <a:bodyPr wrap="none" lIns="54178" tIns="27089" rIns="54178" bIns="27089" rtlCol="0">
            <a:spAutoFit/>
          </a:bodyPr>
          <a:lstStyle/>
          <a:p>
            <a:r>
              <a:rPr lang="en-US" sz="1400" dirty="0">
                <a:latin typeface="Times New Roman" pitchFamily="18" charset="0"/>
                <a:cs typeface="Times New Roman" pitchFamily="18" charset="0"/>
              </a:rPr>
              <a:t>m</a:t>
            </a:r>
            <a:r>
              <a:rPr lang="en-US" sz="1400" dirty="0">
                <a:latin typeface="Times New Roman" pitchFamily="18" charset="0"/>
                <a:cs typeface="Times New Roman" pitchFamily="18" charset="0"/>
              </a:rPr>
              <a:t>ay occur in all </a:t>
            </a:r>
          </a:p>
          <a:p>
            <a:r>
              <a:rPr lang="en-US" sz="1400" dirty="0">
                <a:latin typeface="Times New Roman" pitchFamily="18" charset="0"/>
                <a:cs typeface="Times New Roman" pitchFamily="18" charset="0"/>
              </a:rPr>
              <a:t>types of learning,</a:t>
            </a:r>
          </a:p>
          <a:p>
            <a:r>
              <a:rPr lang="en-US" sz="1400" dirty="0">
                <a:latin typeface="Times New Roman" pitchFamily="18" charset="0"/>
                <a:cs typeface="Times New Roman" pitchFamily="18" charset="0"/>
              </a:rPr>
              <a:t>s</a:t>
            </a:r>
            <a:r>
              <a:rPr lang="en-US" sz="1400" dirty="0">
                <a:latin typeface="Times New Roman" pitchFamily="18" charset="0"/>
                <a:cs typeface="Times New Roman" pitchFamily="18" charset="0"/>
              </a:rPr>
              <a:t>upervised, unsupervised,</a:t>
            </a:r>
          </a:p>
          <a:p>
            <a:r>
              <a:rPr lang="en-US" sz="1400" dirty="0">
                <a:latin typeface="Times New Roman" pitchFamily="18" charset="0"/>
                <a:cs typeface="Times New Roman" pitchFamily="18" charset="0"/>
              </a:rPr>
              <a:t>a</a:t>
            </a:r>
            <a:r>
              <a:rPr lang="en-US" sz="1400" dirty="0">
                <a:latin typeface="Times New Roman" pitchFamily="18" charset="0"/>
                <a:cs typeface="Times New Roman" pitchFamily="18" charset="0"/>
              </a:rPr>
              <a:t>nd semi supervised.</a:t>
            </a:r>
            <a:endParaRPr lang="en-US" sz="1400" dirty="0">
              <a:latin typeface="Times New Roman" pitchFamily="18" charset="0"/>
              <a:cs typeface="Times New Roman" pitchFamily="18" charset="0"/>
            </a:endParaRPr>
          </a:p>
        </p:txBody>
      </p:sp>
    </p:spTree>
    <p:extLst>
      <p:ext uri="{BB962C8B-B14F-4D97-AF65-F5344CB8AC3E}">
        <p14:creationId xmlns:p14="http://schemas.microsoft.com/office/powerpoint/2010/main" val="35219181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3787" y="543863"/>
            <a:ext cx="7354985" cy="789496"/>
          </a:xfrm>
        </p:spPr>
        <p:txBody>
          <a:bodyPr>
            <a:normAutofit/>
          </a:bodyPr>
          <a:lstStyle/>
          <a:p>
            <a:r>
              <a:rPr lang="en-US" sz="3200" dirty="0">
                <a:latin typeface="Times New Roman" pitchFamily="18" charset="0"/>
                <a:cs typeface="Times New Roman" pitchFamily="18" charset="0"/>
              </a:rPr>
              <a:t>m</a:t>
            </a:r>
            <a:r>
              <a:rPr lang="en-US" sz="3200" dirty="0">
                <a:latin typeface="Times New Roman" pitchFamily="18" charset="0"/>
                <a:cs typeface="Times New Roman" pitchFamily="18" charset="0"/>
              </a:rPr>
              <a:t>achine learning models</a:t>
            </a:r>
            <a:endParaRPr lang="en-US" sz="3200" dirty="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EBA794F3-040C-4336-B142-B85B60C01368}" type="slidenum">
              <a:rPr lang="en-US" smtClean="0"/>
              <a:t>15</a:t>
            </a:fld>
            <a:endParaRPr lang="en-US"/>
          </a:p>
        </p:txBody>
      </p:sp>
      <p:sp>
        <p:nvSpPr>
          <p:cNvPr id="4" name="TextBox 3"/>
          <p:cNvSpPr txBox="1"/>
          <p:nvPr/>
        </p:nvSpPr>
        <p:spPr>
          <a:xfrm>
            <a:off x="2942037" y="1584404"/>
            <a:ext cx="3472194" cy="3378694"/>
          </a:xfrm>
          <a:prstGeom prst="rect">
            <a:avLst/>
          </a:prstGeom>
          <a:noFill/>
        </p:spPr>
        <p:txBody>
          <a:bodyPr wrap="none" lIns="54178" tIns="27089" rIns="54178" bIns="27089" rtlCol="0">
            <a:spAutoFit/>
          </a:bodyPr>
          <a:lstStyle/>
          <a:p>
            <a:pPr marL="270891" indent="-270891">
              <a:buFont typeface="Courier New" pitchFamily="49" charset="0"/>
              <a:buChar char="o"/>
            </a:pPr>
            <a:r>
              <a:rPr lang="en-US" sz="2400" dirty="0">
                <a:latin typeface="Times New Roman" pitchFamily="18" charset="0"/>
                <a:cs typeface="Times New Roman" pitchFamily="18" charset="0"/>
              </a:rPr>
              <a:t>a</a:t>
            </a:r>
            <a:r>
              <a:rPr lang="en-US" sz="2400" dirty="0">
                <a:latin typeface="Times New Roman" pitchFamily="18" charset="0"/>
                <a:cs typeface="Times New Roman" pitchFamily="18" charset="0"/>
              </a:rPr>
              <a:t>rtificial neural networks</a:t>
            </a:r>
          </a:p>
          <a:p>
            <a:pPr marL="270891" indent="-270891">
              <a:buFont typeface="Courier New" pitchFamily="49" charset="0"/>
              <a:buChar char="o"/>
            </a:pPr>
            <a:r>
              <a:rPr lang="en-US" sz="2400" dirty="0">
                <a:latin typeface="Times New Roman" pitchFamily="18" charset="0"/>
                <a:cs typeface="Times New Roman" pitchFamily="18" charset="0"/>
              </a:rPr>
              <a:t>d</a:t>
            </a:r>
            <a:r>
              <a:rPr lang="en-US" sz="2400" dirty="0">
                <a:latin typeface="Times New Roman" pitchFamily="18" charset="0"/>
                <a:cs typeface="Times New Roman" pitchFamily="18" charset="0"/>
              </a:rPr>
              <a:t>ecision trees</a:t>
            </a:r>
          </a:p>
          <a:p>
            <a:pPr marL="270891" indent="-270891">
              <a:buFont typeface="Courier New" pitchFamily="49" charset="0"/>
              <a:buChar char="o"/>
            </a:pPr>
            <a:r>
              <a:rPr lang="en-US" sz="2400" dirty="0">
                <a:latin typeface="Times New Roman" pitchFamily="18" charset="0"/>
                <a:cs typeface="Times New Roman" pitchFamily="18" charset="0"/>
              </a:rPr>
              <a:t>s</a:t>
            </a:r>
            <a:r>
              <a:rPr lang="en-US" sz="2400" dirty="0">
                <a:latin typeface="Times New Roman" pitchFamily="18" charset="0"/>
                <a:cs typeface="Times New Roman" pitchFamily="18" charset="0"/>
              </a:rPr>
              <a:t>upport vector machines</a:t>
            </a:r>
          </a:p>
          <a:p>
            <a:pPr marL="270891" indent="-270891">
              <a:buFont typeface="Courier New" pitchFamily="49" charset="0"/>
              <a:buChar char="o"/>
            </a:pPr>
            <a:r>
              <a:rPr lang="en-US" sz="2400" dirty="0">
                <a:latin typeface="Times New Roman" pitchFamily="18" charset="0"/>
                <a:cs typeface="Times New Roman" pitchFamily="18" charset="0"/>
              </a:rPr>
              <a:t>r</a:t>
            </a:r>
            <a:r>
              <a:rPr lang="en-US" sz="2400" dirty="0">
                <a:latin typeface="Times New Roman" pitchFamily="18" charset="0"/>
                <a:cs typeface="Times New Roman" pitchFamily="18" charset="0"/>
              </a:rPr>
              <a:t>egression analysis</a:t>
            </a:r>
          </a:p>
          <a:p>
            <a:pPr marL="270891" indent="-270891">
              <a:buFont typeface="Courier New" pitchFamily="49" charset="0"/>
              <a:buChar char="o"/>
            </a:pPr>
            <a:r>
              <a:rPr lang="en-US" sz="2400" dirty="0">
                <a:latin typeface="Times New Roman" pitchFamily="18" charset="0"/>
                <a:cs typeface="Times New Roman" pitchFamily="18" charset="0"/>
              </a:rPr>
              <a:t>Bayesian networks</a:t>
            </a:r>
          </a:p>
          <a:p>
            <a:pPr marL="270891" indent="-270891">
              <a:buFont typeface="Courier New" pitchFamily="49" charset="0"/>
              <a:buChar char="o"/>
            </a:pPr>
            <a:r>
              <a:rPr lang="en-US" sz="2400" dirty="0">
                <a:latin typeface="Times New Roman" pitchFamily="18" charset="0"/>
                <a:cs typeface="Times New Roman" pitchFamily="18" charset="0"/>
              </a:rPr>
              <a:t>g</a:t>
            </a:r>
            <a:r>
              <a:rPr lang="en-US" sz="2400" dirty="0">
                <a:latin typeface="Times New Roman" pitchFamily="18" charset="0"/>
                <a:cs typeface="Times New Roman" pitchFamily="18" charset="0"/>
              </a:rPr>
              <a:t>enetic algorithms</a:t>
            </a:r>
          </a:p>
          <a:p>
            <a:pPr marL="270891" indent="-270891">
              <a:buFont typeface="Courier New" pitchFamily="49" charset="0"/>
              <a:buChar char="o"/>
            </a:pPr>
            <a:r>
              <a:rPr lang="en-US" sz="2400" dirty="0">
                <a:latin typeface="Times New Roman" pitchFamily="18" charset="0"/>
                <a:cs typeface="Times New Roman" pitchFamily="18" charset="0"/>
              </a:rPr>
              <a:t>t</a:t>
            </a:r>
            <a:r>
              <a:rPr lang="en-US" sz="2400" dirty="0">
                <a:latin typeface="Times New Roman" pitchFamily="18" charset="0"/>
                <a:cs typeface="Times New Roman" pitchFamily="18" charset="0"/>
              </a:rPr>
              <a:t>raining models</a:t>
            </a:r>
          </a:p>
          <a:p>
            <a:pPr marL="270891" indent="-270891">
              <a:buFont typeface="Courier New" pitchFamily="49" charset="0"/>
              <a:buChar char="o"/>
            </a:pPr>
            <a:r>
              <a:rPr lang="en-US" sz="2400" dirty="0">
                <a:latin typeface="Times New Roman" pitchFamily="18" charset="0"/>
                <a:cs typeface="Times New Roman" pitchFamily="18" charset="0"/>
              </a:rPr>
              <a:t>f</a:t>
            </a:r>
            <a:r>
              <a:rPr lang="en-US" sz="2400" dirty="0">
                <a:latin typeface="Times New Roman" pitchFamily="18" charset="0"/>
                <a:cs typeface="Times New Roman" pitchFamily="18" charset="0"/>
              </a:rPr>
              <a:t>ederated learning</a:t>
            </a:r>
          </a:p>
          <a:p>
            <a:pPr marL="270891" indent="-270891">
              <a:buFont typeface="Courier New" pitchFamily="49" charset="0"/>
              <a:buChar char="o"/>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3857270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3787" y="543863"/>
            <a:ext cx="7354985" cy="789496"/>
          </a:xfrm>
        </p:spPr>
        <p:txBody>
          <a:bodyPr>
            <a:normAutofit/>
          </a:bodyPr>
          <a:lstStyle/>
          <a:p>
            <a:r>
              <a:rPr lang="en-US" sz="3200" dirty="0">
                <a:latin typeface="Times New Roman" pitchFamily="18" charset="0"/>
                <a:cs typeface="Times New Roman" pitchFamily="18" charset="0"/>
              </a:rPr>
              <a:t>m</a:t>
            </a:r>
            <a:r>
              <a:rPr lang="en-US" sz="3200" dirty="0">
                <a:latin typeface="Times New Roman" pitchFamily="18" charset="0"/>
                <a:cs typeface="Times New Roman" pitchFamily="18" charset="0"/>
              </a:rPr>
              <a:t>achine learning applications</a:t>
            </a:r>
            <a:endParaRPr lang="en-US" sz="3200" dirty="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EBA794F3-040C-4336-B142-B85B60C01368}" type="slidenum">
              <a:rPr lang="en-US" smtClean="0"/>
              <a:t>16</a:t>
            </a:fld>
            <a:endParaRPr lang="en-US"/>
          </a:p>
        </p:txBody>
      </p:sp>
      <p:sp>
        <p:nvSpPr>
          <p:cNvPr id="4" name="TextBox 3"/>
          <p:cNvSpPr txBox="1"/>
          <p:nvPr/>
        </p:nvSpPr>
        <p:spPr>
          <a:xfrm>
            <a:off x="2942036" y="1584404"/>
            <a:ext cx="4679255" cy="3378694"/>
          </a:xfrm>
          <a:prstGeom prst="rect">
            <a:avLst/>
          </a:prstGeom>
          <a:noFill/>
        </p:spPr>
        <p:txBody>
          <a:bodyPr wrap="none" lIns="54178" tIns="27089" rIns="54178" bIns="27089" rtlCol="0">
            <a:spAutoFit/>
          </a:bodyPr>
          <a:lstStyle/>
          <a:p>
            <a:pPr marL="270891" indent="-270891">
              <a:buFont typeface="Courier New" pitchFamily="49" charset="0"/>
              <a:buChar char="o"/>
            </a:pPr>
            <a:r>
              <a:rPr lang="en-US" sz="2400" dirty="0">
                <a:latin typeface="Times New Roman" pitchFamily="18" charset="0"/>
                <a:cs typeface="Times New Roman" pitchFamily="18" charset="0"/>
              </a:rPr>
              <a:t>c</a:t>
            </a:r>
            <a:r>
              <a:rPr lang="en-US" sz="2400" dirty="0">
                <a:latin typeface="Times New Roman" pitchFamily="18" charset="0"/>
                <a:cs typeface="Times New Roman" pitchFamily="18" charset="0"/>
              </a:rPr>
              <a:t>omputer vision</a:t>
            </a:r>
          </a:p>
          <a:p>
            <a:pPr marL="270891" indent="-270891">
              <a:buFont typeface="Courier New" pitchFamily="49" charset="0"/>
              <a:buChar char="o"/>
            </a:pPr>
            <a:r>
              <a:rPr lang="en-US" sz="2400" dirty="0">
                <a:latin typeface="Times New Roman" pitchFamily="18" charset="0"/>
                <a:cs typeface="Times New Roman" pitchFamily="18" charset="0"/>
              </a:rPr>
              <a:t>n</a:t>
            </a:r>
            <a:r>
              <a:rPr lang="en-US" sz="2400" dirty="0">
                <a:latin typeface="Times New Roman" pitchFamily="18" charset="0"/>
                <a:cs typeface="Times New Roman" pitchFamily="18" charset="0"/>
              </a:rPr>
              <a:t>atural language processing (NLP)</a:t>
            </a:r>
          </a:p>
          <a:p>
            <a:pPr marL="270891" indent="-270891">
              <a:buFont typeface="Courier New" pitchFamily="49" charset="0"/>
              <a:buChar char="o"/>
            </a:pPr>
            <a:r>
              <a:rPr lang="en-US" sz="2400" dirty="0">
                <a:latin typeface="Times New Roman" pitchFamily="18" charset="0"/>
                <a:cs typeface="Times New Roman" pitchFamily="18" charset="0"/>
              </a:rPr>
              <a:t>s</a:t>
            </a:r>
            <a:r>
              <a:rPr lang="en-US" sz="2400" dirty="0">
                <a:latin typeface="Times New Roman" pitchFamily="18" charset="0"/>
                <a:cs typeface="Times New Roman" pitchFamily="18" charset="0"/>
              </a:rPr>
              <a:t>upport vector machines</a:t>
            </a:r>
          </a:p>
          <a:p>
            <a:pPr marL="270891" indent="-270891">
              <a:buFont typeface="Courier New" pitchFamily="49" charset="0"/>
              <a:buChar char="o"/>
            </a:pPr>
            <a:r>
              <a:rPr lang="en-US" sz="2400" dirty="0">
                <a:latin typeface="Times New Roman" pitchFamily="18" charset="0"/>
                <a:cs typeface="Times New Roman" pitchFamily="18" charset="0"/>
              </a:rPr>
              <a:t>r</a:t>
            </a:r>
            <a:r>
              <a:rPr lang="en-US" sz="2400" dirty="0">
                <a:latin typeface="Times New Roman" pitchFamily="18" charset="0"/>
                <a:cs typeface="Times New Roman" pitchFamily="18" charset="0"/>
              </a:rPr>
              <a:t>egression analysis</a:t>
            </a:r>
          </a:p>
          <a:p>
            <a:pPr marL="270891" indent="-270891">
              <a:buFont typeface="Courier New" pitchFamily="49" charset="0"/>
              <a:buChar char="o"/>
            </a:pPr>
            <a:r>
              <a:rPr lang="en-US" sz="2400" dirty="0">
                <a:latin typeface="Times New Roman" pitchFamily="18" charset="0"/>
                <a:cs typeface="Times New Roman" pitchFamily="18" charset="0"/>
              </a:rPr>
              <a:t>Bayesian networks</a:t>
            </a:r>
          </a:p>
          <a:p>
            <a:pPr marL="270891" indent="-270891">
              <a:buFont typeface="Courier New" pitchFamily="49" charset="0"/>
              <a:buChar char="o"/>
            </a:pPr>
            <a:r>
              <a:rPr lang="en-US" sz="2400" dirty="0">
                <a:latin typeface="Times New Roman" pitchFamily="18" charset="0"/>
                <a:cs typeface="Times New Roman" pitchFamily="18" charset="0"/>
              </a:rPr>
              <a:t>g</a:t>
            </a:r>
            <a:r>
              <a:rPr lang="en-US" sz="2400" dirty="0">
                <a:latin typeface="Times New Roman" pitchFamily="18" charset="0"/>
                <a:cs typeface="Times New Roman" pitchFamily="18" charset="0"/>
              </a:rPr>
              <a:t>enetic algorithms</a:t>
            </a:r>
          </a:p>
          <a:p>
            <a:pPr marL="270891" indent="-270891">
              <a:buFont typeface="Courier New" pitchFamily="49" charset="0"/>
              <a:buChar char="o"/>
            </a:pPr>
            <a:r>
              <a:rPr lang="en-US" sz="2400" dirty="0">
                <a:latin typeface="Times New Roman" pitchFamily="18" charset="0"/>
                <a:cs typeface="Times New Roman" pitchFamily="18" charset="0"/>
              </a:rPr>
              <a:t>t</a:t>
            </a:r>
            <a:r>
              <a:rPr lang="en-US" sz="2400" dirty="0">
                <a:latin typeface="Times New Roman" pitchFamily="18" charset="0"/>
                <a:cs typeface="Times New Roman" pitchFamily="18" charset="0"/>
              </a:rPr>
              <a:t>raining models</a:t>
            </a:r>
          </a:p>
          <a:p>
            <a:pPr marL="270891" indent="-270891">
              <a:buFont typeface="Courier New" pitchFamily="49" charset="0"/>
              <a:buChar char="o"/>
            </a:pPr>
            <a:r>
              <a:rPr lang="en-US" sz="2400" dirty="0">
                <a:latin typeface="Times New Roman" pitchFamily="18" charset="0"/>
                <a:cs typeface="Times New Roman" pitchFamily="18" charset="0"/>
              </a:rPr>
              <a:t>f</a:t>
            </a:r>
            <a:r>
              <a:rPr lang="en-US" sz="2400" dirty="0">
                <a:latin typeface="Times New Roman" pitchFamily="18" charset="0"/>
                <a:cs typeface="Times New Roman" pitchFamily="18" charset="0"/>
              </a:rPr>
              <a:t>ederated learning</a:t>
            </a:r>
          </a:p>
          <a:p>
            <a:pPr marL="270891" indent="-270891">
              <a:buFont typeface="Courier New" pitchFamily="49" charset="0"/>
              <a:buChar char="o"/>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7766931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144026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BA794F3-040C-4336-B142-B85B60C01368}" type="slidenum">
              <a:rPr lang="en-US" smtClean="0"/>
              <a:t>2</a:t>
            </a:fld>
            <a:endParaRPr lang="en-US"/>
          </a:p>
        </p:txBody>
      </p:sp>
      <p:sp>
        <p:nvSpPr>
          <p:cNvPr id="3" name="Title 3"/>
          <p:cNvSpPr txBox="1">
            <a:spLocks/>
          </p:cNvSpPr>
          <p:nvPr/>
        </p:nvSpPr>
        <p:spPr>
          <a:xfrm>
            <a:off x="457201" y="274638"/>
            <a:ext cx="8229600" cy="742199"/>
          </a:xfrm>
          <a:prstGeom prst="rect">
            <a:avLst/>
          </a:prstGeom>
          <a:noFill/>
          <a:ln w="38100">
            <a:solidFill>
              <a:schemeClr val="bg1">
                <a:lumMod val="75000"/>
              </a:schemeClr>
            </a:solidFill>
          </a:ln>
        </p:spPr>
        <p:txBody>
          <a:bodyPr lIns="54178" tIns="27089" rIns="54178" bIns="27089">
            <a:noAutofit/>
          </a:bodyPr>
          <a:lstStyle>
            <a:lvl1pPr algn="ctr" defTabSz="1543050" rtl="0" eaLnBrk="1" latinLnBrk="0" hangingPunct="1">
              <a:spcBef>
                <a:spcPct val="0"/>
              </a:spcBef>
              <a:buNone/>
              <a:defRPr sz="7400" kern="1200">
                <a:solidFill>
                  <a:schemeClr val="tx1"/>
                </a:solidFill>
                <a:latin typeface="+mj-lt"/>
                <a:ea typeface="+mj-ea"/>
                <a:cs typeface="+mj-cs"/>
              </a:defRPr>
            </a:lvl1pPr>
          </a:lstStyle>
          <a:p>
            <a:r>
              <a:rPr lang="en-US" sz="3600" dirty="0">
                <a:latin typeface="Times New Roman" pitchFamily="18" charset="0"/>
                <a:ea typeface="Tahoma" pitchFamily="34" charset="0"/>
                <a:cs typeface="Times New Roman" pitchFamily="18" charset="0"/>
              </a:rPr>
              <a:t>machine learning-a formal definition </a:t>
            </a:r>
            <a:endParaRPr lang="en-US" sz="3600" dirty="0">
              <a:latin typeface="Times New Roman" pitchFamily="18" charset="0"/>
              <a:ea typeface="Tahoma" pitchFamily="34" charset="0"/>
              <a:cs typeface="Times New Roman" pitchFamily="18" charset="0"/>
            </a:endParaRPr>
          </a:p>
        </p:txBody>
      </p:sp>
      <p:cxnSp>
        <p:nvCxnSpPr>
          <p:cNvPr id="5" name="Straight Connector 4"/>
          <p:cNvCxnSpPr/>
          <p:nvPr/>
        </p:nvCxnSpPr>
        <p:spPr>
          <a:xfrm>
            <a:off x="5963432" y="1569196"/>
            <a:ext cx="0" cy="40260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551644" y="2145348"/>
            <a:ext cx="5252768" cy="1162703"/>
          </a:xfrm>
          <a:prstGeom prst="rect">
            <a:avLst/>
          </a:prstGeom>
        </p:spPr>
        <p:txBody>
          <a:bodyPr wrap="square" lIns="54178" tIns="27089" rIns="54178" bIns="27089">
            <a:spAutoFit/>
          </a:bodyPr>
          <a:lstStyle/>
          <a:p>
            <a:pPr algn="just"/>
            <a:r>
              <a:rPr lang="en-US" dirty="0">
                <a:latin typeface="Times New Roman" pitchFamily="18" charset="0"/>
                <a:cs typeface="Times New Roman" pitchFamily="18" charset="0"/>
              </a:rPr>
              <a:t>"A computer program is said to learn from experience </a:t>
            </a:r>
            <a:r>
              <a:rPr lang="en-US" i="1" dirty="0">
                <a:latin typeface="Times New Roman" pitchFamily="18" charset="0"/>
                <a:cs typeface="Times New Roman" pitchFamily="18" charset="0"/>
              </a:rPr>
              <a:t>E</a:t>
            </a:r>
            <a:r>
              <a:rPr lang="en-US" dirty="0">
                <a:latin typeface="Times New Roman" pitchFamily="18" charset="0"/>
                <a:cs typeface="Times New Roman" pitchFamily="18" charset="0"/>
              </a:rPr>
              <a:t> with respect to some class of tasks </a:t>
            </a:r>
            <a:r>
              <a:rPr lang="en-US" i="1" dirty="0">
                <a:latin typeface="Times New Roman" pitchFamily="18" charset="0"/>
                <a:cs typeface="Times New Roman" pitchFamily="18" charset="0"/>
              </a:rPr>
              <a:t>T</a:t>
            </a:r>
            <a:r>
              <a:rPr lang="en-US" dirty="0">
                <a:latin typeface="Times New Roman" pitchFamily="18" charset="0"/>
                <a:cs typeface="Times New Roman" pitchFamily="18" charset="0"/>
              </a:rPr>
              <a:t> and performance measure </a:t>
            </a:r>
            <a:r>
              <a:rPr lang="en-US" i="1" dirty="0">
                <a:latin typeface="Times New Roman" pitchFamily="18" charset="0"/>
                <a:cs typeface="Times New Roman" pitchFamily="18" charset="0"/>
              </a:rPr>
              <a:t>P</a:t>
            </a:r>
            <a:r>
              <a:rPr lang="en-US" dirty="0">
                <a:latin typeface="Times New Roman" pitchFamily="18" charset="0"/>
                <a:cs typeface="Times New Roman" pitchFamily="18" charset="0"/>
              </a:rPr>
              <a:t> if its performance at tasks in </a:t>
            </a:r>
            <a:r>
              <a:rPr lang="en-US" i="1" dirty="0">
                <a:latin typeface="Times New Roman" pitchFamily="18" charset="0"/>
                <a:cs typeface="Times New Roman" pitchFamily="18" charset="0"/>
              </a:rPr>
              <a:t>T</a:t>
            </a:r>
            <a:r>
              <a:rPr lang="en-US" dirty="0">
                <a:latin typeface="Times New Roman" pitchFamily="18" charset="0"/>
                <a:cs typeface="Times New Roman" pitchFamily="18" charset="0"/>
              </a:rPr>
              <a:t>, as measured by </a:t>
            </a:r>
            <a:r>
              <a:rPr lang="en-US" i="1" dirty="0">
                <a:latin typeface="Times New Roman" pitchFamily="18" charset="0"/>
                <a:cs typeface="Times New Roman" pitchFamily="18" charset="0"/>
              </a:rPr>
              <a:t>P</a:t>
            </a:r>
            <a:r>
              <a:rPr lang="en-US" dirty="0">
                <a:latin typeface="Times New Roman" pitchFamily="18" charset="0"/>
                <a:cs typeface="Times New Roman" pitchFamily="18" charset="0"/>
              </a:rPr>
              <a:t>, improves with experience </a:t>
            </a:r>
            <a:r>
              <a:rPr lang="en-US" i="1" dirty="0">
                <a:latin typeface="Times New Roman" pitchFamily="18" charset="0"/>
                <a:cs typeface="Times New Roman" pitchFamily="18" charset="0"/>
              </a:rPr>
              <a:t>E</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8" name="Rectangle 7"/>
          <p:cNvSpPr/>
          <p:nvPr/>
        </p:nvSpPr>
        <p:spPr>
          <a:xfrm>
            <a:off x="631154" y="1781463"/>
            <a:ext cx="1819498" cy="331706"/>
          </a:xfrm>
          <a:prstGeom prst="rect">
            <a:avLst/>
          </a:prstGeom>
        </p:spPr>
        <p:txBody>
          <a:bodyPr wrap="none" lIns="54178" tIns="27089" rIns="54178" bIns="27089">
            <a:spAutoFit/>
          </a:bodyPr>
          <a:lstStyle/>
          <a:p>
            <a:r>
              <a:rPr lang="en-US" b="1" dirty="0">
                <a:solidFill>
                  <a:schemeClr val="tx2"/>
                </a:solidFill>
                <a:latin typeface="Times New Roman" pitchFamily="18" charset="0"/>
                <a:cs typeface="Times New Roman" pitchFamily="18" charset="0"/>
              </a:rPr>
              <a:t>Tom M. Mitchell </a:t>
            </a:r>
            <a:endParaRPr lang="en-US" b="1" dirty="0">
              <a:solidFill>
                <a:schemeClr val="tx2"/>
              </a:solidFill>
            </a:endParaRPr>
          </a:p>
        </p:txBody>
      </p:sp>
      <p:sp>
        <p:nvSpPr>
          <p:cNvPr id="9" name="Chevron 8"/>
          <p:cNvSpPr/>
          <p:nvPr/>
        </p:nvSpPr>
        <p:spPr>
          <a:xfrm>
            <a:off x="447071" y="1897487"/>
            <a:ext cx="178763" cy="1318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solidFill>
                <a:schemeClr val="tx1"/>
              </a:solidFill>
            </a:endParaRPr>
          </a:p>
        </p:txBody>
      </p:sp>
      <p:sp>
        <p:nvSpPr>
          <p:cNvPr id="10" name="Chevron 9"/>
          <p:cNvSpPr/>
          <p:nvPr/>
        </p:nvSpPr>
        <p:spPr>
          <a:xfrm>
            <a:off x="387346" y="3703351"/>
            <a:ext cx="178763" cy="13183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solidFill>
                <a:schemeClr val="tx1"/>
              </a:solidFill>
            </a:endParaRPr>
          </a:p>
        </p:txBody>
      </p:sp>
      <p:sp>
        <p:nvSpPr>
          <p:cNvPr id="11" name="Rectangle 10"/>
          <p:cNvSpPr/>
          <p:nvPr/>
        </p:nvSpPr>
        <p:spPr>
          <a:xfrm>
            <a:off x="625833" y="4081730"/>
            <a:ext cx="4571562" cy="608705"/>
          </a:xfrm>
          <a:prstGeom prst="rect">
            <a:avLst/>
          </a:prstGeom>
        </p:spPr>
        <p:txBody>
          <a:bodyPr lIns="54178" tIns="27089" rIns="54178" bIns="27089">
            <a:spAutoFit/>
          </a:bodyPr>
          <a:lstStyle/>
          <a:p>
            <a:r>
              <a:rPr lang="en-US" dirty="0" smtClean="0"/>
              <a:t>“Can </a:t>
            </a:r>
            <a:r>
              <a:rPr lang="en-US" dirty="0"/>
              <a:t>machines do what we (as thinking entities) can do</a:t>
            </a:r>
            <a:r>
              <a:rPr lang="en-US" dirty="0" smtClean="0"/>
              <a:t>?”</a:t>
            </a:r>
            <a:endParaRPr lang="en-US" dirty="0"/>
          </a:p>
        </p:txBody>
      </p:sp>
      <p:sp>
        <p:nvSpPr>
          <p:cNvPr id="12" name="TextBox 11"/>
          <p:cNvSpPr txBox="1"/>
          <p:nvPr/>
        </p:nvSpPr>
        <p:spPr>
          <a:xfrm>
            <a:off x="646086" y="3587327"/>
            <a:ext cx="1372902" cy="331706"/>
          </a:xfrm>
          <a:prstGeom prst="rect">
            <a:avLst/>
          </a:prstGeom>
          <a:noFill/>
        </p:spPr>
        <p:txBody>
          <a:bodyPr wrap="none" lIns="54178" tIns="27089" rIns="54178" bIns="27089" rtlCol="0">
            <a:spAutoFit/>
          </a:bodyPr>
          <a:lstStyle/>
          <a:p>
            <a:r>
              <a:rPr lang="en-US" b="1" dirty="0" smtClean="0">
                <a:solidFill>
                  <a:schemeClr val="tx2"/>
                </a:solidFill>
                <a:latin typeface="Times New Roman" pitchFamily="18" charset="0"/>
                <a:cs typeface="Times New Roman" pitchFamily="18" charset="0"/>
              </a:rPr>
              <a:t>Allan Turing</a:t>
            </a:r>
            <a:endParaRPr lang="en-US" b="1" dirty="0">
              <a:solidFill>
                <a:schemeClr val="tx2"/>
              </a:solidFill>
              <a:latin typeface="Times New Roman" pitchFamily="18" charset="0"/>
              <a:cs typeface="Times New Roman" pitchFamily="18" charset="0"/>
            </a:endParaRPr>
          </a:p>
        </p:txBody>
      </p:sp>
    </p:spTree>
    <p:extLst>
      <p:ext uri="{BB962C8B-B14F-4D97-AF65-F5344CB8AC3E}">
        <p14:creationId xmlns:p14="http://schemas.microsoft.com/office/powerpoint/2010/main" val="11173773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BA794F3-040C-4336-B142-B85B60C01368}" type="slidenum">
              <a:rPr lang="en-US" smtClean="0"/>
              <a:t>3</a:t>
            </a:fld>
            <a:endParaRPr lang="en-US"/>
          </a:p>
        </p:txBody>
      </p:sp>
      <p:cxnSp>
        <p:nvCxnSpPr>
          <p:cNvPr id="4" name="Straight Connector 3"/>
          <p:cNvCxnSpPr/>
          <p:nvPr/>
        </p:nvCxnSpPr>
        <p:spPr>
          <a:xfrm>
            <a:off x="3975672" y="987704"/>
            <a:ext cx="0" cy="53118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71959" y="2774354"/>
            <a:ext cx="3584447" cy="916481"/>
          </a:xfrm>
          <a:prstGeom prst="rect">
            <a:avLst/>
          </a:prstGeom>
          <a:noFill/>
        </p:spPr>
        <p:txBody>
          <a:bodyPr wrap="square" lIns="54178" tIns="27089" rIns="54178" bIns="27089" rtlCol="0">
            <a:spAutoFit/>
          </a:bodyPr>
          <a:lstStyle/>
          <a:p>
            <a:pPr algn="just"/>
            <a:r>
              <a:rPr lang="en-US" sz="1400" dirty="0">
                <a:latin typeface="Times New Roman" pitchFamily="18" charset="0"/>
                <a:cs typeface="Times New Roman" pitchFamily="18" charset="0"/>
              </a:rPr>
              <a:t>A person tells you a series of (integer) numbers and then asks you to predict/guess the next number in the series using the process on the right. </a:t>
            </a:r>
            <a:r>
              <a:rPr lang="en-US" sz="1200" dirty="0">
                <a:latin typeface="Times New Roman" pitchFamily="18" charset="0"/>
                <a:cs typeface="Times New Roman" pitchFamily="18" charset="0"/>
              </a:rPr>
              <a:t>. </a:t>
            </a:r>
            <a:endParaRPr lang="en-US" sz="1200" dirty="0">
              <a:latin typeface="Times New Roman" pitchFamily="18" charset="0"/>
              <a:cs typeface="Times New Roman" pitchFamily="18" charset="0"/>
            </a:endParaRPr>
          </a:p>
        </p:txBody>
      </p:sp>
      <p:sp>
        <p:nvSpPr>
          <p:cNvPr id="6" name="TextBox 5"/>
          <p:cNvSpPr txBox="1"/>
          <p:nvPr/>
        </p:nvSpPr>
        <p:spPr>
          <a:xfrm>
            <a:off x="266283" y="1825855"/>
            <a:ext cx="1069613" cy="377872"/>
          </a:xfrm>
          <a:prstGeom prst="rect">
            <a:avLst/>
          </a:prstGeom>
          <a:solidFill>
            <a:schemeClr val="bg1">
              <a:lumMod val="95000"/>
            </a:schemeClr>
          </a:solidFill>
          <a:ln>
            <a:solidFill>
              <a:schemeClr val="bg1">
                <a:lumMod val="50000"/>
              </a:schemeClr>
            </a:solidFill>
          </a:ln>
        </p:spPr>
        <p:txBody>
          <a:bodyPr wrap="none" lIns="54178" tIns="27089" rIns="54178" bIns="27089" rtlCol="0">
            <a:spAutoFit/>
          </a:bodyPr>
          <a:lstStyle/>
          <a:p>
            <a:r>
              <a:rPr lang="en-US" sz="2100" dirty="0">
                <a:latin typeface="Times New Roman" pitchFamily="18" charset="0"/>
                <a:cs typeface="Times New Roman" pitchFamily="18" charset="0"/>
              </a:rPr>
              <a:t>Example</a:t>
            </a:r>
            <a:endParaRPr lang="en-US" sz="2100" dirty="0">
              <a:latin typeface="Times New Roman" pitchFamily="18" charset="0"/>
              <a:cs typeface="Times New Roman" pitchFamily="18" charset="0"/>
            </a:endParaRPr>
          </a:p>
        </p:txBody>
      </p:sp>
      <p:sp>
        <p:nvSpPr>
          <p:cNvPr id="7" name="TextBox 6"/>
          <p:cNvSpPr txBox="1"/>
          <p:nvPr/>
        </p:nvSpPr>
        <p:spPr>
          <a:xfrm>
            <a:off x="266283" y="2254128"/>
            <a:ext cx="3578313" cy="331706"/>
          </a:xfrm>
          <a:prstGeom prst="rect">
            <a:avLst/>
          </a:prstGeom>
          <a:solidFill>
            <a:schemeClr val="bg1">
              <a:lumMod val="95000"/>
            </a:schemeClr>
          </a:solidFill>
          <a:ln>
            <a:solidFill>
              <a:schemeClr val="tx1"/>
            </a:solidFill>
          </a:ln>
        </p:spPr>
        <p:txBody>
          <a:bodyPr wrap="none" lIns="54178" tIns="27089" rIns="54178" bIns="27089" rtlCol="0">
            <a:spAutoFit/>
          </a:bodyPr>
          <a:lstStyle/>
          <a:p>
            <a:r>
              <a:rPr lang="en-US" dirty="0">
                <a:latin typeface="Times New Roman" pitchFamily="18" charset="0"/>
                <a:cs typeface="Times New Roman" pitchFamily="18" charset="0"/>
              </a:rPr>
              <a:t>t</a:t>
            </a:r>
            <a:r>
              <a:rPr lang="en-US" dirty="0" smtClean="0">
                <a:latin typeface="Times New Roman" pitchFamily="18" charset="0"/>
                <a:cs typeface="Times New Roman" pitchFamily="18" charset="0"/>
              </a:rPr>
              <a:t>he number prediction/guessing game</a:t>
            </a:r>
            <a:endParaRPr lang="en-US" dirty="0">
              <a:latin typeface="Times New Roman" pitchFamily="18" charset="0"/>
              <a:cs typeface="Times New Roman" pitchFamily="18" charset="0"/>
            </a:endParaRPr>
          </a:p>
        </p:txBody>
      </p:sp>
      <p:sp>
        <p:nvSpPr>
          <p:cNvPr id="8" name="TextBox 7"/>
          <p:cNvSpPr txBox="1"/>
          <p:nvPr/>
        </p:nvSpPr>
        <p:spPr>
          <a:xfrm>
            <a:off x="4246197" y="1627438"/>
            <a:ext cx="2608496" cy="562538"/>
          </a:xfrm>
          <a:prstGeom prst="rect">
            <a:avLst/>
          </a:prstGeom>
          <a:noFill/>
          <a:ln>
            <a:solidFill>
              <a:schemeClr val="bg2"/>
            </a:solidFill>
          </a:ln>
        </p:spPr>
        <p:txBody>
          <a:bodyPr wrap="none" lIns="54178" tIns="27089" rIns="54178" bIns="27089" rtlCol="0">
            <a:spAutoFit/>
          </a:bodyPr>
          <a:lstStyle/>
          <a:p>
            <a:r>
              <a:rPr lang="en-US" sz="1400" dirty="0">
                <a:latin typeface="Times New Roman" pitchFamily="18" charset="0"/>
                <a:cs typeface="Times New Roman" pitchFamily="18" charset="0"/>
              </a:rPr>
              <a:t>The first number in the series is 1. </a:t>
            </a:r>
          </a:p>
          <a:p>
            <a:endParaRPr lang="en-US" sz="500" dirty="0">
              <a:latin typeface="Times New Roman" pitchFamily="18" charset="0"/>
              <a:cs typeface="Times New Roman" pitchFamily="18" charset="0"/>
            </a:endParaRPr>
          </a:p>
          <a:p>
            <a:r>
              <a:rPr lang="en-US" sz="1400" dirty="0">
                <a:latin typeface="Times New Roman" pitchFamily="18" charset="0"/>
                <a:cs typeface="Times New Roman" pitchFamily="18" charset="0"/>
              </a:rPr>
              <a:t>What is the next number ?</a:t>
            </a:r>
            <a:endParaRPr lang="en-US" sz="1400" dirty="0">
              <a:latin typeface="Times New Roman" pitchFamily="18" charset="0"/>
              <a:cs typeface="Times New Roman" pitchFamily="18" charset="0"/>
            </a:endParaRPr>
          </a:p>
        </p:txBody>
      </p:sp>
      <p:sp>
        <p:nvSpPr>
          <p:cNvPr id="9" name="TextBox 8"/>
          <p:cNvSpPr txBox="1"/>
          <p:nvPr/>
        </p:nvSpPr>
        <p:spPr>
          <a:xfrm>
            <a:off x="4246197" y="1298640"/>
            <a:ext cx="1095261" cy="316317"/>
          </a:xfrm>
          <a:prstGeom prst="rect">
            <a:avLst/>
          </a:prstGeom>
          <a:noFill/>
        </p:spPr>
        <p:txBody>
          <a:bodyPr wrap="none" lIns="54178" tIns="27089" rIns="54178" bIns="27089" rtlCol="0">
            <a:spAutoFit/>
          </a:bodyPr>
          <a:lstStyle/>
          <a:p>
            <a:r>
              <a:rPr lang="en-US" sz="1700" b="1" dirty="0">
                <a:solidFill>
                  <a:schemeClr val="tx2"/>
                </a:solidFill>
                <a:latin typeface="Times New Roman" pitchFamily="18" charset="0"/>
                <a:cs typeface="Times New Roman" pitchFamily="18" charset="0"/>
              </a:rPr>
              <a:t>Iteration 0</a:t>
            </a:r>
            <a:endParaRPr lang="en-US" sz="1700" b="1" dirty="0">
              <a:solidFill>
                <a:schemeClr val="tx2"/>
              </a:solidFill>
              <a:latin typeface="Times New Roman" pitchFamily="18" charset="0"/>
              <a:cs typeface="Times New Roman" pitchFamily="18" charset="0"/>
            </a:endParaRPr>
          </a:p>
        </p:txBody>
      </p:sp>
      <p:sp>
        <p:nvSpPr>
          <p:cNvPr id="10" name="TextBox 9"/>
          <p:cNvSpPr txBox="1"/>
          <p:nvPr/>
        </p:nvSpPr>
        <p:spPr>
          <a:xfrm>
            <a:off x="4246197" y="2778270"/>
            <a:ext cx="3227255" cy="562538"/>
          </a:xfrm>
          <a:prstGeom prst="rect">
            <a:avLst/>
          </a:prstGeom>
          <a:noFill/>
          <a:ln>
            <a:solidFill>
              <a:schemeClr val="bg2"/>
            </a:solidFill>
          </a:ln>
        </p:spPr>
        <p:txBody>
          <a:bodyPr wrap="none" lIns="54178" tIns="27089" rIns="54178" bIns="27089" rtlCol="0">
            <a:spAutoFit/>
          </a:bodyPr>
          <a:lstStyle/>
          <a:p>
            <a:r>
              <a:rPr lang="en-US" sz="1400" dirty="0">
                <a:latin typeface="Times New Roman" pitchFamily="18" charset="0"/>
                <a:cs typeface="Times New Roman" pitchFamily="18" charset="0"/>
              </a:rPr>
              <a:t>The first two numbers in the series are 1, 3 </a:t>
            </a:r>
          </a:p>
          <a:p>
            <a:endParaRPr lang="en-US" sz="500" dirty="0">
              <a:latin typeface="Times New Roman" pitchFamily="18" charset="0"/>
              <a:cs typeface="Times New Roman" pitchFamily="18" charset="0"/>
            </a:endParaRPr>
          </a:p>
          <a:p>
            <a:r>
              <a:rPr lang="en-US" sz="1400" dirty="0">
                <a:latin typeface="Times New Roman" pitchFamily="18" charset="0"/>
                <a:cs typeface="Times New Roman" pitchFamily="18" charset="0"/>
              </a:rPr>
              <a:t>What is the next number ?</a:t>
            </a:r>
            <a:endParaRPr lang="en-US" sz="1400" dirty="0">
              <a:latin typeface="Times New Roman" pitchFamily="18" charset="0"/>
              <a:cs typeface="Times New Roman" pitchFamily="18" charset="0"/>
            </a:endParaRPr>
          </a:p>
        </p:txBody>
      </p:sp>
      <p:sp>
        <p:nvSpPr>
          <p:cNvPr id="11" name="TextBox 10"/>
          <p:cNvSpPr txBox="1"/>
          <p:nvPr/>
        </p:nvSpPr>
        <p:spPr>
          <a:xfrm>
            <a:off x="4246197" y="2449471"/>
            <a:ext cx="1095261" cy="316317"/>
          </a:xfrm>
          <a:prstGeom prst="rect">
            <a:avLst/>
          </a:prstGeom>
          <a:noFill/>
        </p:spPr>
        <p:txBody>
          <a:bodyPr wrap="none" lIns="54178" tIns="27089" rIns="54178" bIns="27089" rtlCol="0">
            <a:spAutoFit/>
          </a:bodyPr>
          <a:lstStyle/>
          <a:p>
            <a:r>
              <a:rPr lang="en-US" sz="1700" b="1" dirty="0">
                <a:solidFill>
                  <a:schemeClr val="tx2"/>
                </a:solidFill>
                <a:latin typeface="Times New Roman" pitchFamily="18" charset="0"/>
                <a:cs typeface="Times New Roman" pitchFamily="18" charset="0"/>
              </a:rPr>
              <a:t>Iteration 1</a:t>
            </a:r>
            <a:endParaRPr lang="en-US" sz="1700" b="1" dirty="0">
              <a:solidFill>
                <a:schemeClr val="tx2"/>
              </a:solidFill>
              <a:latin typeface="Times New Roman" pitchFamily="18" charset="0"/>
              <a:cs typeface="Times New Roman" pitchFamily="18" charset="0"/>
            </a:endParaRPr>
          </a:p>
        </p:txBody>
      </p:sp>
      <p:sp>
        <p:nvSpPr>
          <p:cNvPr id="12" name="TextBox 11"/>
          <p:cNvSpPr txBox="1"/>
          <p:nvPr/>
        </p:nvSpPr>
        <p:spPr>
          <a:xfrm>
            <a:off x="4246197" y="3972432"/>
            <a:ext cx="3496560" cy="562538"/>
          </a:xfrm>
          <a:prstGeom prst="rect">
            <a:avLst/>
          </a:prstGeom>
          <a:noFill/>
          <a:ln>
            <a:solidFill>
              <a:schemeClr val="bg2"/>
            </a:solidFill>
          </a:ln>
        </p:spPr>
        <p:txBody>
          <a:bodyPr wrap="none" lIns="54178" tIns="27089" rIns="54178" bIns="27089" rtlCol="0">
            <a:spAutoFit/>
          </a:bodyPr>
          <a:lstStyle/>
          <a:p>
            <a:r>
              <a:rPr lang="en-US" sz="1400" dirty="0">
                <a:latin typeface="Times New Roman" pitchFamily="18" charset="0"/>
                <a:cs typeface="Times New Roman" pitchFamily="18" charset="0"/>
              </a:rPr>
              <a:t>The first three numbers in the series are 1, 3, 5 </a:t>
            </a:r>
          </a:p>
          <a:p>
            <a:endParaRPr lang="en-US" sz="500" dirty="0">
              <a:latin typeface="Times New Roman" pitchFamily="18" charset="0"/>
              <a:cs typeface="Times New Roman" pitchFamily="18" charset="0"/>
            </a:endParaRPr>
          </a:p>
          <a:p>
            <a:r>
              <a:rPr lang="en-US" sz="1400" dirty="0">
                <a:latin typeface="Times New Roman" pitchFamily="18" charset="0"/>
                <a:cs typeface="Times New Roman" pitchFamily="18" charset="0"/>
              </a:rPr>
              <a:t>What is the next number ?</a:t>
            </a:r>
            <a:endParaRPr lang="en-US" sz="1400" dirty="0">
              <a:latin typeface="Times New Roman" pitchFamily="18" charset="0"/>
              <a:cs typeface="Times New Roman" pitchFamily="18" charset="0"/>
            </a:endParaRPr>
          </a:p>
        </p:txBody>
      </p:sp>
      <p:sp>
        <p:nvSpPr>
          <p:cNvPr id="13" name="TextBox 12"/>
          <p:cNvSpPr txBox="1"/>
          <p:nvPr/>
        </p:nvSpPr>
        <p:spPr>
          <a:xfrm>
            <a:off x="4246197" y="3643634"/>
            <a:ext cx="1095261" cy="316317"/>
          </a:xfrm>
          <a:prstGeom prst="rect">
            <a:avLst/>
          </a:prstGeom>
          <a:noFill/>
        </p:spPr>
        <p:txBody>
          <a:bodyPr wrap="none" lIns="54178" tIns="27089" rIns="54178" bIns="27089" rtlCol="0">
            <a:spAutoFit/>
          </a:bodyPr>
          <a:lstStyle/>
          <a:p>
            <a:r>
              <a:rPr lang="en-US" sz="1700" b="1" dirty="0">
                <a:solidFill>
                  <a:schemeClr val="tx2"/>
                </a:solidFill>
                <a:latin typeface="Times New Roman" pitchFamily="18" charset="0"/>
                <a:cs typeface="Times New Roman" pitchFamily="18" charset="0"/>
              </a:rPr>
              <a:t>Iteration 2</a:t>
            </a:r>
            <a:endParaRPr lang="en-US" sz="1700" b="1" dirty="0">
              <a:solidFill>
                <a:schemeClr val="tx2"/>
              </a:solidFill>
              <a:latin typeface="Times New Roman" pitchFamily="18" charset="0"/>
              <a:cs typeface="Times New Roman" pitchFamily="18" charset="0"/>
            </a:endParaRPr>
          </a:p>
        </p:txBody>
      </p:sp>
      <p:sp>
        <p:nvSpPr>
          <p:cNvPr id="14" name="TextBox 13"/>
          <p:cNvSpPr txBox="1"/>
          <p:nvPr/>
        </p:nvSpPr>
        <p:spPr>
          <a:xfrm>
            <a:off x="4343031" y="5281899"/>
            <a:ext cx="3615182" cy="562538"/>
          </a:xfrm>
          <a:prstGeom prst="rect">
            <a:avLst/>
          </a:prstGeom>
          <a:noFill/>
          <a:ln>
            <a:solidFill>
              <a:schemeClr val="bg2"/>
            </a:solidFill>
          </a:ln>
        </p:spPr>
        <p:txBody>
          <a:bodyPr wrap="none" lIns="54178" tIns="27089" rIns="54178" bIns="27089" rtlCol="0">
            <a:spAutoFit/>
          </a:bodyPr>
          <a:lstStyle/>
          <a:p>
            <a:r>
              <a:rPr lang="en-US" sz="1400" dirty="0">
                <a:latin typeface="Times New Roman" pitchFamily="18" charset="0"/>
                <a:cs typeface="Times New Roman" pitchFamily="18" charset="0"/>
              </a:rPr>
              <a:t>The first four numbers in the series are 1, 3, 5, 7 </a:t>
            </a:r>
          </a:p>
          <a:p>
            <a:endParaRPr lang="en-US" sz="500" dirty="0">
              <a:latin typeface="Times New Roman" pitchFamily="18" charset="0"/>
              <a:cs typeface="Times New Roman" pitchFamily="18" charset="0"/>
            </a:endParaRPr>
          </a:p>
          <a:p>
            <a:r>
              <a:rPr lang="en-US" sz="1400" dirty="0">
                <a:latin typeface="Times New Roman" pitchFamily="18" charset="0"/>
                <a:cs typeface="Times New Roman" pitchFamily="18" charset="0"/>
              </a:rPr>
              <a:t>What is the next number ?</a:t>
            </a:r>
            <a:endParaRPr lang="en-US" sz="1400" dirty="0">
              <a:latin typeface="Times New Roman" pitchFamily="18" charset="0"/>
              <a:cs typeface="Times New Roman" pitchFamily="18" charset="0"/>
            </a:endParaRPr>
          </a:p>
        </p:txBody>
      </p:sp>
      <p:sp>
        <p:nvSpPr>
          <p:cNvPr id="15" name="TextBox 14"/>
          <p:cNvSpPr txBox="1"/>
          <p:nvPr/>
        </p:nvSpPr>
        <p:spPr>
          <a:xfrm>
            <a:off x="4343031" y="4953101"/>
            <a:ext cx="1095261" cy="316317"/>
          </a:xfrm>
          <a:prstGeom prst="rect">
            <a:avLst/>
          </a:prstGeom>
          <a:noFill/>
        </p:spPr>
        <p:txBody>
          <a:bodyPr wrap="none" lIns="54178" tIns="27089" rIns="54178" bIns="27089" rtlCol="0">
            <a:spAutoFit/>
          </a:bodyPr>
          <a:lstStyle/>
          <a:p>
            <a:r>
              <a:rPr lang="en-US" sz="1700" b="1" dirty="0">
                <a:solidFill>
                  <a:schemeClr val="tx2"/>
                </a:solidFill>
                <a:latin typeface="Times New Roman" pitchFamily="18" charset="0"/>
                <a:cs typeface="Times New Roman" pitchFamily="18" charset="0"/>
              </a:rPr>
              <a:t>Iteration 3</a:t>
            </a:r>
            <a:endParaRPr lang="en-US" sz="1700" b="1" dirty="0">
              <a:solidFill>
                <a:schemeClr val="tx2"/>
              </a:solidFill>
              <a:latin typeface="Times New Roman" pitchFamily="18" charset="0"/>
              <a:cs typeface="Times New Roman" pitchFamily="18" charset="0"/>
            </a:endParaRPr>
          </a:p>
        </p:txBody>
      </p:sp>
      <p:sp>
        <p:nvSpPr>
          <p:cNvPr id="18" name="Title 3"/>
          <p:cNvSpPr txBox="1">
            <a:spLocks/>
          </p:cNvSpPr>
          <p:nvPr/>
        </p:nvSpPr>
        <p:spPr>
          <a:xfrm>
            <a:off x="457201" y="118187"/>
            <a:ext cx="8229600" cy="742199"/>
          </a:xfrm>
          <a:prstGeom prst="rect">
            <a:avLst/>
          </a:prstGeom>
          <a:noFill/>
          <a:ln w="38100">
            <a:noFill/>
          </a:ln>
        </p:spPr>
        <p:txBody>
          <a:bodyPr lIns="54178" tIns="27089" rIns="54178" bIns="27089">
            <a:noAutofit/>
          </a:bodyPr>
          <a:lstStyle>
            <a:lvl1pPr algn="ctr" defTabSz="1543050" rtl="0" eaLnBrk="1" latinLnBrk="0" hangingPunct="1">
              <a:spcBef>
                <a:spcPct val="0"/>
              </a:spcBef>
              <a:buNone/>
              <a:defRPr sz="7400" kern="1200">
                <a:solidFill>
                  <a:schemeClr val="tx1"/>
                </a:solidFill>
                <a:latin typeface="+mj-lt"/>
                <a:ea typeface="+mj-ea"/>
                <a:cs typeface="+mj-cs"/>
              </a:defRPr>
            </a:lvl1pPr>
          </a:lstStyle>
          <a:p>
            <a:r>
              <a:rPr lang="en-US" sz="2800" dirty="0">
                <a:latin typeface="Times New Roman" pitchFamily="18" charset="0"/>
                <a:ea typeface="Tahoma" pitchFamily="34" charset="0"/>
                <a:cs typeface="Times New Roman" pitchFamily="18" charset="0"/>
              </a:rPr>
              <a:t>machine learning-a formal definition </a:t>
            </a:r>
            <a:endParaRPr lang="en-US" sz="2800" dirty="0">
              <a:latin typeface="Times New Roman" pitchFamily="18" charset="0"/>
              <a:ea typeface="Tahoma" pitchFamily="34" charset="0"/>
              <a:cs typeface="Times New Roman" pitchFamily="18" charset="0"/>
            </a:endParaRPr>
          </a:p>
        </p:txBody>
      </p:sp>
    </p:spTree>
    <p:extLst>
      <p:ext uri="{BB962C8B-B14F-4D97-AF65-F5344CB8AC3E}">
        <p14:creationId xmlns:p14="http://schemas.microsoft.com/office/powerpoint/2010/main" val="17474922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BA794F3-040C-4336-B142-B85B60C01368}" type="slidenum">
              <a:rPr lang="en-US" smtClean="0"/>
              <a:t>4</a:t>
            </a:fld>
            <a:endParaRPr lang="en-US"/>
          </a:p>
        </p:txBody>
      </p:sp>
      <p:cxnSp>
        <p:nvCxnSpPr>
          <p:cNvPr id="4" name="Straight Connector 3"/>
          <p:cNvCxnSpPr/>
          <p:nvPr/>
        </p:nvCxnSpPr>
        <p:spPr>
          <a:xfrm>
            <a:off x="3935917" y="987702"/>
            <a:ext cx="0" cy="53118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98928" y="1397581"/>
            <a:ext cx="1069613" cy="377872"/>
          </a:xfrm>
          <a:prstGeom prst="rect">
            <a:avLst/>
          </a:prstGeom>
          <a:solidFill>
            <a:schemeClr val="bg1">
              <a:lumMod val="95000"/>
            </a:schemeClr>
          </a:solidFill>
          <a:ln>
            <a:solidFill>
              <a:schemeClr val="bg1">
                <a:lumMod val="50000"/>
              </a:schemeClr>
            </a:solidFill>
          </a:ln>
        </p:spPr>
        <p:txBody>
          <a:bodyPr wrap="none" lIns="54178" tIns="27089" rIns="54178" bIns="27089" rtlCol="0">
            <a:spAutoFit/>
          </a:bodyPr>
          <a:lstStyle/>
          <a:p>
            <a:r>
              <a:rPr lang="en-US" sz="2100" dirty="0">
                <a:latin typeface="Times New Roman" pitchFamily="18" charset="0"/>
                <a:cs typeface="Times New Roman" pitchFamily="18" charset="0"/>
              </a:rPr>
              <a:t>Example</a:t>
            </a:r>
            <a:endParaRPr lang="en-US" sz="2100" dirty="0">
              <a:latin typeface="Times New Roman" pitchFamily="18" charset="0"/>
              <a:cs typeface="Times New Roman" pitchFamily="18" charset="0"/>
            </a:endParaRPr>
          </a:p>
        </p:txBody>
      </p:sp>
      <p:sp>
        <p:nvSpPr>
          <p:cNvPr id="7" name="TextBox 6"/>
          <p:cNvSpPr txBox="1"/>
          <p:nvPr/>
        </p:nvSpPr>
        <p:spPr>
          <a:xfrm>
            <a:off x="198927" y="1825854"/>
            <a:ext cx="3578313" cy="331706"/>
          </a:xfrm>
          <a:prstGeom prst="rect">
            <a:avLst/>
          </a:prstGeom>
          <a:solidFill>
            <a:schemeClr val="bg1">
              <a:lumMod val="95000"/>
            </a:schemeClr>
          </a:solidFill>
          <a:ln>
            <a:solidFill>
              <a:schemeClr val="tx1"/>
            </a:solidFill>
          </a:ln>
        </p:spPr>
        <p:txBody>
          <a:bodyPr wrap="none" lIns="54178" tIns="27089" rIns="54178" bIns="27089" rtlCol="0">
            <a:spAutoFit/>
          </a:bodyPr>
          <a:lstStyle/>
          <a:p>
            <a:r>
              <a:rPr lang="en-US" dirty="0">
                <a:latin typeface="Times New Roman" pitchFamily="18" charset="0"/>
                <a:cs typeface="Times New Roman" pitchFamily="18" charset="0"/>
              </a:rPr>
              <a:t>t</a:t>
            </a:r>
            <a:r>
              <a:rPr lang="en-US" dirty="0" smtClean="0">
                <a:latin typeface="Times New Roman" pitchFamily="18" charset="0"/>
                <a:cs typeface="Times New Roman" pitchFamily="18" charset="0"/>
              </a:rPr>
              <a:t>he number prediction/guessing game</a:t>
            </a:r>
            <a:endParaRPr lang="en-US" dirty="0">
              <a:latin typeface="Times New Roman" pitchFamily="18" charset="0"/>
              <a:cs typeface="Times New Roman" pitchFamily="18" charset="0"/>
            </a:endParaRPr>
          </a:p>
        </p:txBody>
      </p:sp>
      <p:sp>
        <p:nvSpPr>
          <p:cNvPr id="8" name="TextBox 7"/>
          <p:cNvSpPr txBox="1"/>
          <p:nvPr/>
        </p:nvSpPr>
        <p:spPr>
          <a:xfrm>
            <a:off x="4573683" y="1382710"/>
            <a:ext cx="2608496" cy="562538"/>
          </a:xfrm>
          <a:prstGeom prst="rect">
            <a:avLst/>
          </a:prstGeom>
          <a:noFill/>
          <a:ln>
            <a:solidFill>
              <a:schemeClr val="bg2"/>
            </a:solidFill>
          </a:ln>
        </p:spPr>
        <p:txBody>
          <a:bodyPr wrap="none" lIns="54178" tIns="27089" rIns="54178" bIns="27089" rtlCol="0">
            <a:spAutoFit/>
          </a:bodyPr>
          <a:lstStyle/>
          <a:p>
            <a:r>
              <a:rPr lang="en-US" sz="1400" dirty="0">
                <a:latin typeface="Times New Roman" pitchFamily="18" charset="0"/>
                <a:cs typeface="Times New Roman" pitchFamily="18" charset="0"/>
              </a:rPr>
              <a:t>The first number in the series is 1. </a:t>
            </a:r>
          </a:p>
          <a:p>
            <a:endParaRPr lang="en-US" sz="500" dirty="0">
              <a:latin typeface="Times New Roman" pitchFamily="18" charset="0"/>
              <a:cs typeface="Times New Roman" pitchFamily="18" charset="0"/>
            </a:endParaRPr>
          </a:p>
          <a:p>
            <a:r>
              <a:rPr lang="en-US" sz="1400" dirty="0">
                <a:latin typeface="Times New Roman" pitchFamily="18" charset="0"/>
                <a:cs typeface="Times New Roman" pitchFamily="18" charset="0"/>
              </a:rPr>
              <a:t>What is the next number ?</a:t>
            </a:r>
            <a:endParaRPr lang="en-US" sz="1400" dirty="0">
              <a:latin typeface="Times New Roman" pitchFamily="18" charset="0"/>
              <a:cs typeface="Times New Roman" pitchFamily="18" charset="0"/>
            </a:endParaRPr>
          </a:p>
        </p:txBody>
      </p:sp>
      <p:sp>
        <p:nvSpPr>
          <p:cNvPr id="9" name="TextBox 8"/>
          <p:cNvSpPr txBox="1"/>
          <p:nvPr/>
        </p:nvSpPr>
        <p:spPr>
          <a:xfrm>
            <a:off x="4573683" y="1053912"/>
            <a:ext cx="1095261" cy="316317"/>
          </a:xfrm>
          <a:prstGeom prst="rect">
            <a:avLst/>
          </a:prstGeom>
          <a:noFill/>
        </p:spPr>
        <p:txBody>
          <a:bodyPr wrap="none" lIns="54178" tIns="27089" rIns="54178" bIns="27089" rtlCol="0">
            <a:spAutoFit/>
          </a:bodyPr>
          <a:lstStyle/>
          <a:p>
            <a:r>
              <a:rPr lang="en-US" sz="1700" b="1" dirty="0">
                <a:solidFill>
                  <a:schemeClr val="tx2"/>
                </a:solidFill>
                <a:latin typeface="Times New Roman" pitchFamily="18" charset="0"/>
                <a:cs typeface="Times New Roman" pitchFamily="18" charset="0"/>
              </a:rPr>
              <a:t>Iteration 0</a:t>
            </a:r>
            <a:endParaRPr lang="en-US" sz="1700" b="1" dirty="0">
              <a:solidFill>
                <a:schemeClr val="tx2"/>
              </a:solidFill>
              <a:latin typeface="Times New Roman" pitchFamily="18" charset="0"/>
              <a:cs typeface="Times New Roman" pitchFamily="18" charset="0"/>
            </a:endParaRPr>
          </a:p>
        </p:txBody>
      </p:sp>
      <p:sp>
        <p:nvSpPr>
          <p:cNvPr id="10" name="TextBox 9"/>
          <p:cNvSpPr txBox="1"/>
          <p:nvPr/>
        </p:nvSpPr>
        <p:spPr>
          <a:xfrm>
            <a:off x="4573683" y="2533542"/>
            <a:ext cx="3227255" cy="562538"/>
          </a:xfrm>
          <a:prstGeom prst="rect">
            <a:avLst/>
          </a:prstGeom>
          <a:noFill/>
          <a:ln>
            <a:solidFill>
              <a:schemeClr val="bg2"/>
            </a:solidFill>
          </a:ln>
        </p:spPr>
        <p:txBody>
          <a:bodyPr wrap="none" lIns="54178" tIns="27089" rIns="54178" bIns="27089" rtlCol="0">
            <a:spAutoFit/>
          </a:bodyPr>
          <a:lstStyle/>
          <a:p>
            <a:r>
              <a:rPr lang="en-US" sz="1400" dirty="0">
                <a:latin typeface="Times New Roman" pitchFamily="18" charset="0"/>
                <a:cs typeface="Times New Roman" pitchFamily="18" charset="0"/>
              </a:rPr>
              <a:t>The first two numbers in the series are 1, 3 </a:t>
            </a:r>
          </a:p>
          <a:p>
            <a:endParaRPr lang="en-US" sz="500" dirty="0">
              <a:latin typeface="Times New Roman" pitchFamily="18" charset="0"/>
              <a:cs typeface="Times New Roman" pitchFamily="18" charset="0"/>
            </a:endParaRPr>
          </a:p>
          <a:p>
            <a:r>
              <a:rPr lang="en-US" sz="1400" dirty="0">
                <a:latin typeface="Times New Roman" pitchFamily="18" charset="0"/>
                <a:cs typeface="Times New Roman" pitchFamily="18" charset="0"/>
              </a:rPr>
              <a:t>What is the next number ?</a:t>
            </a:r>
            <a:endParaRPr lang="en-US" sz="1400" dirty="0">
              <a:latin typeface="Times New Roman" pitchFamily="18" charset="0"/>
              <a:cs typeface="Times New Roman" pitchFamily="18" charset="0"/>
            </a:endParaRPr>
          </a:p>
        </p:txBody>
      </p:sp>
      <p:sp>
        <p:nvSpPr>
          <p:cNvPr id="11" name="TextBox 10"/>
          <p:cNvSpPr txBox="1"/>
          <p:nvPr/>
        </p:nvSpPr>
        <p:spPr>
          <a:xfrm>
            <a:off x="4573683" y="2204743"/>
            <a:ext cx="1095261" cy="316317"/>
          </a:xfrm>
          <a:prstGeom prst="rect">
            <a:avLst/>
          </a:prstGeom>
          <a:noFill/>
        </p:spPr>
        <p:txBody>
          <a:bodyPr wrap="none" lIns="54178" tIns="27089" rIns="54178" bIns="27089" rtlCol="0">
            <a:spAutoFit/>
          </a:bodyPr>
          <a:lstStyle/>
          <a:p>
            <a:r>
              <a:rPr lang="en-US" sz="1700" b="1" dirty="0">
                <a:solidFill>
                  <a:schemeClr val="tx2"/>
                </a:solidFill>
                <a:latin typeface="Times New Roman" pitchFamily="18" charset="0"/>
                <a:cs typeface="Times New Roman" pitchFamily="18" charset="0"/>
              </a:rPr>
              <a:t>Iteration 1</a:t>
            </a:r>
            <a:endParaRPr lang="en-US" sz="1700" b="1" dirty="0">
              <a:solidFill>
                <a:schemeClr val="tx2"/>
              </a:solidFill>
              <a:latin typeface="Times New Roman" pitchFamily="18" charset="0"/>
              <a:cs typeface="Times New Roman" pitchFamily="18" charset="0"/>
            </a:endParaRPr>
          </a:p>
        </p:txBody>
      </p:sp>
      <p:sp>
        <p:nvSpPr>
          <p:cNvPr id="12" name="TextBox 11"/>
          <p:cNvSpPr txBox="1"/>
          <p:nvPr/>
        </p:nvSpPr>
        <p:spPr>
          <a:xfrm>
            <a:off x="4573683" y="3727704"/>
            <a:ext cx="3496560" cy="562538"/>
          </a:xfrm>
          <a:prstGeom prst="rect">
            <a:avLst/>
          </a:prstGeom>
          <a:noFill/>
          <a:ln>
            <a:solidFill>
              <a:schemeClr val="bg2"/>
            </a:solidFill>
          </a:ln>
        </p:spPr>
        <p:txBody>
          <a:bodyPr wrap="none" lIns="54178" tIns="27089" rIns="54178" bIns="27089" rtlCol="0">
            <a:spAutoFit/>
          </a:bodyPr>
          <a:lstStyle/>
          <a:p>
            <a:r>
              <a:rPr lang="en-US" sz="1400" dirty="0">
                <a:latin typeface="Times New Roman" pitchFamily="18" charset="0"/>
                <a:cs typeface="Times New Roman" pitchFamily="18" charset="0"/>
              </a:rPr>
              <a:t>The first three numbers in the series are 1, 3, 5 </a:t>
            </a:r>
          </a:p>
          <a:p>
            <a:endParaRPr lang="en-US" sz="500" dirty="0">
              <a:latin typeface="Times New Roman" pitchFamily="18" charset="0"/>
              <a:cs typeface="Times New Roman" pitchFamily="18" charset="0"/>
            </a:endParaRPr>
          </a:p>
          <a:p>
            <a:r>
              <a:rPr lang="en-US" sz="1400" dirty="0">
                <a:latin typeface="Times New Roman" pitchFamily="18" charset="0"/>
                <a:cs typeface="Times New Roman" pitchFamily="18" charset="0"/>
              </a:rPr>
              <a:t>What is the next number ?</a:t>
            </a:r>
            <a:endParaRPr lang="en-US" sz="1400" dirty="0">
              <a:latin typeface="Times New Roman" pitchFamily="18" charset="0"/>
              <a:cs typeface="Times New Roman" pitchFamily="18" charset="0"/>
            </a:endParaRPr>
          </a:p>
        </p:txBody>
      </p:sp>
      <p:sp>
        <p:nvSpPr>
          <p:cNvPr id="13" name="TextBox 12"/>
          <p:cNvSpPr txBox="1"/>
          <p:nvPr/>
        </p:nvSpPr>
        <p:spPr>
          <a:xfrm>
            <a:off x="4573683" y="3398906"/>
            <a:ext cx="1095261" cy="316317"/>
          </a:xfrm>
          <a:prstGeom prst="rect">
            <a:avLst/>
          </a:prstGeom>
          <a:noFill/>
        </p:spPr>
        <p:txBody>
          <a:bodyPr wrap="none" lIns="54178" tIns="27089" rIns="54178" bIns="27089" rtlCol="0">
            <a:spAutoFit/>
          </a:bodyPr>
          <a:lstStyle/>
          <a:p>
            <a:r>
              <a:rPr lang="en-US" sz="1700" b="1" dirty="0">
                <a:solidFill>
                  <a:schemeClr val="tx2"/>
                </a:solidFill>
                <a:latin typeface="Times New Roman" pitchFamily="18" charset="0"/>
                <a:cs typeface="Times New Roman" pitchFamily="18" charset="0"/>
              </a:rPr>
              <a:t>Iteration 2</a:t>
            </a:r>
            <a:endParaRPr lang="en-US" sz="1700" b="1" dirty="0">
              <a:solidFill>
                <a:schemeClr val="tx2"/>
              </a:solidFill>
              <a:latin typeface="Times New Roman" pitchFamily="18" charset="0"/>
              <a:cs typeface="Times New Roman" pitchFamily="18" charset="0"/>
            </a:endParaRPr>
          </a:p>
        </p:txBody>
      </p:sp>
      <p:sp>
        <p:nvSpPr>
          <p:cNvPr id="14" name="TextBox 13"/>
          <p:cNvSpPr txBox="1"/>
          <p:nvPr/>
        </p:nvSpPr>
        <p:spPr>
          <a:xfrm>
            <a:off x="4670517" y="5037171"/>
            <a:ext cx="3615182" cy="562538"/>
          </a:xfrm>
          <a:prstGeom prst="rect">
            <a:avLst/>
          </a:prstGeom>
          <a:noFill/>
          <a:ln>
            <a:solidFill>
              <a:schemeClr val="bg2"/>
            </a:solidFill>
          </a:ln>
        </p:spPr>
        <p:txBody>
          <a:bodyPr wrap="none" lIns="54178" tIns="27089" rIns="54178" bIns="27089" rtlCol="0">
            <a:spAutoFit/>
          </a:bodyPr>
          <a:lstStyle/>
          <a:p>
            <a:r>
              <a:rPr lang="en-US" sz="1400" dirty="0">
                <a:latin typeface="Times New Roman" pitchFamily="18" charset="0"/>
                <a:cs typeface="Times New Roman" pitchFamily="18" charset="0"/>
              </a:rPr>
              <a:t>The first four numbers in the series are 1, 3, 5, 7 </a:t>
            </a:r>
          </a:p>
          <a:p>
            <a:endParaRPr lang="en-US" sz="500" dirty="0">
              <a:latin typeface="Times New Roman" pitchFamily="18" charset="0"/>
              <a:cs typeface="Times New Roman" pitchFamily="18" charset="0"/>
            </a:endParaRPr>
          </a:p>
          <a:p>
            <a:r>
              <a:rPr lang="en-US" sz="1400" dirty="0">
                <a:latin typeface="Times New Roman" pitchFamily="18" charset="0"/>
                <a:cs typeface="Times New Roman" pitchFamily="18" charset="0"/>
              </a:rPr>
              <a:t>What is the next number ?</a:t>
            </a:r>
            <a:endParaRPr lang="en-US" sz="1400" dirty="0">
              <a:latin typeface="Times New Roman" pitchFamily="18" charset="0"/>
              <a:cs typeface="Times New Roman" pitchFamily="18" charset="0"/>
            </a:endParaRPr>
          </a:p>
        </p:txBody>
      </p:sp>
      <p:sp>
        <p:nvSpPr>
          <p:cNvPr id="15" name="TextBox 14"/>
          <p:cNvSpPr txBox="1"/>
          <p:nvPr/>
        </p:nvSpPr>
        <p:spPr>
          <a:xfrm>
            <a:off x="4670517" y="4708373"/>
            <a:ext cx="1095261" cy="316317"/>
          </a:xfrm>
          <a:prstGeom prst="rect">
            <a:avLst/>
          </a:prstGeom>
          <a:noFill/>
        </p:spPr>
        <p:txBody>
          <a:bodyPr wrap="none" lIns="54178" tIns="27089" rIns="54178" bIns="27089" rtlCol="0">
            <a:spAutoFit/>
          </a:bodyPr>
          <a:lstStyle/>
          <a:p>
            <a:r>
              <a:rPr lang="en-US" sz="1700" b="1" dirty="0">
                <a:solidFill>
                  <a:schemeClr val="tx2"/>
                </a:solidFill>
                <a:latin typeface="Times New Roman" pitchFamily="18" charset="0"/>
                <a:cs typeface="Times New Roman" pitchFamily="18" charset="0"/>
              </a:rPr>
              <a:t>Iteration 3</a:t>
            </a:r>
            <a:endParaRPr lang="en-US" sz="1700" b="1" dirty="0">
              <a:solidFill>
                <a:schemeClr val="tx2"/>
              </a:solidFill>
              <a:latin typeface="Times New Roman" pitchFamily="18" charset="0"/>
              <a:cs typeface="Times New Roman" pitchFamily="18" charset="0"/>
            </a:endParaRPr>
          </a:p>
        </p:txBody>
      </p:sp>
      <p:sp>
        <p:nvSpPr>
          <p:cNvPr id="18" name="Title 3"/>
          <p:cNvSpPr txBox="1">
            <a:spLocks/>
          </p:cNvSpPr>
          <p:nvPr/>
        </p:nvSpPr>
        <p:spPr>
          <a:xfrm>
            <a:off x="457201" y="118187"/>
            <a:ext cx="8229600" cy="742199"/>
          </a:xfrm>
          <a:prstGeom prst="rect">
            <a:avLst/>
          </a:prstGeom>
          <a:noFill/>
          <a:ln w="38100">
            <a:noFill/>
          </a:ln>
        </p:spPr>
        <p:txBody>
          <a:bodyPr lIns="54178" tIns="27089" rIns="54178" bIns="27089">
            <a:noAutofit/>
          </a:bodyPr>
          <a:lstStyle>
            <a:lvl1pPr algn="ctr" defTabSz="1543050" rtl="0" eaLnBrk="1" latinLnBrk="0" hangingPunct="1">
              <a:spcBef>
                <a:spcPct val="0"/>
              </a:spcBef>
              <a:buNone/>
              <a:defRPr sz="7400" kern="1200">
                <a:solidFill>
                  <a:schemeClr val="tx1"/>
                </a:solidFill>
                <a:latin typeface="+mj-lt"/>
                <a:ea typeface="+mj-ea"/>
                <a:cs typeface="+mj-cs"/>
              </a:defRPr>
            </a:lvl1pPr>
          </a:lstStyle>
          <a:p>
            <a:r>
              <a:rPr lang="en-US" sz="2800" dirty="0">
                <a:latin typeface="Times New Roman" pitchFamily="18" charset="0"/>
                <a:ea typeface="Tahoma" pitchFamily="34" charset="0"/>
                <a:cs typeface="Times New Roman" pitchFamily="18" charset="0"/>
              </a:rPr>
              <a:t>machine learning-a formal definition </a:t>
            </a:r>
            <a:endParaRPr lang="en-US" sz="2800" dirty="0">
              <a:latin typeface="Times New Roman" pitchFamily="18" charset="0"/>
              <a:ea typeface="Tahoma" pitchFamily="34" charset="0"/>
              <a:cs typeface="Times New Roman" pitchFamily="18" charset="0"/>
            </a:endParaRPr>
          </a:p>
        </p:txBody>
      </p:sp>
      <p:sp>
        <p:nvSpPr>
          <p:cNvPr id="2" name="TextBox 1"/>
          <p:cNvSpPr txBox="1"/>
          <p:nvPr/>
        </p:nvSpPr>
        <p:spPr>
          <a:xfrm>
            <a:off x="357948" y="2400361"/>
            <a:ext cx="2825097" cy="2486546"/>
          </a:xfrm>
          <a:prstGeom prst="rect">
            <a:avLst/>
          </a:prstGeom>
          <a:noFill/>
        </p:spPr>
        <p:txBody>
          <a:bodyPr wrap="square" lIns="54178" tIns="27089" rIns="54178" bIns="27089" rtlCol="0">
            <a:spAutoFit/>
          </a:bodyPr>
          <a:lstStyle/>
          <a:p>
            <a:pPr algn="just"/>
            <a:r>
              <a:rPr lang="en-US" sz="1200" dirty="0">
                <a:latin typeface="Times New Roman" pitchFamily="18" charset="0"/>
                <a:cs typeface="Times New Roman" pitchFamily="18" charset="0"/>
              </a:rPr>
              <a:t>As you see, in iteration 0, your ability to predict the next number is weak because the data is insufficient to make a good guess. In iteration 2, you ability to guess the next number somewhat improves because now two numbers are given. Your ability to guess the next number is even better and you can tell with more certainty that the next number is 5. </a:t>
            </a:r>
          </a:p>
          <a:p>
            <a:pPr algn="just"/>
            <a:endParaRPr lang="en-US" sz="1200" dirty="0">
              <a:latin typeface="Times New Roman" pitchFamily="18" charset="0"/>
              <a:cs typeface="Times New Roman" pitchFamily="18" charset="0"/>
            </a:endParaRPr>
          </a:p>
          <a:p>
            <a:pPr algn="just"/>
            <a:r>
              <a:rPr lang="en-US" sz="1200" dirty="0">
                <a:latin typeface="Times New Roman" pitchFamily="18" charset="0"/>
                <a:cs typeface="Times New Roman" pitchFamily="18" charset="0"/>
              </a:rPr>
              <a:t>The more data you see/experience, the better your performance on predicting the next number.</a:t>
            </a:r>
            <a:endParaRPr lang="en-US" sz="1200" dirty="0">
              <a:latin typeface="Times New Roman" pitchFamily="18" charset="0"/>
              <a:cs typeface="Times New Roman" pitchFamily="18" charset="0"/>
            </a:endParaRPr>
          </a:p>
        </p:txBody>
      </p:sp>
    </p:spTree>
    <p:extLst>
      <p:ext uri="{BB962C8B-B14F-4D97-AF65-F5344CB8AC3E}">
        <p14:creationId xmlns:p14="http://schemas.microsoft.com/office/powerpoint/2010/main" val="1494721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BA794F3-040C-4336-B142-B85B60C01368}" type="slidenum">
              <a:rPr lang="en-US" smtClean="0"/>
              <a:t>5</a:t>
            </a:fld>
            <a:endParaRPr lang="en-US"/>
          </a:p>
        </p:txBody>
      </p:sp>
      <p:cxnSp>
        <p:nvCxnSpPr>
          <p:cNvPr id="4" name="Straight Connector 3"/>
          <p:cNvCxnSpPr/>
          <p:nvPr/>
        </p:nvCxnSpPr>
        <p:spPr>
          <a:xfrm>
            <a:off x="3935917" y="987702"/>
            <a:ext cx="0" cy="53118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98928" y="1397581"/>
            <a:ext cx="1069613" cy="377872"/>
          </a:xfrm>
          <a:prstGeom prst="rect">
            <a:avLst/>
          </a:prstGeom>
          <a:solidFill>
            <a:schemeClr val="bg1">
              <a:lumMod val="95000"/>
            </a:schemeClr>
          </a:solidFill>
          <a:ln>
            <a:solidFill>
              <a:schemeClr val="bg1">
                <a:lumMod val="50000"/>
              </a:schemeClr>
            </a:solidFill>
          </a:ln>
        </p:spPr>
        <p:txBody>
          <a:bodyPr wrap="none" lIns="54178" tIns="27089" rIns="54178" bIns="27089" rtlCol="0">
            <a:spAutoFit/>
          </a:bodyPr>
          <a:lstStyle/>
          <a:p>
            <a:r>
              <a:rPr lang="en-US" sz="2100" dirty="0">
                <a:latin typeface="Times New Roman" pitchFamily="18" charset="0"/>
                <a:cs typeface="Times New Roman" pitchFamily="18" charset="0"/>
              </a:rPr>
              <a:t>Example</a:t>
            </a:r>
            <a:endParaRPr lang="en-US" sz="2100" dirty="0">
              <a:latin typeface="Times New Roman" pitchFamily="18" charset="0"/>
              <a:cs typeface="Times New Roman" pitchFamily="18" charset="0"/>
            </a:endParaRPr>
          </a:p>
        </p:txBody>
      </p:sp>
      <p:sp>
        <p:nvSpPr>
          <p:cNvPr id="7" name="TextBox 6"/>
          <p:cNvSpPr txBox="1"/>
          <p:nvPr/>
        </p:nvSpPr>
        <p:spPr>
          <a:xfrm>
            <a:off x="198927" y="1825854"/>
            <a:ext cx="3578313" cy="331706"/>
          </a:xfrm>
          <a:prstGeom prst="rect">
            <a:avLst/>
          </a:prstGeom>
          <a:solidFill>
            <a:schemeClr val="bg1">
              <a:lumMod val="95000"/>
            </a:schemeClr>
          </a:solidFill>
          <a:ln>
            <a:solidFill>
              <a:schemeClr val="tx1"/>
            </a:solidFill>
          </a:ln>
        </p:spPr>
        <p:txBody>
          <a:bodyPr wrap="none" lIns="54178" tIns="27089" rIns="54178" bIns="27089" rtlCol="0">
            <a:spAutoFit/>
          </a:bodyPr>
          <a:lstStyle/>
          <a:p>
            <a:r>
              <a:rPr lang="en-US" dirty="0">
                <a:latin typeface="Times New Roman" pitchFamily="18" charset="0"/>
                <a:cs typeface="Times New Roman" pitchFamily="18" charset="0"/>
              </a:rPr>
              <a:t>t</a:t>
            </a:r>
            <a:r>
              <a:rPr lang="en-US" dirty="0" smtClean="0">
                <a:latin typeface="Times New Roman" pitchFamily="18" charset="0"/>
                <a:cs typeface="Times New Roman" pitchFamily="18" charset="0"/>
              </a:rPr>
              <a:t>he number prediction/guessing game</a:t>
            </a:r>
            <a:endParaRPr lang="en-US" dirty="0">
              <a:latin typeface="Times New Roman" pitchFamily="18" charset="0"/>
              <a:cs typeface="Times New Roman" pitchFamily="18" charset="0"/>
            </a:endParaRPr>
          </a:p>
        </p:txBody>
      </p:sp>
      <p:sp>
        <p:nvSpPr>
          <p:cNvPr id="18" name="Title 3"/>
          <p:cNvSpPr txBox="1">
            <a:spLocks/>
          </p:cNvSpPr>
          <p:nvPr/>
        </p:nvSpPr>
        <p:spPr>
          <a:xfrm>
            <a:off x="457201" y="118188"/>
            <a:ext cx="8229600" cy="472973"/>
          </a:xfrm>
          <a:prstGeom prst="rect">
            <a:avLst/>
          </a:prstGeom>
          <a:noFill/>
          <a:ln w="38100">
            <a:noFill/>
          </a:ln>
        </p:spPr>
        <p:txBody>
          <a:bodyPr lIns="54178" tIns="27089" rIns="54178" bIns="27089">
            <a:noAutofit/>
          </a:bodyPr>
          <a:lstStyle>
            <a:lvl1pPr algn="ctr" defTabSz="1543050" rtl="0" eaLnBrk="1" latinLnBrk="0" hangingPunct="1">
              <a:spcBef>
                <a:spcPct val="0"/>
              </a:spcBef>
              <a:buNone/>
              <a:defRPr sz="7400" kern="1200">
                <a:solidFill>
                  <a:schemeClr val="tx1"/>
                </a:solidFill>
                <a:latin typeface="+mj-lt"/>
                <a:ea typeface="+mj-ea"/>
                <a:cs typeface="+mj-cs"/>
              </a:defRPr>
            </a:lvl1pPr>
          </a:lstStyle>
          <a:p>
            <a:r>
              <a:rPr lang="en-US" sz="2800" dirty="0">
                <a:latin typeface="Times New Roman" pitchFamily="18" charset="0"/>
                <a:ea typeface="Tahoma" pitchFamily="34" charset="0"/>
                <a:cs typeface="Times New Roman" pitchFamily="18" charset="0"/>
              </a:rPr>
              <a:t>machine learning-a formal definition </a:t>
            </a:r>
            <a:endParaRPr lang="en-US" sz="2800" dirty="0">
              <a:latin typeface="Times New Roman" pitchFamily="18" charset="0"/>
              <a:ea typeface="Tahoma" pitchFamily="34" charset="0"/>
              <a:cs typeface="Times New Roman" pitchFamily="18" charset="0"/>
            </a:endParaRPr>
          </a:p>
        </p:txBody>
      </p:sp>
      <mc:AlternateContent xmlns:mc="http://schemas.openxmlformats.org/markup-compatibility/2006" xmlns:a14="http://schemas.microsoft.com/office/drawing/2010/main">
        <mc:Choice Requires="a14">
          <p:sp>
            <p:nvSpPr>
              <p:cNvPr id="2" name="TextBox 1"/>
              <p:cNvSpPr txBox="1"/>
              <p:nvPr/>
            </p:nvSpPr>
            <p:spPr>
              <a:xfrm>
                <a:off x="357948" y="2400361"/>
                <a:ext cx="2825097" cy="3378694"/>
              </a:xfrm>
              <a:prstGeom prst="rect">
                <a:avLst/>
              </a:prstGeom>
              <a:noFill/>
            </p:spPr>
            <p:txBody>
              <a:bodyPr wrap="square" lIns="54178" tIns="27089" rIns="54178" bIns="27089" rtlCol="0">
                <a:spAutoFit/>
              </a:bodyPr>
              <a:lstStyle/>
              <a:p>
                <a:pPr algn="just"/>
                <a:r>
                  <a:rPr lang="en-US" sz="1200" dirty="0">
                    <a:latin typeface="Times New Roman" pitchFamily="18" charset="0"/>
                    <a:cs typeface="Times New Roman" pitchFamily="18" charset="0"/>
                  </a:rPr>
                  <a:t>After seeing sufficient numbers in the series, you are able to predict the next number with higher confidence. If you think more deeply about the link between the numbers in the series, you may discover a formula/model that enables you to tell the next number in any iteration. One such model is</a:t>
                </a:r>
              </a:p>
              <a:p>
                <a:pPr algn="just"/>
                <a:endParaRPr lang="en-US" sz="1200" dirty="0">
                  <a:latin typeface="Times New Roman" pitchFamily="18" charset="0"/>
                  <a:cs typeface="Times New Roman" pitchFamily="18" charset="0"/>
                </a:endParaRPr>
              </a:p>
              <a:p>
                <a:pPr algn="just"/>
                <a:endParaRPr lang="en-US" sz="1200" dirty="0">
                  <a:latin typeface="Times New Roman" pitchFamily="18" charset="0"/>
                  <a:cs typeface="Times New Roman" pitchFamily="18" charset="0"/>
                </a:endParaRPr>
              </a:p>
              <a:p>
                <a:pPr algn="just"/>
                <a14:m>
                  <m:oMathPara xmlns:m="http://schemas.openxmlformats.org/officeDocument/2006/math">
                    <m:oMathParaPr>
                      <m:jc m:val="centerGroup"/>
                    </m:oMathParaPr>
                    <m:oMath xmlns:m="http://schemas.openxmlformats.org/officeDocument/2006/math">
                      <m:r>
                        <a:rPr lang="en-US" sz="1200" i="1">
                          <a:latin typeface="Cambria Math"/>
                          <a:cs typeface="Times New Roman" pitchFamily="18" charset="0"/>
                        </a:rPr>
                        <m:t>𝑁</m:t>
                      </m:r>
                      <m:r>
                        <a:rPr lang="en-US" sz="1200" i="1">
                          <a:latin typeface="Cambria Math"/>
                          <a:cs typeface="Times New Roman" pitchFamily="18" charset="0"/>
                        </a:rPr>
                        <m:t>=2</m:t>
                      </m:r>
                      <m:r>
                        <a:rPr lang="en-US" sz="1200" i="1">
                          <a:latin typeface="Cambria Math"/>
                          <a:cs typeface="Times New Roman" pitchFamily="18" charset="0"/>
                        </a:rPr>
                        <m:t>𝑛</m:t>
                      </m:r>
                      <m:r>
                        <a:rPr lang="en-US" sz="1200" i="1">
                          <a:latin typeface="Cambria Math"/>
                          <a:cs typeface="Times New Roman" pitchFamily="18" charset="0"/>
                        </a:rPr>
                        <m:t>+1</m:t>
                      </m:r>
                    </m:oMath>
                  </m:oMathPara>
                </a14:m>
                <a:endParaRPr lang="en-US" sz="1200" dirty="0">
                  <a:latin typeface="Times New Roman" pitchFamily="18" charset="0"/>
                  <a:cs typeface="Times New Roman" pitchFamily="18" charset="0"/>
                </a:endParaRPr>
              </a:p>
              <a:p>
                <a:pPr algn="just"/>
                <a:endParaRPr lang="en-US" sz="1200" dirty="0">
                  <a:latin typeface="Times New Roman" pitchFamily="18" charset="0"/>
                  <a:cs typeface="Times New Roman" pitchFamily="18" charset="0"/>
                </a:endParaRPr>
              </a:p>
              <a:p>
                <a:pPr algn="just"/>
                <a:r>
                  <a:rPr lang="en-US" sz="1200" dirty="0">
                    <a:latin typeface="Times New Roman" pitchFamily="18" charset="0"/>
                    <a:cs typeface="Times New Roman" pitchFamily="18" charset="0"/>
                  </a:rPr>
                  <a:t>Where </a:t>
                </a:r>
                <a14:m>
                  <m:oMath xmlns:m="http://schemas.openxmlformats.org/officeDocument/2006/math">
                    <m:r>
                      <a:rPr lang="en-US" sz="1200" i="1">
                        <a:latin typeface="Cambria Math"/>
                        <a:cs typeface="Times New Roman" pitchFamily="18" charset="0"/>
                      </a:rPr>
                      <m:t>𝑛</m:t>
                    </m:r>
                  </m:oMath>
                </a14:m>
                <a:r>
                  <a:rPr lang="en-US" sz="1200" dirty="0">
                    <a:latin typeface="Times New Roman" pitchFamily="18" charset="0"/>
                    <a:cs typeface="Times New Roman" pitchFamily="18" charset="0"/>
                  </a:rPr>
                  <a:t> is the given iteration number (</a:t>
                </a:r>
                <a14:m>
                  <m:oMath xmlns:m="http://schemas.openxmlformats.org/officeDocument/2006/math">
                    <m:r>
                      <a:rPr lang="en-US" sz="1200" i="1">
                        <a:latin typeface="Cambria Math"/>
                        <a:cs typeface="Times New Roman" pitchFamily="18" charset="0"/>
                      </a:rPr>
                      <m:t>𝑛</m:t>
                    </m:r>
                    <m:r>
                      <a:rPr lang="en-US" sz="1200" i="1">
                        <a:latin typeface="Cambria Math"/>
                        <a:cs typeface="Times New Roman" pitchFamily="18" charset="0"/>
                      </a:rPr>
                      <m:t>=0,1,2,3,4,…)</m:t>
                    </m:r>
                  </m:oMath>
                </a14:m>
                <a:r>
                  <a:rPr lang="en-US" sz="1200" dirty="0">
                    <a:latin typeface="Times New Roman" pitchFamily="18" charset="0"/>
                    <a:cs typeface="Times New Roman" pitchFamily="18" charset="0"/>
                  </a:rPr>
                  <a:t> and</a:t>
                </a:r>
                <a:r>
                  <a:rPr lang="en-US" sz="1200" i="1" dirty="0">
                    <a:latin typeface="Times New Roman" pitchFamily="18" charset="0"/>
                    <a:cs typeface="Times New Roman" pitchFamily="18" charset="0"/>
                  </a:rPr>
                  <a:t> N </a:t>
                </a:r>
                <a:r>
                  <a:rPr lang="en-US" sz="1200" dirty="0">
                    <a:latin typeface="Times New Roman" pitchFamily="18" charset="0"/>
                    <a:cs typeface="Times New Roman" pitchFamily="18" charset="0"/>
                  </a:rPr>
                  <a:t>is the next number in the iteration. We say that you derived a model of the data, which is the above equation.</a:t>
                </a:r>
                <a:endParaRPr lang="en-US" sz="1200" dirty="0">
                  <a:latin typeface="Times New Roman" pitchFamily="18" charset="0"/>
                  <a:cs typeface="Times New Roman" pitchFamily="18" charset="0"/>
                </a:endParaRPr>
              </a:p>
              <a:p>
                <a:pPr algn="just"/>
                <a:endParaRPr lang="en-US" sz="1200" dirty="0">
                  <a:latin typeface="Times New Roman" pitchFamily="18" charset="0"/>
                  <a:cs typeface="Times New Roman" pitchFamily="18" charset="0"/>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648346" y="3654438"/>
                <a:ext cx="5117056" cy="5016758"/>
              </a:xfrm>
              <a:prstGeom prst="rect">
                <a:avLst/>
              </a:prstGeom>
              <a:blipFill rotWithShape="1">
                <a:blip r:embed="rId2"/>
                <a:stretch>
                  <a:fillRect l="-1190" t="-608" r="-2619" b="-12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273794428"/>
                  </p:ext>
                </p:extLst>
              </p:nvPr>
            </p:nvGraphicFramePr>
            <p:xfrm>
              <a:off x="5168328" y="1585452"/>
              <a:ext cx="2451672" cy="2009220"/>
            </p:xfrm>
            <a:graphic>
              <a:graphicData uri="http://schemas.openxmlformats.org/drawingml/2006/table">
                <a:tbl>
                  <a:tblPr firstRow="1" bandRow="1">
                    <a:tableStyleId>{5940675A-B579-460E-94D1-54222C63F5DA}</a:tableStyleId>
                  </a:tblPr>
                  <a:tblGrid>
                    <a:gridCol w="1225836"/>
                    <a:gridCol w="1225836"/>
                  </a:tblGrid>
                  <a:tr h="300305">
                    <a:tc>
                      <a:txBody>
                        <a:bodyPr/>
                        <a:lstStyle/>
                        <a:p>
                          <a:pPr algn="ctr"/>
                          <a:r>
                            <a:rPr lang="en-US" sz="1600" dirty="0" smtClean="0">
                              <a:latin typeface="Times New Roman" pitchFamily="18" charset="0"/>
                              <a:cs typeface="Times New Roman" pitchFamily="18" charset="0"/>
                            </a:rPr>
                            <a:t>Iteration,</a:t>
                          </a:r>
                          <a:r>
                            <a:rPr lang="en-US" sz="1600" baseline="0" dirty="0" smtClean="0">
                              <a:latin typeface="Times New Roman" pitchFamily="18" charset="0"/>
                              <a:cs typeface="Times New Roman" pitchFamily="18" charset="0"/>
                            </a:rPr>
                            <a:t> </a:t>
                          </a:r>
                          <a14:m>
                            <m:oMath xmlns:m="http://schemas.openxmlformats.org/officeDocument/2006/math">
                              <m:r>
                                <a:rPr lang="en-US" sz="1600" b="0" i="1" smtClean="0">
                                  <a:latin typeface="Cambria Math"/>
                                </a:rPr>
                                <m:t>𝑛</m:t>
                              </m:r>
                            </m:oMath>
                          </a14:m>
                          <a:endParaRPr lang="en-US" sz="1600" dirty="0">
                            <a:latin typeface="Times New Roman" pitchFamily="18" charset="0"/>
                            <a:cs typeface="Times New Roman" pitchFamily="18" charset="0"/>
                          </a:endParaRPr>
                        </a:p>
                      </a:txBody>
                      <a:tcPr marL="50484" marR="50484" marT="30030" marB="30030"/>
                    </a:tc>
                    <a:tc>
                      <a:txBody>
                        <a:bodyPr/>
                        <a:lstStyle/>
                        <a:p>
                          <a:pPr algn="ctr"/>
                          <a:r>
                            <a:rPr lang="en-US" sz="1600" dirty="0" smtClean="0">
                              <a:latin typeface="Times New Roman" pitchFamily="18" charset="0"/>
                              <a:cs typeface="Times New Roman" pitchFamily="18" charset="0"/>
                            </a:rPr>
                            <a:t>Next number, </a:t>
                          </a:r>
                          <a14:m>
                            <m:oMath xmlns:m="http://schemas.openxmlformats.org/officeDocument/2006/math">
                              <m:r>
                                <a:rPr lang="en-US" sz="1600" b="0" i="1" smtClean="0">
                                  <a:latin typeface="Cambria Math"/>
                                </a:rPr>
                                <m:t>𝑁</m:t>
                              </m:r>
                            </m:oMath>
                          </a14:m>
                          <a:endParaRPr lang="en-US" sz="1600" dirty="0">
                            <a:latin typeface="Times New Roman" pitchFamily="18" charset="0"/>
                            <a:cs typeface="Times New Roman" pitchFamily="18" charset="0"/>
                          </a:endParaRPr>
                        </a:p>
                      </a:txBody>
                      <a:tcPr marL="50484" marR="50484" marT="30030" marB="30030"/>
                    </a:tc>
                  </a:tr>
                  <a:tr h="243580">
                    <a:tc>
                      <a:txBody>
                        <a:bodyPr/>
                        <a:lstStyle/>
                        <a:p>
                          <a:pPr algn="ctr"/>
                          <a:r>
                            <a:rPr lang="en-US" sz="1200" dirty="0" smtClean="0"/>
                            <a:t>0</a:t>
                          </a:r>
                          <a:endParaRPr lang="en-US" sz="1200" dirty="0"/>
                        </a:p>
                      </a:txBody>
                      <a:tcPr marL="50484" marR="50484" marT="30030" marB="30030"/>
                    </a:tc>
                    <a:tc>
                      <a:txBody>
                        <a:bodyPr/>
                        <a:lstStyle/>
                        <a:p>
                          <a:pPr algn="ctr"/>
                          <a:r>
                            <a:rPr lang="en-US" sz="1200" dirty="0" smtClean="0"/>
                            <a:t>1</a:t>
                          </a:r>
                          <a:endParaRPr lang="en-US" sz="1200" dirty="0"/>
                        </a:p>
                      </a:txBody>
                      <a:tcPr marL="50484" marR="50484" marT="30030" marB="30030"/>
                    </a:tc>
                  </a:tr>
                  <a:tr h="243580">
                    <a:tc>
                      <a:txBody>
                        <a:bodyPr/>
                        <a:lstStyle/>
                        <a:p>
                          <a:pPr algn="ctr"/>
                          <a:r>
                            <a:rPr lang="en-US" sz="1200" dirty="0" smtClean="0"/>
                            <a:t>1</a:t>
                          </a:r>
                          <a:endParaRPr lang="en-US" sz="1200" dirty="0"/>
                        </a:p>
                      </a:txBody>
                      <a:tcPr marL="50484" marR="50484" marT="30030" marB="30030"/>
                    </a:tc>
                    <a:tc>
                      <a:txBody>
                        <a:bodyPr/>
                        <a:lstStyle/>
                        <a:p>
                          <a:pPr algn="ctr"/>
                          <a:r>
                            <a:rPr lang="en-US" sz="1200" dirty="0" smtClean="0"/>
                            <a:t>3</a:t>
                          </a:r>
                          <a:endParaRPr lang="en-US" sz="1200" dirty="0"/>
                        </a:p>
                      </a:txBody>
                      <a:tcPr marL="50484" marR="50484" marT="30030" marB="30030"/>
                    </a:tc>
                  </a:tr>
                  <a:tr h="243580">
                    <a:tc>
                      <a:txBody>
                        <a:bodyPr/>
                        <a:lstStyle/>
                        <a:p>
                          <a:pPr algn="ctr"/>
                          <a:r>
                            <a:rPr lang="en-US" sz="1200" dirty="0" smtClean="0"/>
                            <a:t>2</a:t>
                          </a:r>
                          <a:endParaRPr lang="en-US" sz="1200" dirty="0"/>
                        </a:p>
                      </a:txBody>
                      <a:tcPr marL="50484" marR="50484" marT="30030" marB="30030"/>
                    </a:tc>
                    <a:tc>
                      <a:txBody>
                        <a:bodyPr/>
                        <a:lstStyle/>
                        <a:p>
                          <a:pPr algn="ctr"/>
                          <a:r>
                            <a:rPr lang="en-US" sz="1200" dirty="0" smtClean="0"/>
                            <a:t>5</a:t>
                          </a:r>
                          <a:endParaRPr lang="en-US" sz="1200" dirty="0"/>
                        </a:p>
                      </a:txBody>
                      <a:tcPr marL="50484" marR="50484" marT="30030" marB="30030"/>
                    </a:tc>
                  </a:tr>
                  <a:tr h="243580">
                    <a:tc>
                      <a:txBody>
                        <a:bodyPr/>
                        <a:lstStyle/>
                        <a:p>
                          <a:pPr algn="ctr"/>
                          <a:r>
                            <a:rPr lang="en-US" sz="1200" dirty="0" smtClean="0"/>
                            <a:t>3</a:t>
                          </a:r>
                          <a:endParaRPr lang="en-US" sz="1200" dirty="0"/>
                        </a:p>
                      </a:txBody>
                      <a:tcPr marL="50484" marR="50484" marT="30030" marB="30030"/>
                    </a:tc>
                    <a:tc>
                      <a:txBody>
                        <a:bodyPr/>
                        <a:lstStyle/>
                        <a:p>
                          <a:pPr algn="ctr"/>
                          <a:r>
                            <a:rPr lang="en-US" sz="1200" dirty="0" smtClean="0"/>
                            <a:t>7</a:t>
                          </a:r>
                          <a:endParaRPr lang="en-US" sz="1200" dirty="0"/>
                        </a:p>
                      </a:txBody>
                      <a:tcPr marL="50484" marR="50484" marT="30030" marB="30030"/>
                    </a:tc>
                  </a:tr>
                  <a:tr h="243580">
                    <a:tc>
                      <a:txBody>
                        <a:bodyPr/>
                        <a:lstStyle/>
                        <a:p>
                          <a:pPr algn="ctr"/>
                          <a:r>
                            <a:rPr lang="en-US" sz="1200" dirty="0" smtClean="0"/>
                            <a:t>4</a:t>
                          </a:r>
                          <a:endParaRPr lang="en-US" sz="1200" dirty="0"/>
                        </a:p>
                      </a:txBody>
                      <a:tcPr marL="50484" marR="50484" marT="30030" marB="30030"/>
                    </a:tc>
                    <a:tc>
                      <a:txBody>
                        <a:bodyPr/>
                        <a:lstStyle/>
                        <a:p>
                          <a:pPr algn="ctr"/>
                          <a:r>
                            <a:rPr lang="en-US" sz="1200" dirty="0" smtClean="0"/>
                            <a:t>9</a:t>
                          </a:r>
                          <a:endParaRPr lang="en-US" sz="1200" dirty="0"/>
                        </a:p>
                      </a:txBody>
                      <a:tcPr marL="50484" marR="50484" marT="30030" marB="30030"/>
                    </a:tc>
                  </a:tr>
                  <a:tr h="243580">
                    <a:tc>
                      <a:txBody>
                        <a:bodyPr/>
                        <a:lstStyle/>
                        <a:p>
                          <a:pPr algn="ctr"/>
                          <a:r>
                            <a:rPr lang="en-US" sz="1200" dirty="0" smtClean="0"/>
                            <a:t>….</a:t>
                          </a:r>
                          <a:endParaRPr lang="en-US" sz="1200" dirty="0"/>
                        </a:p>
                      </a:txBody>
                      <a:tcPr marL="50484" marR="50484" marT="30030" marB="30030"/>
                    </a:tc>
                    <a:tc>
                      <a:txBody>
                        <a:bodyPr/>
                        <a:lstStyle/>
                        <a:p>
                          <a:pPr algn="ctr"/>
                          <a:r>
                            <a:rPr lang="en-US" sz="1200" dirty="0" smtClean="0"/>
                            <a:t>…</a:t>
                          </a:r>
                          <a:endParaRPr lang="en-US" sz="1200" dirty="0"/>
                        </a:p>
                      </a:txBody>
                      <a:tcPr marL="50484" marR="50484" marT="30030" marB="30030"/>
                    </a:tc>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1037970994"/>
                  </p:ext>
                </p:extLst>
              </p:nvPr>
            </p:nvGraphicFramePr>
            <p:xfrm>
              <a:off x="9361314" y="2413777"/>
              <a:ext cx="4440676" cy="3749040"/>
            </p:xfrm>
            <a:graphic>
              <a:graphicData uri="http://schemas.openxmlformats.org/drawingml/2006/table">
                <a:tbl>
                  <a:tblPr firstRow="1" bandRow="1">
                    <a:tableStyleId>{5940675A-B579-460E-94D1-54222C63F5DA}</a:tableStyleId>
                  </a:tblPr>
                  <a:tblGrid>
                    <a:gridCol w="2220338"/>
                    <a:gridCol w="2220338"/>
                  </a:tblGrid>
                  <a:tr h="457200">
                    <a:tc>
                      <a:txBody>
                        <a:bodyPr/>
                        <a:lstStyle/>
                        <a:p>
                          <a:endParaRPr lang="en-US"/>
                        </a:p>
                      </a:txBody>
                      <a:tcPr>
                        <a:blipFill rotWithShape="1">
                          <a:blip r:embed="rId3"/>
                          <a:stretch>
                            <a:fillRect l="-275" t="-10667" r="-100275" b="-762667"/>
                          </a:stretch>
                        </a:blipFill>
                      </a:tcPr>
                    </a:tc>
                    <a:tc>
                      <a:txBody>
                        <a:bodyPr/>
                        <a:lstStyle/>
                        <a:p>
                          <a:endParaRPr lang="en-US"/>
                        </a:p>
                      </a:txBody>
                      <a:tcPr>
                        <a:blipFill rotWithShape="1">
                          <a:blip r:embed="rId3"/>
                          <a:stretch>
                            <a:fillRect l="-100275" t="-10667" r="-275" b="-762667"/>
                          </a:stretch>
                        </a:blipFill>
                      </a:tcPr>
                    </a:tc>
                  </a:tr>
                  <a:tr h="548640">
                    <a:tc>
                      <a:txBody>
                        <a:bodyPr/>
                        <a:lstStyle/>
                        <a:p>
                          <a:pPr algn="ctr"/>
                          <a:r>
                            <a:rPr lang="en-US" dirty="0" smtClean="0"/>
                            <a:t>0</a:t>
                          </a:r>
                          <a:endParaRPr lang="en-US" dirty="0"/>
                        </a:p>
                      </a:txBody>
                      <a:tcPr/>
                    </a:tc>
                    <a:tc>
                      <a:txBody>
                        <a:bodyPr/>
                        <a:lstStyle/>
                        <a:p>
                          <a:pPr algn="ctr"/>
                          <a:r>
                            <a:rPr lang="en-US" dirty="0" smtClean="0"/>
                            <a:t>1</a:t>
                          </a:r>
                          <a:endParaRPr lang="en-US" dirty="0"/>
                        </a:p>
                      </a:txBody>
                      <a:tcPr/>
                    </a:tc>
                  </a:tr>
                  <a:tr h="548640">
                    <a:tc>
                      <a:txBody>
                        <a:bodyPr/>
                        <a:lstStyle/>
                        <a:p>
                          <a:pPr algn="ctr"/>
                          <a:r>
                            <a:rPr lang="en-US" dirty="0" smtClean="0"/>
                            <a:t>1</a:t>
                          </a:r>
                          <a:endParaRPr lang="en-US" dirty="0"/>
                        </a:p>
                      </a:txBody>
                      <a:tcPr/>
                    </a:tc>
                    <a:tc>
                      <a:txBody>
                        <a:bodyPr/>
                        <a:lstStyle/>
                        <a:p>
                          <a:pPr algn="ctr"/>
                          <a:r>
                            <a:rPr lang="en-US" dirty="0" smtClean="0"/>
                            <a:t>3</a:t>
                          </a:r>
                          <a:endParaRPr lang="en-US" dirty="0"/>
                        </a:p>
                      </a:txBody>
                      <a:tcPr/>
                    </a:tc>
                  </a:tr>
                  <a:tr h="548640">
                    <a:tc>
                      <a:txBody>
                        <a:bodyPr/>
                        <a:lstStyle/>
                        <a:p>
                          <a:pPr algn="ctr"/>
                          <a:r>
                            <a:rPr lang="en-US" dirty="0" smtClean="0"/>
                            <a:t>2</a:t>
                          </a:r>
                          <a:endParaRPr lang="en-US" dirty="0"/>
                        </a:p>
                      </a:txBody>
                      <a:tcPr/>
                    </a:tc>
                    <a:tc>
                      <a:txBody>
                        <a:bodyPr/>
                        <a:lstStyle/>
                        <a:p>
                          <a:pPr algn="ctr"/>
                          <a:r>
                            <a:rPr lang="en-US" dirty="0" smtClean="0"/>
                            <a:t>5</a:t>
                          </a:r>
                          <a:endParaRPr lang="en-US" dirty="0"/>
                        </a:p>
                      </a:txBody>
                      <a:tcPr/>
                    </a:tc>
                  </a:tr>
                  <a:tr h="548640">
                    <a:tc>
                      <a:txBody>
                        <a:bodyPr/>
                        <a:lstStyle/>
                        <a:p>
                          <a:pPr algn="ctr"/>
                          <a:r>
                            <a:rPr lang="en-US" dirty="0" smtClean="0"/>
                            <a:t>3</a:t>
                          </a:r>
                          <a:endParaRPr lang="en-US" dirty="0"/>
                        </a:p>
                      </a:txBody>
                      <a:tcPr/>
                    </a:tc>
                    <a:tc>
                      <a:txBody>
                        <a:bodyPr/>
                        <a:lstStyle/>
                        <a:p>
                          <a:pPr algn="ctr"/>
                          <a:r>
                            <a:rPr lang="en-US" dirty="0" smtClean="0"/>
                            <a:t>7</a:t>
                          </a:r>
                          <a:endParaRPr lang="en-US" dirty="0"/>
                        </a:p>
                      </a:txBody>
                      <a:tcPr/>
                    </a:tc>
                  </a:tr>
                  <a:tr h="548640">
                    <a:tc>
                      <a:txBody>
                        <a:bodyPr/>
                        <a:lstStyle/>
                        <a:p>
                          <a:pPr algn="ctr"/>
                          <a:r>
                            <a:rPr lang="en-US" dirty="0" smtClean="0"/>
                            <a:t>4</a:t>
                          </a:r>
                          <a:endParaRPr lang="en-US" dirty="0"/>
                        </a:p>
                      </a:txBody>
                      <a:tcPr/>
                    </a:tc>
                    <a:tc>
                      <a:txBody>
                        <a:bodyPr/>
                        <a:lstStyle/>
                        <a:p>
                          <a:pPr algn="ctr"/>
                          <a:r>
                            <a:rPr lang="en-US" dirty="0" smtClean="0"/>
                            <a:t>9</a:t>
                          </a:r>
                          <a:endParaRPr lang="en-US" dirty="0"/>
                        </a:p>
                      </a:txBody>
                      <a:tcPr/>
                    </a:tc>
                  </a:tr>
                  <a:tr h="548640">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bl>
              </a:graphicData>
            </a:graphic>
          </p:graphicFrame>
        </mc:Fallback>
      </mc:AlternateContent>
      <p:sp>
        <p:nvSpPr>
          <p:cNvPr id="16" name="TextBox 15"/>
          <p:cNvSpPr txBox="1"/>
          <p:nvPr/>
        </p:nvSpPr>
        <p:spPr>
          <a:xfrm>
            <a:off x="4208559" y="4484543"/>
            <a:ext cx="3328244" cy="331706"/>
          </a:xfrm>
          <a:prstGeom prst="rect">
            <a:avLst/>
          </a:prstGeom>
          <a:noFill/>
        </p:spPr>
        <p:txBody>
          <a:bodyPr wrap="none" lIns="54178" tIns="27089" rIns="54178" bIns="27089" rtlCol="0">
            <a:spAutoFit/>
          </a:bodyPr>
          <a:lstStyle/>
          <a:p>
            <a:r>
              <a:rPr lang="en-US" dirty="0" smtClean="0">
                <a:latin typeface="Times New Roman" pitchFamily="18" charset="0"/>
                <a:cs typeface="Times New Roman" pitchFamily="18" charset="0"/>
              </a:rPr>
              <a:t>The model/predictor/hypothesis is:</a:t>
            </a:r>
            <a:endParaRPr lang="en-US"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17" name="Rectangle 16"/>
              <p:cNvSpPr/>
              <p:nvPr/>
            </p:nvSpPr>
            <p:spPr>
              <a:xfrm>
                <a:off x="6409685" y="5119684"/>
                <a:ext cx="1754095" cy="424039"/>
              </a:xfrm>
              <a:prstGeom prst="rect">
                <a:avLst/>
              </a:prstGeom>
              <a:solidFill>
                <a:schemeClr val="bg1">
                  <a:lumMod val="95000"/>
                </a:schemeClr>
              </a:solidFill>
              <a:ln>
                <a:solidFill>
                  <a:schemeClr val="bg1">
                    <a:lumMod val="50000"/>
                  </a:schemeClr>
                </a:solidFill>
              </a:ln>
            </p:spPr>
            <p:txBody>
              <a:bodyPr wrap="none" lIns="54178" tIns="27089" rIns="54178" bIns="27089">
                <a:spAutoFit/>
              </a:bodyPr>
              <a:lstStyle/>
              <a:p>
                <a:pPr algn="just"/>
                <a14:m>
                  <m:oMathPara xmlns:m="http://schemas.openxmlformats.org/officeDocument/2006/math">
                    <m:oMathParaPr>
                      <m:jc m:val="centerGroup"/>
                    </m:oMathParaPr>
                    <m:oMath xmlns:m="http://schemas.openxmlformats.org/officeDocument/2006/math">
                      <m:r>
                        <a:rPr lang="en-US" sz="2400" b="1" i="1">
                          <a:latin typeface="Cambria Math"/>
                          <a:cs typeface="Times New Roman" pitchFamily="18" charset="0"/>
                        </a:rPr>
                        <m:t>𝑵</m:t>
                      </m:r>
                      <m:r>
                        <a:rPr lang="en-US" sz="2400" b="1" i="1">
                          <a:latin typeface="Cambria Math"/>
                          <a:cs typeface="Times New Roman" pitchFamily="18" charset="0"/>
                        </a:rPr>
                        <m:t>=</m:t>
                      </m:r>
                      <m:r>
                        <a:rPr lang="en-US" sz="2400" b="1" i="1">
                          <a:latin typeface="Cambria Math"/>
                          <a:cs typeface="Times New Roman" pitchFamily="18" charset="0"/>
                        </a:rPr>
                        <m:t>𝟐</m:t>
                      </m:r>
                      <m:r>
                        <a:rPr lang="en-US" sz="2400" b="1" i="1">
                          <a:latin typeface="Cambria Math"/>
                          <a:cs typeface="Times New Roman" pitchFamily="18" charset="0"/>
                        </a:rPr>
                        <m:t>𝒏</m:t>
                      </m:r>
                      <m:r>
                        <a:rPr lang="en-US" sz="2400" b="1" i="1">
                          <a:latin typeface="Cambria Math"/>
                          <a:cs typeface="Times New Roman" pitchFamily="18" charset="0"/>
                        </a:rPr>
                        <m:t>+</m:t>
                      </m:r>
                      <m:r>
                        <a:rPr lang="en-US" sz="2400" b="1" i="1">
                          <a:latin typeface="Cambria Math"/>
                          <a:cs typeface="Times New Roman" pitchFamily="18" charset="0"/>
                        </a:rPr>
                        <m:t>𝟏</m:t>
                      </m:r>
                    </m:oMath>
                  </m:oMathPara>
                </a14:m>
                <a:endParaRPr lang="en-US" sz="2400" b="1" dirty="0">
                  <a:latin typeface="Times New Roman" pitchFamily="18" charset="0"/>
                  <a:cs typeface="Times New Roman" pitchFamily="18" charset="0"/>
                </a:endParaRPr>
              </a:p>
            </p:txBody>
          </p:sp>
        </mc:Choice>
        <mc:Fallback xmlns="">
          <p:sp>
            <p:nvSpPr>
              <p:cNvPr id="17" name="Rectangle 16"/>
              <p:cNvSpPr>
                <a:spLocks noRot="1" noChangeAspect="1" noMove="1" noResize="1" noEditPoints="1" noAdjustHandles="1" noChangeArrowheads="1" noChangeShapeType="1" noTextEdit="1"/>
              </p:cNvSpPr>
              <p:nvPr/>
            </p:nvSpPr>
            <p:spPr>
              <a:xfrm>
                <a:off x="11735446" y="7794483"/>
                <a:ext cx="2925801" cy="707886"/>
              </a:xfrm>
              <a:prstGeom prst="rect">
                <a:avLst/>
              </a:prstGeom>
              <a:blipFill rotWithShape="1">
                <a:blip r:embed="rId4"/>
                <a:stretch>
                  <a:fillRect t="-14407" r="-8921" b="-34746"/>
                </a:stretch>
              </a:blipFill>
              <a:ln>
                <a:solidFill>
                  <a:schemeClr val="bg1">
                    <a:lumMod val="50000"/>
                  </a:schemeClr>
                </a:solidFill>
              </a:ln>
            </p:spPr>
            <p:txBody>
              <a:bodyPr/>
              <a:lstStyle/>
              <a:p>
                <a:r>
                  <a:rPr lang="en-US">
                    <a:noFill/>
                  </a:rPr>
                  <a:t> </a:t>
                </a:r>
              </a:p>
            </p:txBody>
          </p:sp>
        </mc:Fallback>
      </mc:AlternateContent>
    </p:spTree>
    <p:extLst>
      <p:ext uri="{BB962C8B-B14F-4D97-AF65-F5344CB8AC3E}">
        <p14:creationId xmlns:p14="http://schemas.microsoft.com/office/powerpoint/2010/main" val="2338766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BA794F3-040C-4336-B142-B85B60C01368}" type="slidenum">
              <a:rPr lang="en-US" smtClean="0"/>
              <a:t>6</a:t>
            </a:fld>
            <a:endParaRPr lang="en-US"/>
          </a:p>
        </p:txBody>
      </p:sp>
      <p:cxnSp>
        <p:nvCxnSpPr>
          <p:cNvPr id="4" name="Straight Connector 3"/>
          <p:cNvCxnSpPr/>
          <p:nvPr/>
        </p:nvCxnSpPr>
        <p:spPr>
          <a:xfrm>
            <a:off x="4516805" y="1206026"/>
            <a:ext cx="0" cy="477703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itle 3"/>
          <p:cNvSpPr txBox="1">
            <a:spLocks/>
          </p:cNvSpPr>
          <p:nvPr/>
        </p:nvSpPr>
        <p:spPr>
          <a:xfrm>
            <a:off x="457201" y="118188"/>
            <a:ext cx="8229600" cy="472973"/>
          </a:xfrm>
          <a:prstGeom prst="rect">
            <a:avLst/>
          </a:prstGeom>
          <a:noFill/>
          <a:ln w="38100">
            <a:noFill/>
          </a:ln>
        </p:spPr>
        <p:txBody>
          <a:bodyPr lIns="54178" tIns="27089" rIns="54178" bIns="27089">
            <a:noAutofit/>
          </a:bodyPr>
          <a:lstStyle>
            <a:lvl1pPr algn="ctr" defTabSz="1543050" rtl="0" eaLnBrk="1" latinLnBrk="0" hangingPunct="1">
              <a:spcBef>
                <a:spcPct val="0"/>
              </a:spcBef>
              <a:buNone/>
              <a:defRPr sz="7400" kern="1200">
                <a:solidFill>
                  <a:schemeClr val="tx1"/>
                </a:solidFill>
                <a:latin typeface="+mj-lt"/>
                <a:ea typeface="+mj-ea"/>
                <a:cs typeface="+mj-cs"/>
              </a:defRPr>
            </a:lvl1pPr>
          </a:lstStyle>
          <a:p>
            <a:r>
              <a:rPr lang="en-US" sz="2600" dirty="0">
                <a:latin typeface="Times New Roman" pitchFamily="18" charset="0"/>
                <a:ea typeface="Tahoma" pitchFamily="34" charset="0"/>
                <a:cs typeface="Times New Roman" pitchFamily="18" charset="0"/>
              </a:rPr>
              <a:t>machine learning and human learning </a:t>
            </a:r>
            <a:endParaRPr lang="en-US" sz="2600" dirty="0">
              <a:latin typeface="Times New Roman" pitchFamily="18" charset="0"/>
              <a:ea typeface="Tahoma" pitchFamily="34" charset="0"/>
              <a:cs typeface="Times New Roman" pitchFamily="18" charset="0"/>
            </a:endParaRPr>
          </a:p>
        </p:txBody>
      </p:sp>
      <mc:AlternateContent xmlns:mc="http://schemas.openxmlformats.org/markup-compatibility/2006" xmlns:a14="http://schemas.microsoft.com/office/drawing/2010/main">
        <mc:Choice Requires="a14">
          <p:graphicFrame>
            <p:nvGraphicFramePr>
              <p:cNvPr id="11" name="Table 10"/>
              <p:cNvGraphicFramePr>
                <a:graphicFrameLocks noGrp="1"/>
              </p:cNvGraphicFramePr>
              <p:nvPr>
                <p:extLst>
                  <p:ext uri="{D42A27DB-BD31-4B8C-83A1-F6EECF244321}">
                    <p14:modId xmlns:p14="http://schemas.microsoft.com/office/powerpoint/2010/main" val="2062092360"/>
                  </p:ext>
                </p:extLst>
              </p:nvPr>
            </p:nvGraphicFramePr>
            <p:xfrm>
              <a:off x="397703" y="1047397"/>
              <a:ext cx="1928264" cy="2418606"/>
            </p:xfrm>
            <a:graphic>
              <a:graphicData uri="http://schemas.openxmlformats.org/drawingml/2006/table">
                <a:tbl>
                  <a:tblPr firstRow="1" bandRow="1">
                    <a:tableStyleId>{5940675A-B579-460E-94D1-54222C63F5DA}</a:tableStyleId>
                  </a:tblPr>
                  <a:tblGrid>
                    <a:gridCol w="964132"/>
                    <a:gridCol w="964132"/>
                  </a:tblGrid>
                  <a:tr h="540548">
                    <a:tc>
                      <a:txBody>
                        <a:bodyPr/>
                        <a:lstStyle/>
                        <a:p>
                          <a:pPr algn="ctr"/>
                          <a:r>
                            <a:rPr lang="en-US" sz="1600" dirty="0" smtClean="0">
                              <a:latin typeface="Times New Roman" pitchFamily="18" charset="0"/>
                              <a:cs typeface="Times New Roman" pitchFamily="18" charset="0"/>
                            </a:rPr>
                            <a:t>Iteration,</a:t>
                          </a:r>
                          <a:r>
                            <a:rPr lang="en-US" sz="1600" baseline="0" dirty="0" smtClean="0">
                              <a:latin typeface="Times New Roman" pitchFamily="18" charset="0"/>
                              <a:cs typeface="Times New Roman" pitchFamily="18" charset="0"/>
                            </a:rPr>
                            <a:t> </a:t>
                          </a:r>
                          <a14:m>
                            <m:oMath xmlns:m="http://schemas.openxmlformats.org/officeDocument/2006/math">
                              <m:r>
                                <a:rPr lang="en-US" sz="1600" b="0" i="1" smtClean="0">
                                  <a:latin typeface="Cambria Math"/>
                                </a:rPr>
                                <m:t>𝑛</m:t>
                              </m:r>
                            </m:oMath>
                          </a14:m>
                          <a:endParaRPr lang="en-US" sz="1600" dirty="0">
                            <a:latin typeface="Times New Roman" pitchFamily="18" charset="0"/>
                            <a:cs typeface="Times New Roman" pitchFamily="18" charset="0"/>
                          </a:endParaRPr>
                        </a:p>
                      </a:txBody>
                      <a:tcPr marL="50484" marR="50484" marT="30030" marB="30030"/>
                    </a:tc>
                    <a:tc>
                      <a:txBody>
                        <a:bodyPr/>
                        <a:lstStyle/>
                        <a:p>
                          <a:pPr algn="ctr"/>
                          <a:r>
                            <a:rPr lang="en-US" sz="1600" dirty="0" smtClean="0">
                              <a:latin typeface="Times New Roman" pitchFamily="18" charset="0"/>
                              <a:cs typeface="Times New Roman" pitchFamily="18" charset="0"/>
                            </a:rPr>
                            <a:t>Next number, </a:t>
                          </a:r>
                          <a14:m>
                            <m:oMath xmlns:m="http://schemas.openxmlformats.org/officeDocument/2006/math">
                              <m:r>
                                <a:rPr lang="en-US" sz="1600" b="0" i="1" smtClean="0">
                                  <a:latin typeface="Cambria Math"/>
                                </a:rPr>
                                <m:t>𝑁</m:t>
                              </m:r>
                            </m:oMath>
                          </a14:m>
                          <a:endParaRPr lang="en-US" sz="1600" dirty="0">
                            <a:latin typeface="Times New Roman" pitchFamily="18" charset="0"/>
                            <a:cs typeface="Times New Roman" pitchFamily="18" charset="0"/>
                          </a:endParaRPr>
                        </a:p>
                      </a:txBody>
                      <a:tcPr marL="50484" marR="50484" marT="30030" marB="30030"/>
                    </a:tc>
                  </a:tr>
                  <a:tr h="271171">
                    <a:tc>
                      <a:txBody>
                        <a:bodyPr/>
                        <a:lstStyle/>
                        <a:p>
                          <a:pPr algn="ctr"/>
                          <a:r>
                            <a:rPr lang="en-US" sz="1200" dirty="0" smtClean="0"/>
                            <a:t>0</a:t>
                          </a:r>
                          <a:endParaRPr lang="en-US" sz="1200" dirty="0"/>
                        </a:p>
                      </a:txBody>
                      <a:tcPr marL="50484" marR="50484" marT="30030" marB="30030"/>
                    </a:tc>
                    <a:tc>
                      <a:txBody>
                        <a:bodyPr/>
                        <a:lstStyle/>
                        <a:p>
                          <a:pPr algn="ctr"/>
                          <a:r>
                            <a:rPr lang="en-US" sz="1200" dirty="0" smtClean="0"/>
                            <a:t>1</a:t>
                          </a:r>
                          <a:endParaRPr lang="en-US" sz="1200" dirty="0"/>
                        </a:p>
                      </a:txBody>
                      <a:tcPr marL="50484" marR="50484" marT="30030" marB="30030"/>
                    </a:tc>
                  </a:tr>
                  <a:tr h="271171">
                    <a:tc>
                      <a:txBody>
                        <a:bodyPr/>
                        <a:lstStyle/>
                        <a:p>
                          <a:pPr algn="ctr"/>
                          <a:r>
                            <a:rPr lang="en-US" sz="1200" dirty="0" smtClean="0"/>
                            <a:t>1</a:t>
                          </a:r>
                          <a:endParaRPr lang="en-US" sz="1200" dirty="0"/>
                        </a:p>
                      </a:txBody>
                      <a:tcPr marL="50484" marR="50484" marT="30030" marB="30030"/>
                    </a:tc>
                    <a:tc>
                      <a:txBody>
                        <a:bodyPr/>
                        <a:lstStyle/>
                        <a:p>
                          <a:pPr algn="ctr"/>
                          <a:r>
                            <a:rPr lang="en-US" sz="1200" dirty="0" smtClean="0"/>
                            <a:t>3</a:t>
                          </a:r>
                          <a:endParaRPr lang="en-US" sz="1200" dirty="0"/>
                        </a:p>
                      </a:txBody>
                      <a:tcPr marL="50484" marR="50484" marT="30030" marB="30030"/>
                    </a:tc>
                  </a:tr>
                  <a:tr h="271171">
                    <a:tc>
                      <a:txBody>
                        <a:bodyPr/>
                        <a:lstStyle/>
                        <a:p>
                          <a:pPr algn="ctr"/>
                          <a:r>
                            <a:rPr lang="en-US" sz="1200" dirty="0" smtClean="0"/>
                            <a:t>2</a:t>
                          </a:r>
                          <a:endParaRPr lang="en-US" sz="1200" dirty="0"/>
                        </a:p>
                      </a:txBody>
                      <a:tcPr marL="50484" marR="50484" marT="30030" marB="30030"/>
                    </a:tc>
                    <a:tc>
                      <a:txBody>
                        <a:bodyPr/>
                        <a:lstStyle/>
                        <a:p>
                          <a:pPr algn="ctr"/>
                          <a:r>
                            <a:rPr lang="en-US" sz="1200" dirty="0" smtClean="0"/>
                            <a:t>5</a:t>
                          </a:r>
                          <a:endParaRPr lang="en-US" sz="1200" dirty="0"/>
                        </a:p>
                      </a:txBody>
                      <a:tcPr marL="50484" marR="50484" marT="30030" marB="30030"/>
                    </a:tc>
                  </a:tr>
                  <a:tr h="271171">
                    <a:tc>
                      <a:txBody>
                        <a:bodyPr/>
                        <a:lstStyle/>
                        <a:p>
                          <a:pPr algn="ctr"/>
                          <a:r>
                            <a:rPr lang="en-US" sz="1200" dirty="0" smtClean="0"/>
                            <a:t>3</a:t>
                          </a:r>
                          <a:endParaRPr lang="en-US" sz="1200" dirty="0"/>
                        </a:p>
                      </a:txBody>
                      <a:tcPr marL="50484" marR="50484" marT="30030" marB="30030"/>
                    </a:tc>
                    <a:tc>
                      <a:txBody>
                        <a:bodyPr/>
                        <a:lstStyle/>
                        <a:p>
                          <a:pPr algn="ctr"/>
                          <a:r>
                            <a:rPr lang="en-US" sz="1200" dirty="0" smtClean="0"/>
                            <a:t>7</a:t>
                          </a:r>
                          <a:endParaRPr lang="en-US" sz="1200" dirty="0"/>
                        </a:p>
                      </a:txBody>
                      <a:tcPr marL="50484" marR="50484" marT="30030" marB="30030"/>
                    </a:tc>
                  </a:tr>
                  <a:tr h="271171">
                    <a:tc>
                      <a:txBody>
                        <a:bodyPr/>
                        <a:lstStyle/>
                        <a:p>
                          <a:pPr algn="ctr"/>
                          <a:r>
                            <a:rPr lang="en-US" sz="1200" dirty="0" smtClean="0"/>
                            <a:t>4</a:t>
                          </a:r>
                          <a:endParaRPr lang="en-US" sz="1200" dirty="0"/>
                        </a:p>
                      </a:txBody>
                      <a:tcPr marL="50484" marR="50484" marT="30030" marB="30030"/>
                    </a:tc>
                    <a:tc>
                      <a:txBody>
                        <a:bodyPr/>
                        <a:lstStyle/>
                        <a:p>
                          <a:pPr algn="ctr"/>
                          <a:r>
                            <a:rPr lang="en-US" sz="1200" dirty="0" smtClean="0"/>
                            <a:t>9</a:t>
                          </a:r>
                          <a:endParaRPr lang="en-US" sz="1200" dirty="0"/>
                        </a:p>
                      </a:txBody>
                      <a:tcPr marL="50484" marR="50484" marT="30030" marB="30030"/>
                    </a:tc>
                  </a:tr>
                  <a:tr h="271171">
                    <a:tc>
                      <a:txBody>
                        <a:bodyPr/>
                        <a:lstStyle/>
                        <a:p>
                          <a:pPr algn="ctr"/>
                          <a:r>
                            <a:rPr lang="en-US" sz="1200" dirty="0" smtClean="0"/>
                            <a:t>….</a:t>
                          </a:r>
                          <a:endParaRPr lang="en-US" sz="1200" dirty="0"/>
                        </a:p>
                      </a:txBody>
                      <a:tcPr marL="50484" marR="50484" marT="30030" marB="30030"/>
                    </a:tc>
                    <a:tc>
                      <a:txBody>
                        <a:bodyPr/>
                        <a:lstStyle/>
                        <a:p>
                          <a:pPr algn="ctr"/>
                          <a:r>
                            <a:rPr lang="en-US" sz="1200" dirty="0" smtClean="0"/>
                            <a:t>…</a:t>
                          </a:r>
                          <a:endParaRPr lang="en-US" sz="1200" dirty="0"/>
                        </a:p>
                      </a:txBody>
                      <a:tcPr marL="50484" marR="50484" marT="30030" marB="30030"/>
                    </a:tc>
                  </a:tr>
                </a:tbl>
              </a:graphicData>
            </a:graphic>
          </p:graphicFrame>
        </mc:Choice>
        <mc:Fallback xmlns="">
          <p:graphicFrame>
            <p:nvGraphicFramePr>
              <p:cNvPr id="11" name="Table 10"/>
              <p:cNvGraphicFramePr>
                <a:graphicFrameLocks noGrp="1"/>
              </p:cNvGraphicFramePr>
              <p:nvPr>
                <p:extLst>
                  <p:ext uri="{D42A27DB-BD31-4B8C-83A1-F6EECF244321}">
                    <p14:modId xmlns:p14="http://schemas.microsoft.com/office/powerpoint/2010/main" val="997311813"/>
                  </p:ext>
                </p:extLst>
              </p:nvPr>
            </p:nvGraphicFramePr>
            <p:xfrm>
              <a:off x="720354" y="1594614"/>
              <a:ext cx="3492634" cy="4114800"/>
            </p:xfrm>
            <a:graphic>
              <a:graphicData uri="http://schemas.openxmlformats.org/drawingml/2006/table">
                <a:tbl>
                  <a:tblPr firstRow="1" bandRow="1">
                    <a:tableStyleId>{5940675A-B579-460E-94D1-54222C63F5DA}</a:tableStyleId>
                  </a:tblPr>
                  <a:tblGrid>
                    <a:gridCol w="1746317"/>
                    <a:gridCol w="1746317"/>
                  </a:tblGrid>
                  <a:tr h="822960">
                    <a:tc>
                      <a:txBody>
                        <a:bodyPr/>
                        <a:lstStyle/>
                        <a:p>
                          <a:endParaRPr lang="en-US"/>
                        </a:p>
                      </a:txBody>
                      <a:tcPr>
                        <a:blipFill rotWithShape="1">
                          <a:blip r:embed="rId2"/>
                          <a:stretch>
                            <a:fillRect t="-5926" r="-100000" b="-423704"/>
                          </a:stretch>
                        </a:blipFill>
                      </a:tcPr>
                    </a:tc>
                    <a:tc>
                      <a:txBody>
                        <a:bodyPr/>
                        <a:lstStyle/>
                        <a:p>
                          <a:endParaRPr lang="en-US"/>
                        </a:p>
                      </a:txBody>
                      <a:tcPr>
                        <a:blipFill rotWithShape="1">
                          <a:blip r:embed="rId2"/>
                          <a:stretch>
                            <a:fillRect l="-100350" t="-5926" r="-350" b="-423704"/>
                          </a:stretch>
                        </a:blipFill>
                      </a:tcPr>
                    </a:tc>
                  </a:tr>
                  <a:tr h="548640">
                    <a:tc>
                      <a:txBody>
                        <a:bodyPr/>
                        <a:lstStyle/>
                        <a:p>
                          <a:pPr algn="ctr"/>
                          <a:r>
                            <a:rPr lang="en-US" dirty="0" smtClean="0"/>
                            <a:t>0</a:t>
                          </a:r>
                          <a:endParaRPr lang="en-US" dirty="0"/>
                        </a:p>
                      </a:txBody>
                      <a:tcPr/>
                    </a:tc>
                    <a:tc>
                      <a:txBody>
                        <a:bodyPr/>
                        <a:lstStyle/>
                        <a:p>
                          <a:pPr algn="ctr"/>
                          <a:r>
                            <a:rPr lang="en-US" dirty="0" smtClean="0"/>
                            <a:t>1</a:t>
                          </a:r>
                          <a:endParaRPr lang="en-US" dirty="0"/>
                        </a:p>
                      </a:txBody>
                      <a:tcPr/>
                    </a:tc>
                  </a:tr>
                  <a:tr h="548640">
                    <a:tc>
                      <a:txBody>
                        <a:bodyPr/>
                        <a:lstStyle/>
                        <a:p>
                          <a:pPr algn="ctr"/>
                          <a:r>
                            <a:rPr lang="en-US" dirty="0" smtClean="0"/>
                            <a:t>1</a:t>
                          </a:r>
                          <a:endParaRPr lang="en-US" dirty="0"/>
                        </a:p>
                      </a:txBody>
                      <a:tcPr/>
                    </a:tc>
                    <a:tc>
                      <a:txBody>
                        <a:bodyPr/>
                        <a:lstStyle/>
                        <a:p>
                          <a:pPr algn="ctr"/>
                          <a:r>
                            <a:rPr lang="en-US" dirty="0" smtClean="0"/>
                            <a:t>3</a:t>
                          </a:r>
                          <a:endParaRPr lang="en-US" dirty="0"/>
                        </a:p>
                      </a:txBody>
                      <a:tcPr/>
                    </a:tc>
                  </a:tr>
                  <a:tr h="548640">
                    <a:tc>
                      <a:txBody>
                        <a:bodyPr/>
                        <a:lstStyle/>
                        <a:p>
                          <a:pPr algn="ctr"/>
                          <a:r>
                            <a:rPr lang="en-US" dirty="0" smtClean="0"/>
                            <a:t>2</a:t>
                          </a:r>
                          <a:endParaRPr lang="en-US" dirty="0"/>
                        </a:p>
                      </a:txBody>
                      <a:tcPr/>
                    </a:tc>
                    <a:tc>
                      <a:txBody>
                        <a:bodyPr/>
                        <a:lstStyle/>
                        <a:p>
                          <a:pPr algn="ctr"/>
                          <a:r>
                            <a:rPr lang="en-US" dirty="0" smtClean="0"/>
                            <a:t>5</a:t>
                          </a:r>
                          <a:endParaRPr lang="en-US" dirty="0"/>
                        </a:p>
                      </a:txBody>
                      <a:tcPr/>
                    </a:tc>
                  </a:tr>
                  <a:tr h="548640">
                    <a:tc>
                      <a:txBody>
                        <a:bodyPr/>
                        <a:lstStyle/>
                        <a:p>
                          <a:pPr algn="ctr"/>
                          <a:r>
                            <a:rPr lang="en-US" dirty="0" smtClean="0"/>
                            <a:t>3</a:t>
                          </a:r>
                          <a:endParaRPr lang="en-US" dirty="0"/>
                        </a:p>
                      </a:txBody>
                      <a:tcPr/>
                    </a:tc>
                    <a:tc>
                      <a:txBody>
                        <a:bodyPr/>
                        <a:lstStyle/>
                        <a:p>
                          <a:pPr algn="ctr"/>
                          <a:r>
                            <a:rPr lang="en-US" dirty="0" smtClean="0"/>
                            <a:t>7</a:t>
                          </a:r>
                          <a:endParaRPr lang="en-US" dirty="0"/>
                        </a:p>
                      </a:txBody>
                      <a:tcPr/>
                    </a:tc>
                  </a:tr>
                  <a:tr h="548640">
                    <a:tc>
                      <a:txBody>
                        <a:bodyPr/>
                        <a:lstStyle/>
                        <a:p>
                          <a:pPr algn="ctr"/>
                          <a:r>
                            <a:rPr lang="en-US" dirty="0" smtClean="0"/>
                            <a:t>4</a:t>
                          </a:r>
                          <a:endParaRPr lang="en-US" dirty="0"/>
                        </a:p>
                      </a:txBody>
                      <a:tcPr/>
                    </a:tc>
                    <a:tc>
                      <a:txBody>
                        <a:bodyPr/>
                        <a:lstStyle/>
                        <a:p>
                          <a:pPr algn="ctr"/>
                          <a:r>
                            <a:rPr lang="en-US" dirty="0" smtClean="0"/>
                            <a:t>9</a:t>
                          </a:r>
                          <a:endParaRPr lang="en-US" dirty="0"/>
                        </a:p>
                      </a:txBody>
                      <a:tcPr/>
                    </a:tc>
                  </a:tr>
                  <a:tr h="548640">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bl>
              </a:graphicData>
            </a:graphic>
          </p:graphicFrame>
        </mc:Fallback>
      </mc:AlternateContent>
      <p:sp>
        <p:nvSpPr>
          <p:cNvPr id="8" name="Rounded Rectangle 7"/>
          <p:cNvSpPr/>
          <p:nvPr/>
        </p:nvSpPr>
        <p:spPr>
          <a:xfrm>
            <a:off x="954276" y="4516839"/>
            <a:ext cx="1272167" cy="1135136"/>
          </a:xfrm>
          <a:prstGeom prst="round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r>
              <a:rPr lang="en-US" dirty="0">
                <a:solidFill>
                  <a:schemeClr val="tx1"/>
                </a:solidFill>
                <a:latin typeface="Times New Roman" pitchFamily="18" charset="0"/>
                <a:cs typeface="Times New Roman" pitchFamily="18" charset="0"/>
              </a:rPr>
              <a:t>m</a:t>
            </a:r>
            <a:r>
              <a:rPr lang="en-US" dirty="0" smtClean="0">
                <a:solidFill>
                  <a:schemeClr val="tx1"/>
                </a:solidFill>
                <a:latin typeface="Times New Roman" pitchFamily="18" charset="0"/>
                <a:cs typeface="Times New Roman" pitchFamily="18" charset="0"/>
              </a:rPr>
              <a:t>achine learning algorithms</a:t>
            </a:r>
            <a:endParaRPr lang="en-US" dirty="0">
              <a:solidFill>
                <a:schemeClr val="tx1"/>
              </a:solidFill>
              <a:latin typeface="Times New Roman" pitchFamily="18" charset="0"/>
              <a:cs typeface="Times New Roman" pitchFamily="18" charset="0"/>
            </a:endParaRPr>
          </a:p>
        </p:txBody>
      </p:sp>
      <p:sp>
        <p:nvSpPr>
          <p:cNvPr id="9" name="Right Arrow 8"/>
          <p:cNvSpPr/>
          <p:nvPr/>
        </p:nvSpPr>
        <p:spPr>
          <a:xfrm rot="5400000">
            <a:off x="1067965" y="4022253"/>
            <a:ext cx="662163" cy="232413"/>
          </a:xfrm>
          <a:prstGeom prst="rightArrow">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0" name="Right Arrow 9"/>
          <p:cNvSpPr/>
          <p:nvPr/>
        </p:nvSpPr>
        <p:spPr>
          <a:xfrm>
            <a:off x="2338693" y="4942514"/>
            <a:ext cx="278286" cy="236487"/>
          </a:xfrm>
          <a:prstGeom prst="rightArrow">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mc:AlternateContent xmlns:mc="http://schemas.openxmlformats.org/markup-compatibility/2006" xmlns:a14="http://schemas.microsoft.com/office/drawing/2010/main">
        <mc:Choice Requires="a14">
          <p:sp>
            <p:nvSpPr>
              <p:cNvPr id="12" name="TextBox 11"/>
              <p:cNvSpPr txBox="1"/>
              <p:nvPr/>
            </p:nvSpPr>
            <p:spPr>
              <a:xfrm>
                <a:off x="2663750" y="4874415"/>
                <a:ext cx="1499218" cy="331706"/>
              </a:xfrm>
              <a:prstGeom prst="rect">
                <a:avLst/>
              </a:prstGeom>
              <a:solidFill>
                <a:schemeClr val="bg1">
                  <a:lumMod val="95000"/>
                </a:schemeClr>
              </a:solidFill>
            </p:spPr>
            <p:txBody>
              <a:bodyPr wrap="none" lIns="54178" tIns="27089" rIns="54178" bIns="27089"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m:t>
                      </m:r>
                      <m:r>
                        <a:rPr lang="en-US" b="0" i="1" smtClean="0">
                          <a:latin typeface="Cambria Math"/>
                        </a:rPr>
                        <m:t>𝑁</m:t>
                      </m:r>
                      <m:r>
                        <a:rPr lang="en-US" b="0" i="1" smtClean="0">
                          <a:latin typeface="Cambria Math"/>
                        </a:rPr>
                        <m:t>=2</m:t>
                      </m:r>
                      <m:r>
                        <a:rPr lang="en-US" b="0" i="1" smtClean="0">
                          <a:latin typeface="Cambria Math"/>
                        </a:rPr>
                        <m:t>𝑛</m:t>
                      </m:r>
                      <m:r>
                        <a:rPr lang="en-US" b="0" i="1" smtClean="0">
                          <a:latin typeface="Cambria Math"/>
                        </a:rPr>
                        <m:t>+1)</m:t>
                      </m:r>
                    </m:oMath>
                  </m:oMathPara>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4824810" y="7421072"/>
                <a:ext cx="2496133" cy="553998"/>
              </a:xfrm>
              <a:prstGeom prst="rect">
                <a:avLst/>
              </a:prstGeom>
              <a:blipFill rotWithShape="1">
                <a:blip r:embed="rId3"/>
                <a:stretch>
                  <a:fillRect t="-13187" r="-6829" b="-34066"/>
                </a:stretch>
              </a:blipFill>
            </p:spPr>
            <p:txBody>
              <a:bodyPr/>
              <a:lstStyle/>
              <a:p>
                <a:r>
                  <a:rPr lang="en-US">
                    <a:noFill/>
                  </a:rPr>
                  <a:t> </a:t>
                </a:r>
              </a:p>
            </p:txBody>
          </p:sp>
        </mc:Fallback>
      </mc:AlternateContent>
      <p:cxnSp>
        <p:nvCxnSpPr>
          <p:cNvPr id="19" name="Straight Arrow Connector 18"/>
          <p:cNvCxnSpPr/>
          <p:nvPr/>
        </p:nvCxnSpPr>
        <p:spPr>
          <a:xfrm>
            <a:off x="2477836" y="2293864"/>
            <a:ext cx="185914"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711012" y="1980519"/>
            <a:ext cx="1484791" cy="57792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i</a:t>
            </a:r>
            <a:r>
              <a:rPr lang="en-US" sz="1700" dirty="0">
                <a:latin typeface="Times New Roman" pitchFamily="18" charset="0"/>
                <a:cs typeface="Times New Roman" pitchFamily="18" charset="0"/>
              </a:rPr>
              <a:t>nput to the ML</a:t>
            </a:r>
          </a:p>
          <a:p>
            <a:r>
              <a:rPr lang="en-US" sz="1700" dirty="0">
                <a:latin typeface="Times New Roman" pitchFamily="18" charset="0"/>
                <a:cs typeface="Times New Roman" pitchFamily="18" charset="0"/>
              </a:rPr>
              <a:t>algorithm</a:t>
            </a:r>
            <a:endParaRPr lang="en-US" sz="1700" dirty="0">
              <a:latin typeface="Times New Roman" pitchFamily="18" charset="0"/>
              <a:cs typeface="Times New Roman" pitchFamily="18" charset="0"/>
            </a:endParaRPr>
          </a:p>
        </p:txBody>
      </p:sp>
      <p:cxnSp>
        <p:nvCxnSpPr>
          <p:cNvPr id="21" name="Straight Arrow Connector 20"/>
          <p:cNvCxnSpPr/>
          <p:nvPr/>
        </p:nvCxnSpPr>
        <p:spPr>
          <a:xfrm>
            <a:off x="3180568" y="5273596"/>
            <a:ext cx="0" cy="23648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566055" y="5536445"/>
            <a:ext cx="1847069" cy="57792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output from the ML</a:t>
            </a:r>
          </a:p>
          <a:p>
            <a:r>
              <a:rPr lang="en-US" sz="1700" dirty="0">
                <a:latin typeface="Times New Roman" pitchFamily="18" charset="0"/>
                <a:cs typeface="Times New Roman" pitchFamily="18" charset="0"/>
              </a:rPr>
              <a:t>algorithm</a:t>
            </a:r>
            <a:endParaRPr lang="en-US" sz="1700" dirty="0">
              <a:latin typeface="Times New Roman" pitchFamily="18" charset="0"/>
              <a:cs typeface="Times New Roman" pitchFamily="18" charset="0"/>
            </a:endParaRPr>
          </a:p>
        </p:txBody>
      </p:sp>
      <p:cxnSp>
        <p:nvCxnSpPr>
          <p:cNvPr id="25" name="Straight Arrow Connector 24"/>
          <p:cNvCxnSpPr/>
          <p:nvPr/>
        </p:nvCxnSpPr>
        <p:spPr>
          <a:xfrm flipV="1">
            <a:off x="2284691" y="4436283"/>
            <a:ext cx="185914" cy="8234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483999" y="3900926"/>
            <a:ext cx="1217090" cy="562538"/>
          </a:xfrm>
          <a:prstGeom prst="rect">
            <a:avLst/>
          </a:prstGeom>
          <a:noFill/>
        </p:spPr>
        <p:txBody>
          <a:bodyPr wrap="none" lIns="54178" tIns="27089" rIns="54178" bIns="27089" rtlCol="0">
            <a:spAutoFit/>
          </a:bodyPr>
          <a:lstStyle/>
          <a:p>
            <a:r>
              <a:rPr lang="en-US" sz="1100" dirty="0">
                <a:latin typeface="Times New Roman" pitchFamily="18" charset="0"/>
                <a:cs typeface="Times New Roman" pitchFamily="18" charset="0"/>
              </a:rPr>
              <a:t>t</a:t>
            </a:r>
            <a:r>
              <a:rPr lang="en-US" sz="1100" dirty="0">
                <a:latin typeface="Times New Roman" pitchFamily="18" charset="0"/>
                <a:cs typeface="Times New Roman" pitchFamily="18" charset="0"/>
              </a:rPr>
              <a:t>he algorithm infers</a:t>
            </a:r>
          </a:p>
          <a:p>
            <a:r>
              <a:rPr lang="en-US" sz="1100" dirty="0">
                <a:latin typeface="Times New Roman" pitchFamily="18" charset="0"/>
                <a:cs typeface="Times New Roman" pitchFamily="18" charset="0"/>
              </a:rPr>
              <a:t>the model from the </a:t>
            </a:r>
          </a:p>
          <a:p>
            <a:r>
              <a:rPr lang="en-US" sz="1100" dirty="0">
                <a:latin typeface="Times New Roman" pitchFamily="18" charset="0"/>
                <a:cs typeface="Times New Roman" pitchFamily="18" charset="0"/>
              </a:rPr>
              <a:t>data</a:t>
            </a:r>
            <a:endParaRPr lang="en-US" sz="1100"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graphicFrame>
            <p:nvGraphicFramePr>
              <p:cNvPr id="28" name="Table 27"/>
              <p:cNvGraphicFramePr>
                <a:graphicFrameLocks noGrp="1"/>
              </p:cNvGraphicFramePr>
              <p:nvPr>
                <p:extLst>
                  <p:ext uri="{D42A27DB-BD31-4B8C-83A1-F6EECF244321}">
                    <p14:modId xmlns:p14="http://schemas.microsoft.com/office/powerpoint/2010/main" val="1923728990"/>
                  </p:ext>
                </p:extLst>
              </p:nvPr>
            </p:nvGraphicFramePr>
            <p:xfrm>
              <a:off x="5088818" y="1065838"/>
              <a:ext cx="1928264" cy="2418606"/>
            </p:xfrm>
            <a:graphic>
              <a:graphicData uri="http://schemas.openxmlformats.org/drawingml/2006/table">
                <a:tbl>
                  <a:tblPr firstRow="1" bandRow="1">
                    <a:tableStyleId>{5940675A-B579-460E-94D1-54222C63F5DA}</a:tableStyleId>
                  </a:tblPr>
                  <a:tblGrid>
                    <a:gridCol w="964132"/>
                    <a:gridCol w="964132"/>
                  </a:tblGrid>
                  <a:tr h="540548">
                    <a:tc>
                      <a:txBody>
                        <a:bodyPr/>
                        <a:lstStyle/>
                        <a:p>
                          <a:pPr algn="ctr"/>
                          <a:r>
                            <a:rPr lang="en-US" sz="1600" dirty="0" smtClean="0">
                              <a:latin typeface="Times New Roman" pitchFamily="18" charset="0"/>
                              <a:cs typeface="Times New Roman" pitchFamily="18" charset="0"/>
                            </a:rPr>
                            <a:t>Iteration,</a:t>
                          </a:r>
                          <a:r>
                            <a:rPr lang="en-US" sz="1600" baseline="0" dirty="0" smtClean="0">
                              <a:latin typeface="Times New Roman" pitchFamily="18" charset="0"/>
                              <a:cs typeface="Times New Roman" pitchFamily="18" charset="0"/>
                            </a:rPr>
                            <a:t> </a:t>
                          </a:r>
                          <a14:m>
                            <m:oMath xmlns:m="http://schemas.openxmlformats.org/officeDocument/2006/math">
                              <m:r>
                                <a:rPr lang="en-US" sz="1600" b="0" i="1" smtClean="0">
                                  <a:latin typeface="Cambria Math"/>
                                </a:rPr>
                                <m:t>𝑛</m:t>
                              </m:r>
                            </m:oMath>
                          </a14:m>
                          <a:endParaRPr lang="en-US" sz="1600" dirty="0">
                            <a:latin typeface="Times New Roman" pitchFamily="18" charset="0"/>
                            <a:cs typeface="Times New Roman" pitchFamily="18" charset="0"/>
                          </a:endParaRPr>
                        </a:p>
                      </a:txBody>
                      <a:tcPr marL="50484" marR="50484" marT="30030" marB="30030"/>
                    </a:tc>
                    <a:tc>
                      <a:txBody>
                        <a:bodyPr/>
                        <a:lstStyle/>
                        <a:p>
                          <a:pPr algn="ctr"/>
                          <a:r>
                            <a:rPr lang="en-US" sz="1600" dirty="0" smtClean="0">
                              <a:latin typeface="Times New Roman" pitchFamily="18" charset="0"/>
                              <a:cs typeface="Times New Roman" pitchFamily="18" charset="0"/>
                            </a:rPr>
                            <a:t>Next number, </a:t>
                          </a:r>
                          <a14:m>
                            <m:oMath xmlns:m="http://schemas.openxmlformats.org/officeDocument/2006/math">
                              <m:r>
                                <a:rPr lang="en-US" sz="1600" b="0" i="1" smtClean="0">
                                  <a:latin typeface="Cambria Math"/>
                                </a:rPr>
                                <m:t>𝑁</m:t>
                              </m:r>
                            </m:oMath>
                          </a14:m>
                          <a:endParaRPr lang="en-US" sz="1600" dirty="0">
                            <a:latin typeface="Times New Roman" pitchFamily="18" charset="0"/>
                            <a:cs typeface="Times New Roman" pitchFamily="18" charset="0"/>
                          </a:endParaRPr>
                        </a:p>
                      </a:txBody>
                      <a:tcPr marL="50484" marR="50484" marT="30030" marB="30030"/>
                    </a:tc>
                  </a:tr>
                  <a:tr h="271171">
                    <a:tc>
                      <a:txBody>
                        <a:bodyPr/>
                        <a:lstStyle/>
                        <a:p>
                          <a:pPr algn="ctr"/>
                          <a:r>
                            <a:rPr lang="en-US" sz="1200" dirty="0" smtClean="0"/>
                            <a:t>0</a:t>
                          </a:r>
                          <a:endParaRPr lang="en-US" sz="1200" dirty="0"/>
                        </a:p>
                      </a:txBody>
                      <a:tcPr marL="50484" marR="50484" marT="30030" marB="30030"/>
                    </a:tc>
                    <a:tc>
                      <a:txBody>
                        <a:bodyPr/>
                        <a:lstStyle/>
                        <a:p>
                          <a:pPr algn="ctr"/>
                          <a:r>
                            <a:rPr lang="en-US" sz="1200" dirty="0" smtClean="0"/>
                            <a:t>1</a:t>
                          </a:r>
                          <a:endParaRPr lang="en-US" sz="1200" dirty="0"/>
                        </a:p>
                      </a:txBody>
                      <a:tcPr marL="50484" marR="50484" marT="30030" marB="30030"/>
                    </a:tc>
                  </a:tr>
                  <a:tr h="271171">
                    <a:tc>
                      <a:txBody>
                        <a:bodyPr/>
                        <a:lstStyle/>
                        <a:p>
                          <a:pPr algn="ctr"/>
                          <a:r>
                            <a:rPr lang="en-US" sz="1200" dirty="0" smtClean="0"/>
                            <a:t>1</a:t>
                          </a:r>
                          <a:endParaRPr lang="en-US" sz="1200" dirty="0"/>
                        </a:p>
                      </a:txBody>
                      <a:tcPr marL="50484" marR="50484" marT="30030" marB="30030"/>
                    </a:tc>
                    <a:tc>
                      <a:txBody>
                        <a:bodyPr/>
                        <a:lstStyle/>
                        <a:p>
                          <a:pPr algn="ctr"/>
                          <a:r>
                            <a:rPr lang="en-US" sz="1200" dirty="0" smtClean="0"/>
                            <a:t>3</a:t>
                          </a:r>
                          <a:endParaRPr lang="en-US" sz="1200" dirty="0"/>
                        </a:p>
                      </a:txBody>
                      <a:tcPr marL="50484" marR="50484" marT="30030" marB="30030"/>
                    </a:tc>
                  </a:tr>
                  <a:tr h="271171">
                    <a:tc>
                      <a:txBody>
                        <a:bodyPr/>
                        <a:lstStyle/>
                        <a:p>
                          <a:pPr algn="ctr"/>
                          <a:r>
                            <a:rPr lang="en-US" sz="1200" dirty="0" smtClean="0"/>
                            <a:t>2</a:t>
                          </a:r>
                          <a:endParaRPr lang="en-US" sz="1200" dirty="0"/>
                        </a:p>
                      </a:txBody>
                      <a:tcPr marL="50484" marR="50484" marT="30030" marB="30030"/>
                    </a:tc>
                    <a:tc>
                      <a:txBody>
                        <a:bodyPr/>
                        <a:lstStyle/>
                        <a:p>
                          <a:pPr algn="ctr"/>
                          <a:r>
                            <a:rPr lang="en-US" sz="1200" dirty="0" smtClean="0"/>
                            <a:t>5</a:t>
                          </a:r>
                          <a:endParaRPr lang="en-US" sz="1200" dirty="0"/>
                        </a:p>
                      </a:txBody>
                      <a:tcPr marL="50484" marR="50484" marT="30030" marB="30030"/>
                    </a:tc>
                  </a:tr>
                  <a:tr h="271171">
                    <a:tc>
                      <a:txBody>
                        <a:bodyPr/>
                        <a:lstStyle/>
                        <a:p>
                          <a:pPr algn="ctr"/>
                          <a:r>
                            <a:rPr lang="en-US" sz="1200" dirty="0" smtClean="0"/>
                            <a:t>3</a:t>
                          </a:r>
                          <a:endParaRPr lang="en-US" sz="1200" dirty="0"/>
                        </a:p>
                      </a:txBody>
                      <a:tcPr marL="50484" marR="50484" marT="30030" marB="30030"/>
                    </a:tc>
                    <a:tc>
                      <a:txBody>
                        <a:bodyPr/>
                        <a:lstStyle/>
                        <a:p>
                          <a:pPr algn="ctr"/>
                          <a:r>
                            <a:rPr lang="en-US" sz="1200" dirty="0" smtClean="0"/>
                            <a:t>7</a:t>
                          </a:r>
                          <a:endParaRPr lang="en-US" sz="1200" dirty="0"/>
                        </a:p>
                      </a:txBody>
                      <a:tcPr marL="50484" marR="50484" marT="30030" marB="30030"/>
                    </a:tc>
                  </a:tr>
                  <a:tr h="271171">
                    <a:tc>
                      <a:txBody>
                        <a:bodyPr/>
                        <a:lstStyle/>
                        <a:p>
                          <a:pPr algn="ctr"/>
                          <a:r>
                            <a:rPr lang="en-US" sz="1200" dirty="0" smtClean="0"/>
                            <a:t>4</a:t>
                          </a:r>
                          <a:endParaRPr lang="en-US" sz="1200" dirty="0"/>
                        </a:p>
                      </a:txBody>
                      <a:tcPr marL="50484" marR="50484" marT="30030" marB="30030"/>
                    </a:tc>
                    <a:tc>
                      <a:txBody>
                        <a:bodyPr/>
                        <a:lstStyle/>
                        <a:p>
                          <a:pPr algn="ctr"/>
                          <a:r>
                            <a:rPr lang="en-US" sz="1200" dirty="0" smtClean="0"/>
                            <a:t>9</a:t>
                          </a:r>
                          <a:endParaRPr lang="en-US" sz="1200" dirty="0"/>
                        </a:p>
                      </a:txBody>
                      <a:tcPr marL="50484" marR="50484" marT="30030" marB="30030"/>
                    </a:tc>
                  </a:tr>
                  <a:tr h="271171">
                    <a:tc>
                      <a:txBody>
                        <a:bodyPr/>
                        <a:lstStyle/>
                        <a:p>
                          <a:pPr algn="ctr"/>
                          <a:r>
                            <a:rPr lang="en-US" sz="1200" dirty="0" smtClean="0"/>
                            <a:t>….</a:t>
                          </a:r>
                          <a:endParaRPr lang="en-US" sz="1200" dirty="0"/>
                        </a:p>
                      </a:txBody>
                      <a:tcPr marL="50484" marR="50484" marT="30030" marB="30030"/>
                    </a:tc>
                    <a:tc>
                      <a:txBody>
                        <a:bodyPr/>
                        <a:lstStyle/>
                        <a:p>
                          <a:pPr algn="ctr"/>
                          <a:r>
                            <a:rPr lang="en-US" sz="1200" dirty="0" smtClean="0"/>
                            <a:t>…</a:t>
                          </a:r>
                          <a:endParaRPr lang="en-US" sz="1200" dirty="0"/>
                        </a:p>
                      </a:txBody>
                      <a:tcPr marL="50484" marR="50484" marT="30030" marB="30030"/>
                    </a:tc>
                  </a:tr>
                </a:tbl>
              </a:graphicData>
            </a:graphic>
          </p:graphicFrame>
        </mc:Choice>
        <mc:Fallback xmlns="">
          <p:graphicFrame>
            <p:nvGraphicFramePr>
              <p:cNvPr id="28" name="Table 27"/>
              <p:cNvGraphicFramePr>
                <a:graphicFrameLocks noGrp="1"/>
              </p:cNvGraphicFramePr>
              <p:nvPr>
                <p:extLst>
                  <p:ext uri="{D42A27DB-BD31-4B8C-83A1-F6EECF244321}">
                    <p14:modId xmlns:p14="http://schemas.microsoft.com/office/powerpoint/2010/main" val="3030249813"/>
                  </p:ext>
                </p:extLst>
              </p:nvPr>
            </p:nvGraphicFramePr>
            <p:xfrm>
              <a:off x="9217298" y="1622689"/>
              <a:ext cx="3492634" cy="4114800"/>
            </p:xfrm>
            <a:graphic>
              <a:graphicData uri="http://schemas.openxmlformats.org/drawingml/2006/table">
                <a:tbl>
                  <a:tblPr firstRow="1" bandRow="1">
                    <a:tableStyleId>{5940675A-B579-460E-94D1-54222C63F5DA}</a:tableStyleId>
                  </a:tblPr>
                  <a:tblGrid>
                    <a:gridCol w="1746317"/>
                    <a:gridCol w="1746317"/>
                  </a:tblGrid>
                  <a:tr h="822960">
                    <a:tc>
                      <a:txBody>
                        <a:bodyPr/>
                        <a:lstStyle/>
                        <a:p>
                          <a:endParaRPr lang="en-US"/>
                        </a:p>
                      </a:txBody>
                      <a:tcPr>
                        <a:blipFill rotWithShape="1">
                          <a:blip r:embed="rId4"/>
                          <a:stretch>
                            <a:fillRect t="-5926" r="-99652" b="-423704"/>
                          </a:stretch>
                        </a:blipFill>
                      </a:tcPr>
                    </a:tc>
                    <a:tc>
                      <a:txBody>
                        <a:bodyPr/>
                        <a:lstStyle/>
                        <a:p>
                          <a:endParaRPr lang="en-US"/>
                        </a:p>
                      </a:txBody>
                      <a:tcPr>
                        <a:blipFill rotWithShape="1">
                          <a:blip r:embed="rId4"/>
                          <a:stretch>
                            <a:fillRect l="-100350" t="-5926" b="-423704"/>
                          </a:stretch>
                        </a:blipFill>
                      </a:tcPr>
                    </a:tc>
                  </a:tr>
                  <a:tr h="548640">
                    <a:tc>
                      <a:txBody>
                        <a:bodyPr/>
                        <a:lstStyle/>
                        <a:p>
                          <a:pPr algn="ctr"/>
                          <a:r>
                            <a:rPr lang="en-US" dirty="0" smtClean="0"/>
                            <a:t>0</a:t>
                          </a:r>
                          <a:endParaRPr lang="en-US" dirty="0"/>
                        </a:p>
                      </a:txBody>
                      <a:tcPr/>
                    </a:tc>
                    <a:tc>
                      <a:txBody>
                        <a:bodyPr/>
                        <a:lstStyle/>
                        <a:p>
                          <a:pPr algn="ctr"/>
                          <a:r>
                            <a:rPr lang="en-US" dirty="0" smtClean="0"/>
                            <a:t>1</a:t>
                          </a:r>
                          <a:endParaRPr lang="en-US" dirty="0"/>
                        </a:p>
                      </a:txBody>
                      <a:tcPr/>
                    </a:tc>
                  </a:tr>
                  <a:tr h="548640">
                    <a:tc>
                      <a:txBody>
                        <a:bodyPr/>
                        <a:lstStyle/>
                        <a:p>
                          <a:pPr algn="ctr"/>
                          <a:r>
                            <a:rPr lang="en-US" dirty="0" smtClean="0"/>
                            <a:t>1</a:t>
                          </a:r>
                          <a:endParaRPr lang="en-US" dirty="0"/>
                        </a:p>
                      </a:txBody>
                      <a:tcPr/>
                    </a:tc>
                    <a:tc>
                      <a:txBody>
                        <a:bodyPr/>
                        <a:lstStyle/>
                        <a:p>
                          <a:pPr algn="ctr"/>
                          <a:r>
                            <a:rPr lang="en-US" dirty="0" smtClean="0"/>
                            <a:t>3</a:t>
                          </a:r>
                          <a:endParaRPr lang="en-US" dirty="0"/>
                        </a:p>
                      </a:txBody>
                      <a:tcPr/>
                    </a:tc>
                  </a:tr>
                  <a:tr h="548640">
                    <a:tc>
                      <a:txBody>
                        <a:bodyPr/>
                        <a:lstStyle/>
                        <a:p>
                          <a:pPr algn="ctr"/>
                          <a:r>
                            <a:rPr lang="en-US" dirty="0" smtClean="0"/>
                            <a:t>2</a:t>
                          </a:r>
                          <a:endParaRPr lang="en-US" dirty="0"/>
                        </a:p>
                      </a:txBody>
                      <a:tcPr/>
                    </a:tc>
                    <a:tc>
                      <a:txBody>
                        <a:bodyPr/>
                        <a:lstStyle/>
                        <a:p>
                          <a:pPr algn="ctr"/>
                          <a:r>
                            <a:rPr lang="en-US" dirty="0" smtClean="0"/>
                            <a:t>5</a:t>
                          </a:r>
                          <a:endParaRPr lang="en-US" dirty="0"/>
                        </a:p>
                      </a:txBody>
                      <a:tcPr/>
                    </a:tc>
                  </a:tr>
                  <a:tr h="548640">
                    <a:tc>
                      <a:txBody>
                        <a:bodyPr/>
                        <a:lstStyle/>
                        <a:p>
                          <a:pPr algn="ctr"/>
                          <a:r>
                            <a:rPr lang="en-US" dirty="0" smtClean="0"/>
                            <a:t>3</a:t>
                          </a:r>
                          <a:endParaRPr lang="en-US" dirty="0"/>
                        </a:p>
                      </a:txBody>
                      <a:tcPr/>
                    </a:tc>
                    <a:tc>
                      <a:txBody>
                        <a:bodyPr/>
                        <a:lstStyle/>
                        <a:p>
                          <a:pPr algn="ctr"/>
                          <a:r>
                            <a:rPr lang="en-US" dirty="0" smtClean="0"/>
                            <a:t>7</a:t>
                          </a:r>
                          <a:endParaRPr lang="en-US" dirty="0"/>
                        </a:p>
                      </a:txBody>
                      <a:tcPr/>
                    </a:tc>
                  </a:tr>
                  <a:tr h="548640">
                    <a:tc>
                      <a:txBody>
                        <a:bodyPr/>
                        <a:lstStyle/>
                        <a:p>
                          <a:pPr algn="ctr"/>
                          <a:r>
                            <a:rPr lang="en-US" dirty="0" smtClean="0"/>
                            <a:t>4</a:t>
                          </a:r>
                          <a:endParaRPr lang="en-US" dirty="0"/>
                        </a:p>
                      </a:txBody>
                      <a:tcPr/>
                    </a:tc>
                    <a:tc>
                      <a:txBody>
                        <a:bodyPr/>
                        <a:lstStyle/>
                        <a:p>
                          <a:pPr algn="ctr"/>
                          <a:r>
                            <a:rPr lang="en-US" dirty="0" smtClean="0"/>
                            <a:t>9</a:t>
                          </a:r>
                          <a:endParaRPr lang="en-US" dirty="0"/>
                        </a:p>
                      </a:txBody>
                      <a:tcPr/>
                    </a:tc>
                  </a:tr>
                  <a:tr h="548640">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bl>
              </a:graphicData>
            </a:graphic>
          </p:graphicFrame>
        </mc:Fallback>
      </mc:AlternateContent>
      <p:sp>
        <p:nvSpPr>
          <p:cNvPr id="30" name="Right Arrow 29"/>
          <p:cNvSpPr/>
          <p:nvPr/>
        </p:nvSpPr>
        <p:spPr>
          <a:xfrm rot="5400000">
            <a:off x="5759079" y="4040694"/>
            <a:ext cx="662163" cy="232413"/>
          </a:xfrm>
          <a:prstGeom prst="rightArrow">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31" name="Right Arrow 30"/>
          <p:cNvSpPr/>
          <p:nvPr/>
        </p:nvSpPr>
        <p:spPr>
          <a:xfrm>
            <a:off x="6512990" y="5134097"/>
            <a:ext cx="278286" cy="236487"/>
          </a:xfrm>
          <a:prstGeom prst="rightArrow">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mc:AlternateContent xmlns:mc="http://schemas.openxmlformats.org/markup-compatibility/2006" xmlns:a14="http://schemas.microsoft.com/office/drawing/2010/main">
        <mc:Choice Requires="a14">
          <p:sp>
            <p:nvSpPr>
              <p:cNvPr id="32" name="TextBox 31"/>
              <p:cNvSpPr txBox="1"/>
              <p:nvPr/>
            </p:nvSpPr>
            <p:spPr>
              <a:xfrm>
                <a:off x="6838047" y="5065998"/>
                <a:ext cx="1499218" cy="331706"/>
              </a:xfrm>
              <a:prstGeom prst="rect">
                <a:avLst/>
              </a:prstGeom>
              <a:solidFill>
                <a:schemeClr val="bg1">
                  <a:lumMod val="95000"/>
                </a:schemeClr>
              </a:solidFill>
            </p:spPr>
            <p:txBody>
              <a:bodyPr wrap="none" lIns="54178" tIns="27089" rIns="54178" bIns="27089"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m:t>
                      </m:r>
                      <m:r>
                        <a:rPr lang="en-US" b="0" i="1" smtClean="0">
                          <a:latin typeface="Cambria Math"/>
                        </a:rPr>
                        <m:t>𝑁</m:t>
                      </m:r>
                      <m:r>
                        <a:rPr lang="en-US" b="0" i="1" smtClean="0">
                          <a:latin typeface="Cambria Math"/>
                        </a:rPr>
                        <m:t>=2</m:t>
                      </m:r>
                      <m:r>
                        <a:rPr lang="en-US" b="0" i="1" smtClean="0">
                          <a:latin typeface="Cambria Math"/>
                        </a:rPr>
                        <m:t>𝑛</m:t>
                      </m:r>
                      <m:r>
                        <a:rPr lang="en-US" b="0" i="1" smtClean="0">
                          <a:latin typeface="Cambria Math"/>
                        </a:rPr>
                        <m:t>+1)</m:t>
                      </m:r>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2385650" y="7712748"/>
                <a:ext cx="2496133" cy="553998"/>
              </a:xfrm>
              <a:prstGeom prst="rect">
                <a:avLst/>
              </a:prstGeom>
              <a:blipFill rotWithShape="1">
                <a:blip r:embed="rId5"/>
                <a:stretch>
                  <a:fillRect t="-13187" r="-6846" b="-34066"/>
                </a:stretch>
              </a:blipFill>
            </p:spPr>
            <p:txBody>
              <a:bodyPr/>
              <a:lstStyle/>
              <a:p>
                <a:r>
                  <a:rPr lang="en-US">
                    <a:noFill/>
                  </a:rPr>
                  <a:t> </a:t>
                </a:r>
              </a:p>
            </p:txBody>
          </p:sp>
        </mc:Fallback>
      </mc:AlternateContent>
      <p:sp>
        <p:nvSpPr>
          <p:cNvPr id="39" name="Oval 38"/>
          <p:cNvSpPr/>
          <p:nvPr/>
        </p:nvSpPr>
        <p:spPr>
          <a:xfrm>
            <a:off x="5973954" y="4611433"/>
            <a:ext cx="307520" cy="28142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cxnSp>
        <p:nvCxnSpPr>
          <p:cNvPr id="41" name="Straight Connector 40"/>
          <p:cNvCxnSpPr>
            <a:stCxn id="39" idx="4"/>
          </p:cNvCxnSpPr>
          <p:nvPr/>
        </p:nvCxnSpPr>
        <p:spPr>
          <a:xfrm>
            <a:off x="6127714" y="4892856"/>
            <a:ext cx="0" cy="286145"/>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flipV="1">
            <a:off x="5883922" y="5084406"/>
            <a:ext cx="243792" cy="94595"/>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6127714" y="5056358"/>
            <a:ext cx="233270" cy="122643"/>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127714" y="5117680"/>
            <a:ext cx="0" cy="501830"/>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5883922" y="5619510"/>
            <a:ext cx="243792" cy="127060"/>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127714" y="5619510"/>
            <a:ext cx="233270" cy="127060"/>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1824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BA794F3-040C-4336-B142-B85B60C01368}" type="slidenum">
              <a:rPr lang="en-US" smtClean="0"/>
              <a:t>7</a:t>
            </a:fld>
            <a:endParaRPr lang="en-US"/>
          </a:p>
        </p:txBody>
      </p:sp>
      <p:sp>
        <p:nvSpPr>
          <p:cNvPr id="18" name="Title 3"/>
          <p:cNvSpPr txBox="1">
            <a:spLocks/>
          </p:cNvSpPr>
          <p:nvPr/>
        </p:nvSpPr>
        <p:spPr>
          <a:xfrm>
            <a:off x="457201" y="118188"/>
            <a:ext cx="8229600" cy="472973"/>
          </a:xfrm>
          <a:prstGeom prst="rect">
            <a:avLst/>
          </a:prstGeom>
          <a:noFill/>
          <a:ln w="38100">
            <a:noFill/>
          </a:ln>
        </p:spPr>
        <p:txBody>
          <a:bodyPr lIns="54178" tIns="27089" rIns="54178" bIns="27089">
            <a:noAutofit/>
          </a:bodyPr>
          <a:lstStyle>
            <a:lvl1pPr algn="ctr" defTabSz="1543050" rtl="0" eaLnBrk="1" latinLnBrk="0" hangingPunct="1">
              <a:spcBef>
                <a:spcPct val="0"/>
              </a:spcBef>
              <a:buNone/>
              <a:defRPr sz="7400" kern="1200">
                <a:solidFill>
                  <a:schemeClr val="tx1"/>
                </a:solidFill>
                <a:latin typeface="+mj-lt"/>
                <a:ea typeface="+mj-ea"/>
                <a:cs typeface="+mj-cs"/>
              </a:defRPr>
            </a:lvl1pPr>
          </a:lstStyle>
          <a:p>
            <a:r>
              <a:rPr lang="en-US" sz="2600" dirty="0">
                <a:latin typeface="Times New Roman" pitchFamily="18" charset="0"/>
                <a:ea typeface="Tahoma" pitchFamily="34" charset="0"/>
                <a:cs typeface="Times New Roman" pitchFamily="18" charset="0"/>
              </a:rPr>
              <a:t>machine learning and human learning </a:t>
            </a:r>
            <a:endParaRPr lang="en-US" sz="2600" dirty="0">
              <a:latin typeface="Times New Roman" pitchFamily="18" charset="0"/>
              <a:ea typeface="Tahoma" pitchFamily="34" charset="0"/>
              <a:cs typeface="Times New Roman" pitchFamily="18" charset="0"/>
            </a:endParaRPr>
          </a:p>
        </p:txBody>
      </p:sp>
      <mc:AlternateContent xmlns:mc="http://schemas.openxmlformats.org/markup-compatibility/2006" xmlns:a14="http://schemas.microsoft.com/office/drawing/2010/main">
        <mc:Choice Requires="a14">
          <p:graphicFrame>
            <p:nvGraphicFramePr>
              <p:cNvPr id="28" name="Table 27"/>
              <p:cNvGraphicFramePr>
                <a:graphicFrameLocks noGrp="1"/>
              </p:cNvGraphicFramePr>
              <p:nvPr>
                <p:extLst>
                  <p:ext uri="{D42A27DB-BD31-4B8C-83A1-F6EECF244321}">
                    <p14:modId xmlns:p14="http://schemas.microsoft.com/office/powerpoint/2010/main" val="1998432828"/>
                  </p:ext>
                </p:extLst>
              </p:nvPr>
            </p:nvGraphicFramePr>
            <p:xfrm>
              <a:off x="397703" y="1046840"/>
              <a:ext cx="1928264" cy="2418606"/>
            </p:xfrm>
            <a:graphic>
              <a:graphicData uri="http://schemas.openxmlformats.org/drawingml/2006/table">
                <a:tbl>
                  <a:tblPr firstRow="1" bandRow="1">
                    <a:tableStyleId>{5940675A-B579-460E-94D1-54222C63F5DA}</a:tableStyleId>
                  </a:tblPr>
                  <a:tblGrid>
                    <a:gridCol w="964132"/>
                    <a:gridCol w="964132"/>
                  </a:tblGrid>
                  <a:tr h="540548">
                    <a:tc>
                      <a:txBody>
                        <a:bodyPr/>
                        <a:lstStyle/>
                        <a:p>
                          <a:pPr algn="ctr"/>
                          <a:r>
                            <a:rPr lang="en-US" sz="1600" dirty="0" smtClean="0">
                              <a:latin typeface="Times New Roman" pitchFamily="18" charset="0"/>
                              <a:cs typeface="Times New Roman" pitchFamily="18" charset="0"/>
                            </a:rPr>
                            <a:t>Iteration,</a:t>
                          </a:r>
                          <a:r>
                            <a:rPr lang="en-US" sz="1600" baseline="0" dirty="0" smtClean="0">
                              <a:latin typeface="Times New Roman" pitchFamily="18" charset="0"/>
                              <a:cs typeface="Times New Roman" pitchFamily="18" charset="0"/>
                            </a:rPr>
                            <a:t> </a:t>
                          </a:r>
                          <a14:m>
                            <m:oMath xmlns:m="http://schemas.openxmlformats.org/officeDocument/2006/math">
                              <m:r>
                                <a:rPr lang="en-US" sz="1600" b="0" i="1" smtClean="0">
                                  <a:latin typeface="Cambria Math"/>
                                </a:rPr>
                                <m:t>𝑛</m:t>
                              </m:r>
                            </m:oMath>
                          </a14:m>
                          <a:endParaRPr lang="en-US" sz="1600" dirty="0">
                            <a:latin typeface="Times New Roman" pitchFamily="18" charset="0"/>
                            <a:cs typeface="Times New Roman" pitchFamily="18" charset="0"/>
                          </a:endParaRPr>
                        </a:p>
                      </a:txBody>
                      <a:tcPr marL="50484" marR="50484" marT="30030" marB="30030"/>
                    </a:tc>
                    <a:tc>
                      <a:txBody>
                        <a:bodyPr/>
                        <a:lstStyle/>
                        <a:p>
                          <a:pPr algn="ctr"/>
                          <a:r>
                            <a:rPr lang="en-US" sz="1600" dirty="0" smtClean="0">
                              <a:latin typeface="Times New Roman" pitchFamily="18" charset="0"/>
                              <a:cs typeface="Times New Roman" pitchFamily="18" charset="0"/>
                            </a:rPr>
                            <a:t>Next number, </a:t>
                          </a:r>
                          <a14:m>
                            <m:oMath xmlns:m="http://schemas.openxmlformats.org/officeDocument/2006/math">
                              <m:r>
                                <a:rPr lang="en-US" sz="1600" b="0" i="1" smtClean="0">
                                  <a:latin typeface="Cambria Math"/>
                                </a:rPr>
                                <m:t>𝑁</m:t>
                              </m:r>
                            </m:oMath>
                          </a14:m>
                          <a:endParaRPr lang="en-US" sz="1600" dirty="0">
                            <a:latin typeface="Times New Roman" pitchFamily="18" charset="0"/>
                            <a:cs typeface="Times New Roman" pitchFamily="18" charset="0"/>
                          </a:endParaRPr>
                        </a:p>
                      </a:txBody>
                      <a:tcPr marL="50484" marR="50484" marT="30030" marB="30030"/>
                    </a:tc>
                  </a:tr>
                  <a:tr h="271171">
                    <a:tc>
                      <a:txBody>
                        <a:bodyPr/>
                        <a:lstStyle/>
                        <a:p>
                          <a:pPr algn="ctr"/>
                          <a:r>
                            <a:rPr lang="en-US" sz="1200" dirty="0" smtClean="0"/>
                            <a:t>0</a:t>
                          </a:r>
                          <a:endParaRPr lang="en-US" sz="1200" dirty="0"/>
                        </a:p>
                      </a:txBody>
                      <a:tcPr marL="50484" marR="50484" marT="30030" marB="30030"/>
                    </a:tc>
                    <a:tc>
                      <a:txBody>
                        <a:bodyPr/>
                        <a:lstStyle/>
                        <a:p>
                          <a:pPr algn="ctr"/>
                          <a:r>
                            <a:rPr lang="en-US" sz="1200" dirty="0" smtClean="0"/>
                            <a:t>1</a:t>
                          </a:r>
                          <a:endParaRPr lang="en-US" sz="1200" dirty="0"/>
                        </a:p>
                      </a:txBody>
                      <a:tcPr marL="50484" marR="50484" marT="30030" marB="30030"/>
                    </a:tc>
                  </a:tr>
                  <a:tr h="271171">
                    <a:tc>
                      <a:txBody>
                        <a:bodyPr/>
                        <a:lstStyle/>
                        <a:p>
                          <a:pPr algn="ctr"/>
                          <a:r>
                            <a:rPr lang="en-US" sz="1200" dirty="0" smtClean="0"/>
                            <a:t>1</a:t>
                          </a:r>
                          <a:endParaRPr lang="en-US" sz="1200" dirty="0"/>
                        </a:p>
                      </a:txBody>
                      <a:tcPr marL="50484" marR="50484" marT="30030" marB="30030"/>
                    </a:tc>
                    <a:tc>
                      <a:txBody>
                        <a:bodyPr/>
                        <a:lstStyle/>
                        <a:p>
                          <a:pPr algn="ctr"/>
                          <a:r>
                            <a:rPr lang="en-US" sz="1200" dirty="0" smtClean="0"/>
                            <a:t>3</a:t>
                          </a:r>
                          <a:endParaRPr lang="en-US" sz="1200" dirty="0"/>
                        </a:p>
                      </a:txBody>
                      <a:tcPr marL="50484" marR="50484" marT="30030" marB="30030"/>
                    </a:tc>
                  </a:tr>
                  <a:tr h="271171">
                    <a:tc>
                      <a:txBody>
                        <a:bodyPr/>
                        <a:lstStyle/>
                        <a:p>
                          <a:pPr algn="ctr"/>
                          <a:r>
                            <a:rPr lang="en-US" sz="1200" dirty="0" smtClean="0"/>
                            <a:t>2</a:t>
                          </a:r>
                          <a:endParaRPr lang="en-US" sz="1200" dirty="0"/>
                        </a:p>
                      </a:txBody>
                      <a:tcPr marL="50484" marR="50484" marT="30030" marB="30030"/>
                    </a:tc>
                    <a:tc>
                      <a:txBody>
                        <a:bodyPr/>
                        <a:lstStyle/>
                        <a:p>
                          <a:pPr algn="ctr"/>
                          <a:r>
                            <a:rPr lang="en-US" sz="1200" dirty="0" smtClean="0"/>
                            <a:t>5</a:t>
                          </a:r>
                          <a:endParaRPr lang="en-US" sz="1200" dirty="0"/>
                        </a:p>
                      </a:txBody>
                      <a:tcPr marL="50484" marR="50484" marT="30030" marB="30030"/>
                    </a:tc>
                  </a:tr>
                  <a:tr h="271171">
                    <a:tc>
                      <a:txBody>
                        <a:bodyPr/>
                        <a:lstStyle/>
                        <a:p>
                          <a:pPr algn="ctr"/>
                          <a:r>
                            <a:rPr lang="en-US" sz="1200" dirty="0" smtClean="0"/>
                            <a:t>3</a:t>
                          </a:r>
                          <a:endParaRPr lang="en-US" sz="1200" dirty="0"/>
                        </a:p>
                      </a:txBody>
                      <a:tcPr marL="50484" marR="50484" marT="30030" marB="30030"/>
                    </a:tc>
                    <a:tc>
                      <a:txBody>
                        <a:bodyPr/>
                        <a:lstStyle/>
                        <a:p>
                          <a:pPr algn="ctr"/>
                          <a:r>
                            <a:rPr lang="en-US" sz="1200" dirty="0" smtClean="0"/>
                            <a:t>7</a:t>
                          </a:r>
                          <a:endParaRPr lang="en-US" sz="1200" dirty="0"/>
                        </a:p>
                      </a:txBody>
                      <a:tcPr marL="50484" marR="50484" marT="30030" marB="30030"/>
                    </a:tc>
                  </a:tr>
                  <a:tr h="271171">
                    <a:tc>
                      <a:txBody>
                        <a:bodyPr/>
                        <a:lstStyle/>
                        <a:p>
                          <a:pPr algn="ctr"/>
                          <a:r>
                            <a:rPr lang="en-US" sz="1200" dirty="0" smtClean="0"/>
                            <a:t>4</a:t>
                          </a:r>
                          <a:endParaRPr lang="en-US" sz="1200" dirty="0"/>
                        </a:p>
                      </a:txBody>
                      <a:tcPr marL="50484" marR="50484" marT="30030" marB="30030"/>
                    </a:tc>
                    <a:tc>
                      <a:txBody>
                        <a:bodyPr/>
                        <a:lstStyle/>
                        <a:p>
                          <a:pPr algn="ctr"/>
                          <a:r>
                            <a:rPr lang="en-US" sz="1200" dirty="0" smtClean="0"/>
                            <a:t>9</a:t>
                          </a:r>
                          <a:endParaRPr lang="en-US" sz="1200" dirty="0"/>
                        </a:p>
                      </a:txBody>
                      <a:tcPr marL="50484" marR="50484" marT="30030" marB="30030"/>
                    </a:tc>
                  </a:tr>
                  <a:tr h="271171">
                    <a:tc>
                      <a:txBody>
                        <a:bodyPr/>
                        <a:lstStyle/>
                        <a:p>
                          <a:pPr algn="ctr"/>
                          <a:r>
                            <a:rPr lang="en-US" sz="1200" dirty="0" smtClean="0"/>
                            <a:t>….</a:t>
                          </a:r>
                          <a:endParaRPr lang="en-US" sz="1200" dirty="0"/>
                        </a:p>
                      </a:txBody>
                      <a:tcPr marL="50484" marR="50484" marT="30030" marB="30030"/>
                    </a:tc>
                    <a:tc>
                      <a:txBody>
                        <a:bodyPr/>
                        <a:lstStyle/>
                        <a:p>
                          <a:pPr algn="ctr"/>
                          <a:r>
                            <a:rPr lang="en-US" sz="1200" dirty="0" smtClean="0"/>
                            <a:t>…</a:t>
                          </a:r>
                          <a:endParaRPr lang="en-US" sz="1200" dirty="0"/>
                        </a:p>
                      </a:txBody>
                      <a:tcPr marL="50484" marR="50484" marT="30030" marB="30030"/>
                    </a:tc>
                  </a:tr>
                </a:tbl>
              </a:graphicData>
            </a:graphic>
          </p:graphicFrame>
        </mc:Choice>
        <mc:Fallback xmlns="">
          <p:graphicFrame>
            <p:nvGraphicFramePr>
              <p:cNvPr id="28" name="Table 27"/>
              <p:cNvGraphicFramePr>
                <a:graphicFrameLocks noGrp="1"/>
              </p:cNvGraphicFramePr>
              <p:nvPr>
                <p:extLst>
                  <p:ext uri="{D42A27DB-BD31-4B8C-83A1-F6EECF244321}">
                    <p14:modId xmlns:p14="http://schemas.microsoft.com/office/powerpoint/2010/main" val="1851087299"/>
                  </p:ext>
                </p:extLst>
              </p:nvPr>
            </p:nvGraphicFramePr>
            <p:xfrm>
              <a:off x="720354" y="1593766"/>
              <a:ext cx="3492634" cy="4114800"/>
            </p:xfrm>
            <a:graphic>
              <a:graphicData uri="http://schemas.openxmlformats.org/drawingml/2006/table">
                <a:tbl>
                  <a:tblPr firstRow="1" bandRow="1">
                    <a:tableStyleId>{5940675A-B579-460E-94D1-54222C63F5DA}</a:tableStyleId>
                  </a:tblPr>
                  <a:tblGrid>
                    <a:gridCol w="1746317"/>
                    <a:gridCol w="1746317"/>
                  </a:tblGrid>
                  <a:tr h="822960">
                    <a:tc>
                      <a:txBody>
                        <a:bodyPr/>
                        <a:lstStyle/>
                        <a:p>
                          <a:endParaRPr lang="en-US"/>
                        </a:p>
                      </a:txBody>
                      <a:tcPr>
                        <a:blipFill rotWithShape="1">
                          <a:blip r:embed="rId2"/>
                          <a:stretch>
                            <a:fillRect t="-5926" r="-100000" b="-423704"/>
                          </a:stretch>
                        </a:blipFill>
                      </a:tcPr>
                    </a:tc>
                    <a:tc>
                      <a:txBody>
                        <a:bodyPr/>
                        <a:lstStyle/>
                        <a:p>
                          <a:endParaRPr lang="en-US"/>
                        </a:p>
                      </a:txBody>
                      <a:tcPr>
                        <a:blipFill rotWithShape="1">
                          <a:blip r:embed="rId2"/>
                          <a:stretch>
                            <a:fillRect l="-100350" t="-5926" r="-350" b="-423704"/>
                          </a:stretch>
                        </a:blipFill>
                      </a:tcPr>
                    </a:tc>
                  </a:tr>
                  <a:tr h="548640">
                    <a:tc>
                      <a:txBody>
                        <a:bodyPr/>
                        <a:lstStyle/>
                        <a:p>
                          <a:pPr algn="ctr"/>
                          <a:r>
                            <a:rPr lang="en-US" dirty="0" smtClean="0"/>
                            <a:t>0</a:t>
                          </a:r>
                          <a:endParaRPr lang="en-US" dirty="0"/>
                        </a:p>
                      </a:txBody>
                      <a:tcPr/>
                    </a:tc>
                    <a:tc>
                      <a:txBody>
                        <a:bodyPr/>
                        <a:lstStyle/>
                        <a:p>
                          <a:pPr algn="ctr"/>
                          <a:r>
                            <a:rPr lang="en-US" dirty="0" smtClean="0"/>
                            <a:t>1</a:t>
                          </a:r>
                          <a:endParaRPr lang="en-US" dirty="0"/>
                        </a:p>
                      </a:txBody>
                      <a:tcPr/>
                    </a:tc>
                  </a:tr>
                  <a:tr h="548640">
                    <a:tc>
                      <a:txBody>
                        <a:bodyPr/>
                        <a:lstStyle/>
                        <a:p>
                          <a:pPr algn="ctr"/>
                          <a:r>
                            <a:rPr lang="en-US" dirty="0" smtClean="0"/>
                            <a:t>1</a:t>
                          </a:r>
                          <a:endParaRPr lang="en-US" dirty="0"/>
                        </a:p>
                      </a:txBody>
                      <a:tcPr/>
                    </a:tc>
                    <a:tc>
                      <a:txBody>
                        <a:bodyPr/>
                        <a:lstStyle/>
                        <a:p>
                          <a:pPr algn="ctr"/>
                          <a:r>
                            <a:rPr lang="en-US" dirty="0" smtClean="0"/>
                            <a:t>3</a:t>
                          </a:r>
                          <a:endParaRPr lang="en-US" dirty="0"/>
                        </a:p>
                      </a:txBody>
                      <a:tcPr/>
                    </a:tc>
                  </a:tr>
                  <a:tr h="548640">
                    <a:tc>
                      <a:txBody>
                        <a:bodyPr/>
                        <a:lstStyle/>
                        <a:p>
                          <a:pPr algn="ctr"/>
                          <a:r>
                            <a:rPr lang="en-US" dirty="0" smtClean="0"/>
                            <a:t>2</a:t>
                          </a:r>
                          <a:endParaRPr lang="en-US" dirty="0"/>
                        </a:p>
                      </a:txBody>
                      <a:tcPr/>
                    </a:tc>
                    <a:tc>
                      <a:txBody>
                        <a:bodyPr/>
                        <a:lstStyle/>
                        <a:p>
                          <a:pPr algn="ctr"/>
                          <a:r>
                            <a:rPr lang="en-US" dirty="0" smtClean="0"/>
                            <a:t>5</a:t>
                          </a:r>
                          <a:endParaRPr lang="en-US" dirty="0"/>
                        </a:p>
                      </a:txBody>
                      <a:tcPr/>
                    </a:tc>
                  </a:tr>
                  <a:tr h="548640">
                    <a:tc>
                      <a:txBody>
                        <a:bodyPr/>
                        <a:lstStyle/>
                        <a:p>
                          <a:pPr algn="ctr"/>
                          <a:r>
                            <a:rPr lang="en-US" dirty="0" smtClean="0"/>
                            <a:t>3</a:t>
                          </a:r>
                          <a:endParaRPr lang="en-US" dirty="0"/>
                        </a:p>
                      </a:txBody>
                      <a:tcPr/>
                    </a:tc>
                    <a:tc>
                      <a:txBody>
                        <a:bodyPr/>
                        <a:lstStyle/>
                        <a:p>
                          <a:pPr algn="ctr"/>
                          <a:r>
                            <a:rPr lang="en-US" dirty="0" smtClean="0"/>
                            <a:t>7</a:t>
                          </a:r>
                          <a:endParaRPr lang="en-US" dirty="0"/>
                        </a:p>
                      </a:txBody>
                      <a:tcPr/>
                    </a:tc>
                  </a:tr>
                  <a:tr h="548640">
                    <a:tc>
                      <a:txBody>
                        <a:bodyPr/>
                        <a:lstStyle/>
                        <a:p>
                          <a:pPr algn="ctr"/>
                          <a:r>
                            <a:rPr lang="en-US" dirty="0" smtClean="0"/>
                            <a:t>4</a:t>
                          </a:r>
                          <a:endParaRPr lang="en-US" dirty="0"/>
                        </a:p>
                      </a:txBody>
                      <a:tcPr/>
                    </a:tc>
                    <a:tc>
                      <a:txBody>
                        <a:bodyPr/>
                        <a:lstStyle/>
                        <a:p>
                          <a:pPr algn="ctr"/>
                          <a:r>
                            <a:rPr lang="en-US" dirty="0" smtClean="0"/>
                            <a:t>9</a:t>
                          </a:r>
                          <a:endParaRPr lang="en-US" dirty="0"/>
                        </a:p>
                      </a:txBody>
                      <a:tcPr/>
                    </a:tc>
                  </a:tr>
                  <a:tr h="548640">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bl>
              </a:graphicData>
            </a:graphic>
          </p:graphicFrame>
        </mc:Fallback>
      </mc:AlternateContent>
      <p:sp>
        <p:nvSpPr>
          <p:cNvPr id="30" name="Right Arrow 29"/>
          <p:cNvSpPr/>
          <p:nvPr/>
        </p:nvSpPr>
        <p:spPr>
          <a:xfrm rot="5400000">
            <a:off x="1067965" y="4021696"/>
            <a:ext cx="662163" cy="232413"/>
          </a:xfrm>
          <a:prstGeom prst="rightArrow">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31" name="Right Arrow 30"/>
          <p:cNvSpPr/>
          <p:nvPr/>
        </p:nvSpPr>
        <p:spPr>
          <a:xfrm>
            <a:off x="1821876" y="5115100"/>
            <a:ext cx="278286" cy="236487"/>
          </a:xfrm>
          <a:prstGeom prst="rightArrow">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mc:AlternateContent xmlns:mc="http://schemas.openxmlformats.org/markup-compatibility/2006" xmlns:a14="http://schemas.microsoft.com/office/drawing/2010/main">
        <mc:Choice Requires="a14">
          <p:sp>
            <p:nvSpPr>
              <p:cNvPr id="32" name="TextBox 31"/>
              <p:cNvSpPr txBox="1"/>
              <p:nvPr/>
            </p:nvSpPr>
            <p:spPr>
              <a:xfrm>
                <a:off x="2146933" y="5047000"/>
                <a:ext cx="1499218" cy="331706"/>
              </a:xfrm>
              <a:prstGeom prst="rect">
                <a:avLst/>
              </a:prstGeom>
              <a:solidFill>
                <a:schemeClr val="bg1">
                  <a:lumMod val="95000"/>
                </a:schemeClr>
              </a:solidFill>
            </p:spPr>
            <p:txBody>
              <a:bodyPr wrap="none" lIns="54178" tIns="27089" rIns="54178" bIns="27089"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m:t>
                      </m:r>
                      <m:r>
                        <a:rPr lang="en-US" b="0" i="1" smtClean="0">
                          <a:latin typeface="Cambria Math"/>
                        </a:rPr>
                        <m:t>𝑁</m:t>
                      </m:r>
                      <m:r>
                        <a:rPr lang="en-US" b="0" i="1" smtClean="0">
                          <a:latin typeface="Cambria Math"/>
                        </a:rPr>
                        <m:t>=2</m:t>
                      </m:r>
                      <m:r>
                        <a:rPr lang="en-US" b="0" i="1" smtClean="0">
                          <a:latin typeface="Cambria Math"/>
                        </a:rPr>
                        <m:t>𝑛</m:t>
                      </m:r>
                      <m:r>
                        <a:rPr lang="en-US" b="0" i="1" smtClean="0">
                          <a:latin typeface="Cambria Math"/>
                        </a:rPr>
                        <m:t>+1)</m:t>
                      </m:r>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3888706" y="7683825"/>
                <a:ext cx="2496133" cy="553998"/>
              </a:xfrm>
              <a:prstGeom prst="rect">
                <a:avLst/>
              </a:prstGeom>
              <a:blipFill rotWithShape="1">
                <a:blip r:embed="rId3"/>
                <a:stretch>
                  <a:fillRect t="-13187" r="-6846" b="-34066"/>
                </a:stretch>
              </a:blipFill>
            </p:spPr>
            <p:txBody>
              <a:bodyPr/>
              <a:lstStyle/>
              <a:p>
                <a:r>
                  <a:rPr lang="en-US">
                    <a:noFill/>
                  </a:rPr>
                  <a:t> </a:t>
                </a:r>
              </a:p>
            </p:txBody>
          </p:sp>
        </mc:Fallback>
      </mc:AlternateContent>
      <p:sp>
        <p:nvSpPr>
          <p:cNvPr id="39" name="Oval 38"/>
          <p:cNvSpPr/>
          <p:nvPr/>
        </p:nvSpPr>
        <p:spPr>
          <a:xfrm>
            <a:off x="1282840" y="4592436"/>
            <a:ext cx="307520" cy="28142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cxnSp>
        <p:nvCxnSpPr>
          <p:cNvPr id="41" name="Straight Connector 40"/>
          <p:cNvCxnSpPr>
            <a:stCxn id="39" idx="4"/>
          </p:cNvCxnSpPr>
          <p:nvPr/>
        </p:nvCxnSpPr>
        <p:spPr>
          <a:xfrm>
            <a:off x="1436600" y="4873859"/>
            <a:ext cx="0" cy="286145"/>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flipV="1">
            <a:off x="1192808" y="5065409"/>
            <a:ext cx="243792" cy="94595"/>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1436600" y="5037361"/>
            <a:ext cx="233270" cy="122643"/>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436600" y="5098682"/>
            <a:ext cx="0" cy="501830"/>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1192808" y="5600512"/>
            <a:ext cx="243792" cy="127060"/>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436600" y="5600512"/>
            <a:ext cx="233270" cy="127060"/>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39217" y="5983056"/>
            <a:ext cx="2305802" cy="424039"/>
          </a:xfrm>
          <a:prstGeom prst="rect">
            <a:avLst/>
          </a:prstGeom>
          <a:noFill/>
        </p:spPr>
        <p:txBody>
          <a:bodyPr wrap="square" lIns="54178" tIns="27089" rIns="54178" bIns="27089" rtlCol="0">
            <a:spAutoFit/>
          </a:bodyPr>
          <a:lstStyle/>
          <a:p>
            <a:r>
              <a:rPr lang="en-US" sz="1200" dirty="0">
                <a:latin typeface="Times New Roman" pitchFamily="18" charset="0"/>
                <a:cs typeface="Times New Roman" pitchFamily="18" charset="0"/>
              </a:rPr>
              <a:t>a</a:t>
            </a:r>
            <a:r>
              <a:rPr lang="en-US" sz="1200" dirty="0">
                <a:latin typeface="Times New Roman" pitchFamily="18" charset="0"/>
                <a:cs typeface="Times New Roman" pitchFamily="18" charset="0"/>
              </a:rPr>
              <a:t> human can derive a model from the data that describes the data.</a:t>
            </a:r>
            <a:endParaRPr lang="en-US" sz="1200" dirty="0">
              <a:latin typeface="Times New Roman" pitchFamily="18" charset="0"/>
              <a:cs typeface="Times New Roman" pitchFamily="18" charset="0"/>
            </a:endParaRPr>
          </a:p>
        </p:txBody>
      </p:sp>
      <p:cxnSp>
        <p:nvCxnSpPr>
          <p:cNvPr id="6" name="Straight Arrow Connector 5"/>
          <p:cNvCxnSpPr/>
          <p:nvPr/>
        </p:nvCxnSpPr>
        <p:spPr>
          <a:xfrm>
            <a:off x="2718933" y="2670257"/>
            <a:ext cx="1987760" cy="0"/>
          </a:xfrm>
          <a:prstGeom prst="straightConnector1">
            <a:avLst/>
          </a:prstGeom>
          <a:ln w="57150">
            <a:solidFill>
              <a:schemeClr val="tx1"/>
            </a:solidFill>
            <a:prstDash val="dashDot"/>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718933" y="2271281"/>
            <a:ext cx="2045842" cy="223984"/>
          </a:xfrm>
          <a:prstGeom prst="rect">
            <a:avLst/>
          </a:prstGeom>
          <a:noFill/>
        </p:spPr>
        <p:txBody>
          <a:bodyPr wrap="none" lIns="54178" tIns="27089" rIns="54178" bIns="27089" rtlCol="0">
            <a:spAutoFit/>
          </a:bodyPr>
          <a:lstStyle/>
          <a:p>
            <a:r>
              <a:rPr lang="en-US" sz="1100" dirty="0">
                <a:latin typeface="Times New Roman" pitchFamily="18" charset="0"/>
                <a:cs typeface="Times New Roman" pitchFamily="18" charset="0"/>
              </a:rPr>
              <a:t>r</a:t>
            </a:r>
            <a:r>
              <a:rPr lang="en-US" sz="1100" dirty="0">
                <a:latin typeface="Times New Roman" pitchFamily="18" charset="0"/>
                <a:cs typeface="Times New Roman" pitchFamily="18" charset="0"/>
              </a:rPr>
              <a:t>eplace human with ML algorithm</a:t>
            </a:r>
            <a:endParaRPr lang="en-US" sz="1100"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graphicFrame>
            <p:nvGraphicFramePr>
              <p:cNvPr id="33" name="Table 32"/>
              <p:cNvGraphicFramePr>
                <a:graphicFrameLocks noGrp="1"/>
              </p:cNvGraphicFramePr>
              <p:nvPr>
                <p:extLst>
                  <p:ext uri="{D42A27DB-BD31-4B8C-83A1-F6EECF244321}">
                    <p14:modId xmlns:p14="http://schemas.microsoft.com/office/powerpoint/2010/main" val="1835011802"/>
                  </p:ext>
                </p:extLst>
              </p:nvPr>
            </p:nvGraphicFramePr>
            <p:xfrm>
              <a:off x="5047542" y="1104080"/>
              <a:ext cx="1928264" cy="2418606"/>
            </p:xfrm>
            <a:graphic>
              <a:graphicData uri="http://schemas.openxmlformats.org/drawingml/2006/table">
                <a:tbl>
                  <a:tblPr firstRow="1" bandRow="1">
                    <a:tableStyleId>{5940675A-B579-460E-94D1-54222C63F5DA}</a:tableStyleId>
                  </a:tblPr>
                  <a:tblGrid>
                    <a:gridCol w="964132"/>
                    <a:gridCol w="964132"/>
                  </a:tblGrid>
                  <a:tr h="540548">
                    <a:tc>
                      <a:txBody>
                        <a:bodyPr/>
                        <a:lstStyle/>
                        <a:p>
                          <a:pPr algn="ctr"/>
                          <a:r>
                            <a:rPr lang="en-US" sz="1600" dirty="0" smtClean="0">
                              <a:latin typeface="Times New Roman" pitchFamily="18" charset="0"/>
                              <a:cs typeface="Times New Roman" pitchFamily="18" charset="0"/>
                            </a:rPr>
                            <a:t>Iteration,</a:t>
                          </a:r>
                          <a:r>
                            <a:rPr lang="en-US" sz="1600" baseline="0" dirty="0" smtClean="0">
                              <a:latin typeface="Times New Roman" pitchFamily="18" charset="0"/>
                              <a:cs typeface="Times New Roman" pitchFamily="18" charset="0"/>
                            </a:rPr>
                            <a:t> </a:t>
                          </a:r>
                          <a14:m>
                            <m:oMath xmlns:m="http://schemas.openxmlformats.org/officeDocument/2006/math">
                              <m:r>
                                <a:rPr lang="en-US" sz="1600" b="0" i="1" smtClean="0">
                                  <a:latin typeface="Cambria Math"/>
                                </a:rPr>
                                <m:t>𝑛</m:t>
                              </m:r>
                            </m:oMath>
                          </a14:m>
                          <a:endParaRPr lang="en-US" sz="1600" dirty="0">
                            <a:latin typeface="Times New Roman" pitchFamily="18" charset="0"/>
                            <a:cs typeface="Times New Roman" pitchFamily="18" charset="0"/>
                          </a:endParaRPr>
                        </a:p>
                      </a:txBody>
                      <a:tcPr marL="50484" marR="50484" marT="30030" marB="30030"/>
                    </a:tc>
                    <a:tc>
                      <a:txBody>
                        <a:bodyPr/>
                        <a:lstStyle/>
                        <a:p>
                          <a:pPr algn="ctr"/>
                          <a:r>
                            <a:rPr lang="en-US" sz="1600" dirty="0" smtClean="0">
                              <a:latin typeface="Times New Roman" pitchFamily="18" charset="0"/>
                              <a:cs typeface="Times New Roman" pitchFamily="18" charset="0"/>
                            </a:rPr>
                            <a:t>Next number, </a:t>
                          </a:r>
                          <a14:m>
                            <m:oMath xmlns:m="http://schemas.openxmlformats.org/officeDocument/2006/math">
                              <m:r>
                                <a:rPr lang="en-US" sz="1600" b="0" i="1" smtClean="0">
                                  <a:latin typeface="Cambria Math"/>
                                </a:rPr>
                                <m:t>𝑁</m:t>
                              </m:r>
                            </m:oMath>
                          </a14:m>
                          <a:endParaRPr lang="en-US" sz="1600" dirty="0">
                            <a:latin typeface="Times New Roman" pitchFamily="18" charset="0"/>
                            <a:cs typeface="Times New Roman" pitchFamily="18" charset="0"/>
                          </a:endParaRPr>
                        </a:p>
                      </a:txBody>
                      <a:tcPr marL="50484" marR="50484" marT="30030" marB="30030"/>
                    </a:tc>
                  </a:tr>
                  <a:tr h="271171">
                    <a:tc>
                      <a:txBody>
                        <a:bodyPr/>
                        <a:lstStyle/>
                        <a:p>
                          <a:pPr algn="ctr"/>
                          <a:r>
                            <a:rPr lang="en-US" sz="1200" dirty="0" smtClean="0"/>
                            <a:t>0</a:t>
                          </a:r>
                          <a:endParaRPr lang="en-US" sz="1200" dirty="0"/>
                        </a:p>
                      </a:txBody>
                      <a:tcPr marL="50484" marR="50484" marT="30030" marB="30030"/>
                    </a:tc>
                    <a:tc>
                      <a:txBody>
                        <a:bodyPr/>
                        <a:lstStyle/>
                        <a:p>
                          <a:pPr algn="ctr"/>
                          <a:r>
                            <a:rPr lang="en-US" sz="1200" dirty="0" smtClean="0"/>
                            <a:t>1</a:t>
                          </a:r>
                          <a:endParaRPr lang="en-US" sz="1200" dirty="0"/>
                        </a:p>
                      </a:txBody>
                      <a:tcPr marL="50484" marR="50484" marT="30030" marB="30030"/>
                    </a:tc>
                  </a:tr>
                  <a:tr h="271171">
                    <a:tc>
                      <a:txBody>
                        <a:bodyPr/>
                        <a:lstStyle/>
                        <a:p>
                          <a:pPr algn="ctr"/>
                          <a:r>
                            <a:rPr lang="en-US" sz="1200" dirty="0" smtClean="0"/>
                            <a:t>1</a:t>
                          </a:r>
                          <a:endParaRPr lang="en-US" sz="1200" dirty="0"/>
                        </a:p>
                      </a:txBody>
                      <a:tcPr marL="50484" marR="50484" marT="30030" marB="30030"/>
                    </a:tc>
                    <a:tc>
                      <a:txBody>
                        <a:bodyPr/>
                        <a:lstStyle/>
                        <a:p>
                          <a:pPr algn="ctr"/>
                          <a:r>
                            <a:rPr lang="en-US" sz="1200" dirty="0" smtClean="0"/>
                            <a:t>3</a:t>
                          </a:r>
                          <a:endParaRPr lang="en-US" sz="1200" dirty="0"/>
                        </a:p>
                      </a:txBody>
                      <a:tcPr marL="50484" marR="50484" marT="30030" marB="30030"/>
                    </a:tc>
                  </a:tr>
                  <a:tr h="271171">
                    <a:tc>
                      <a:txBody>
                        <a:bodyPr/>
                        <a:lstStyle/>
                        <a:p>
                          <a:pPr algn="ctr"/>
                          <a:r>
                            <a:rPr lang="en-US" sz="1200" dirty="0" smtClean="0"/>
                            <a:t>2</a:t>
                          </a:r>
                          <a:endParaRPr lang="en-US" sz="1200" dirty="0"/>
                        </a:p>
                      </a:txBody>
                      <a:tcPr marL="50484" marR="50484" marT="30030" marB="30030"/>
                    </a:tc>
                    <a:tc>
                      <a:txBody>
                        <a:bodyPr/>
                        <a:lstStyle/>
                        <a:p>
                          <a:pPr algn="ctr"/>
                          <a:r>
                            <a:rPr lang="en-US" sz="1200" dirty="0" smtClean="0"/>
                            <a:t>5</a:t>
                          </a:r>
                          <a:endParaRPr lang="en-US" sz="1200" dirty="0"/>
                        </a:p>
                      </a:txBody>
                      <a:tcPr marL="50484" marR="50484" marT="30030" marB="30030"/>
                    </a:tc>
                  </a:tr>
                  <a:tr h="271171">
                    <a:tc>
                      <a:txBody>
                        <a:bodyPr/>
                        <a:lstStyle/>
                        <a:p>
                          <a:pPr algn="ctr"/>
                          <a:r>
                            <a:rPr lang="en-US" sz="1200" dirty="0" smtClean="0"/>
                            <a:t>3</a:t>
                          </a:r>
                          <a:endParaRPr lang="en-US" sz="1200" dirty="0"/>
                        </a:p>
                      </a:txBody>
                      <a:tcPr marL="50484" marR="50484" marT="30030" marB="30030"/>
                    </a:tc>
                    <a:tc>
                      <a:txBody>
                        <a:bodyPr/>
                        <a:lstStyle/>
                        <a:p>
                          <a:pPr algn="ctr"/>
                          <a:r>
                            <a:rPr lang="en-US" sz="1200" dirty="0" smtClean="0"/>
                            <a:t>7</a:t>
                          </a:r>
                          <a:endParaRPr lang="en-US" sz="1200" dirty="0"/>
                        </a:p>
                      </a:txBody>
                      <a:tcPr marL="50484" marR="50484" marT="30030" marB="30030"/>
                    </a:tc>
                  </a:tr>
                  <a:tr h="271171">
                    <a:tc>
                      <a:txBody>
                        <a:bodyPr/>
                        <a:lstStyle/>
                        <a:p>
                          <a:pPr algn="ctr"/>
                          <a:r>
                            <a:rPr lang="en-US" sz="1200" dirty="0" smtClean="0"/>
                            <a:t>4</a:t>
                          </a:r>
                          <a:endParaRPr lang="en-US" sz="1200" dirty="0"/>
                        </a:p>
                      </a:txBody>
                      <a:tcPr marL="50484" marR="50484" marT="30030" marB="30030"/>
                    </a:tc>
                    <a:tc>
                      <a:txBody>
                        <a:bodyPr/>
                        <a:lstStyle/>
                        <a:p>
                          <a:pPr algn="ctr"/>
                          <a:r>
                            <a:rPr lang="en-US" sz="1200" dirty="0" smtClean="0"/>
                            <a:t>9</a:t>
                          </a:r>
                          <a:endParaRPr lang="en-US" sz="1200" dirty="0"/>
                        </a:p>
                      </a:txBody>
                      <a:tcPr marL="50484" marR="50484" marT="30030" marB="30030"/>
                    </a:tc>
                  </a:tr>
                  <a:tr h="271171">
                    <a:tc>
                      <a:txBody>
                        <a:bodyPr/>
                        <a:lstStyle/>
                        <a:p>
                          <a:pPr algn="ctr"/>
                          <a:r>
                            <a:rPr lang="en-US" sz="1200" dirty="0" smtClean="0"/>
                            <a:t>….</a:t>
                          </a:r>
                          <a:endParaRPr lang="en-US" sz="1200" dirty="0"/>
                        </a:p>
                      </a:txBody>
                      <a:tcPr marL="50484" marR="50484" marT="30030" marB="30030"/>
                    </a:tc>
                    <a:tc>
                      <a:txBody>
                        <a:bodyPr/>
                        <a:lstStyle/>
                        <a:p>
                          <a:pPr algn="ctr"/>
                          <a:r>
                            <a:rPr lang="en-US" sz="1200" dirty="0" smtClean="0"/>
                            <a:t>…</a:t>
                          </a:r>
                          <a:endParaRPr lang="en-US" sz="1200" dirty="0"/>
                        </a:p>
                      </a:txBody>
                      <a:tcPr marL="50484" marR="50484" marT="30030" marB="30030"/>
                    </a:tc>
                  </a:tr>
                </a:tbl>
              </a:graphicData>
            </a:graphic>
          </p:graphicFrame>
        </mc:Choice>
        <mc:Fallback xmlns="">
          <p:graphicFrame>
            <p:nvGraphicFramePr>
              <p:cNvPr id="33" name="Table 32"/>
              <p:cNvGraphicFramePr>
                <a:graphicFrameLocks noGrp="1"/>
              </p:cNvGraphicFramePr>
              <p:nvPr>
                <p:extLst>
                  <p:ext uri="{D42A27DB-BD31-4B8C-83A1-F6EECF244321}">
                    <p14:modId xmlns:p14="http://schemas.microsoft.com/office/powerpoint/2010/main" val="2875906934"/>
                  </p:ext>
                </p:extLst>
              </p:nvPr>
            </p:nvGraphicFramePr>
            <p:xfrm>
              <a:off x="9142536" y="1680910"/>
              <a:ext cx="3492634" cy="4114800"/>
            </p:xfrm>
            <a:graphic>
              <a:graphicData uri="http://schemas.openxmlformats.org/drawingml/2006/table">
                <a:tbl>
                  <a:tblPr firstRow="1" bandRow="1">
                    <a:tableStyleId>{5940675A-B579-460E-94D1-54222C63F5DA}</a:tableStyleId>
                  </a:tblPr>
                  <a:tblGrid>
                    <a:gridCol w="1746317"/>
                    <a:gridCol w="1746317"/>
                  </a:tblGrid>
                  <a:tr h="822960">
                    <a:tc>
                      <a:txBody>
                        <a:bodyPr/>
                        <a:lstStyle/>
                        <a:p>
                          <a:endParaRPr lang="en-US"/>
                        </a:p>
                      </a:txBody>
                      <a:tcPr>
                        <a:blipFill rotWithShape="1">
                          <a:blip r:embed="rId6"/>
                          <a:stretch>
                            <a:fillRect l="-348" t="-5926" r="-99652" b="-423704"/>
                          </a:stretch>
                        </a:blipFill>
                      </a:tcPr>
                    </a:tc>
                    <a:tc>
                      <a:txBody>
                        <a:bodyPr/>
                        <a:lstStyle/>
                        <a:p>
                          <a:endParaRPr lang="en-US"/>
                        </a:p>
                      </a:txBody>
                      <a:tcPr>
                        <a:blipFill rotWithShape="1">
                          <a:blip r:embed="rId6"/>
                          <a:stretch>
                            <a:fillRect l="-100699" t="-5926" b="-423704"/>
                          </a:stretch>
                        </a:blipFill>
                      </a:tcPr>
                    </a:tc>
                  </a:tr>
                  <a:tr h="548640">
                    <a:tc>
                      <a:txBody>
                        <a:bodyPr/>
                        <a:lstStyle/>
                        <a:p>
                          <a:pPr algn="ctr"/>
                          <a:r>
                            <a:rPr lang="en-US" dirty="0" smtClean="0"/>
                            <a:t>0</a:t>
                          </a:r>
                          <a:endParaRPr lang="en-US" dirty="0"/>
                        </a:p>
                      </a:txBody>
                      <a:tcPr/>
                    </a:tc>
                    <a:tc>
                      <a:txBody>
                        <a:bodyPr/>
                        <a:lstStyle/>
                        <a:p>
                          <a:pPr algn="ctr"/>
                          <a:r>
                            <a:rPr lang="en-US" dirty="0" smtClean="0"/>
                            <a:t>1</a:t>
                          </a:r>
                          <a:endParaRPr lang="en-US" dirty="0"/>
                        </a:p>
                      </a:txBody>
                      <a:tcPr/>
                    </a:tc>
                  </a:tr>
                  <a:tr h="548640">
                    <a:tc>
                      <a:txBody>
                        <a:bodyPr/>
                        <a:lstStyle/>
                        <a:p>
                          <a:pPr algn="ctr"/>
                          <a:r>
                            <a:rPr lang="en-US" dirty="0" smtClean="0"/>
                            <a:t>1</a:t>
                          </a:r>
                          <a:endParaRPr lang="en-US" dirty="0"/>
                        </a:p>
                      </a:txBody>
                      <a:tcPr/>
                    </a:tc>
                    <a:tc>
                      <a:txBody>
                        <a:bodyPr/>
                        <a:lstStyle/>
                        <a:p>
                          <a:pPr algn="ctr"/>
                          <a:r>
                            <a:rPr lang="en-US" dirty="0" smtClean="0"/>
                            <a:t>3</a:t>
                          </a:r>
                          <a:endParaRPr lang="en-US" dirty="0"/>
                        </a:p>
                      </a:txBody>
                      <a:tcPr/>
                    </a:tc>
                  </a:tr>
                  <a:tr h="548640">
                    <a:tc>
                      <a:txBody>
                        <a:bodyPr/>
                        <a:lstStyle/>
                        <a:p>
                          <a:pPr algn="ctr"/>
                          <a:r>
                            <a:rPr lang="en-US" dirty="0" smtClean="0"/>
                            <a:t>2</a:t>
                          </a:r>
                          <a:endParaRPr lang="en-US" dirty="0"/>
                        </a:p>
                      </a:txBody>
                      <a:tcPr/>
                    </a:tc>
                    <a:tc>
                      <a:txBody>
                        <a:bodyPr/>
                        <a:lstStyle/>
                        <a:p>
                          <a:pPr algn="ctr"/>
                          <a:r>
                            <a:rPr lang="en-US" dirty="0" smtClean="0"/>
                            <a:t>5</a:t>
                          </a:r>
                          <a:endParaRPr lang="en-US" dirty="0"/>
                        </a:p>
                      </a:txBody>
                      <a:tcPr/>
                    </a:tc>
                  </a:tr>
                  <a:tr h="548640">
                    <a:tc>
                      <a:txBody>
                        <a:bodyPr/>
                        <a:lstStyle/>
                        <a:p>
                          <a:pPr algn="ctr"/>
                          <a:r>
                            <a:rPr lang="en-US" dirty="0" smtClean="0"/>
                            <a:t>3</a:t>
                          </a:r>
                          <a:endParaRPr lang="en-US" dirty="0"/>
                        </a:p>
                      </a:txBody>
                      <a:tcPr/>
                    </a:tc>
                    <a:tc>
                      <a:txBody>
                        <a:bodyPr/>
                        <a:lstStyle/>
                        <a:p>
                          <a:pPr algn="ctr"/>
                          <a:r>
                            <a:rPr lang="en-US" dirty="0" smtClean="0"/>
                            <a:t>7</a:t>
                          </a:r>
                          <a:endParaRPr lang="en-US" dirty="0"/>
                        </a:p>
                      </a:txBody>
                      <a:tcPr/>
                    </a:tc>
                  </a:tr>
                  <a:tr h="548640">
                    <a:tc>
                      <a:txBody>
                        <a:bodyPr/>
                        <a:lstStyle/>
                        <a:p>
                          <a:pPr algn="ctr"/>
                          <a:r>
                            <a:rPr lang="en-US" dirty="0" smtClean="0"/>
                            <a:t>4</a:t>
                          </a:r>
                          <a:endParaRPr lang="en-US" dirty="0"/>
                        </a:p>
                      </a:txBody>
                      <a:tcPr/>
                    </a:tc>
                    <a:tc>
                      <a:txBody>
                        <a:bodyPr/>
                        <a:lstStyle/>
                        <a:p>
                          <a:pPr algn="ctr"/>
                          <a:r>
                            <a:rPr lang="en-US" dirty="0" smtClean="0"/>
                            <a:t>9</a:t>
                          </a:r>
                          <a:endParaRPr lang="en-US" dirty="0"/>
                        </a:p>
                      </a:txBody>
                      <a:tcPr/>
                    </a:tc>
                  </a:tr>
                  <a:tr h="548640">
                    <a:tc>
                      <a:txBody>
                        <a:bodyPr/>
                        <a:lstStyle/>
                        <a:p>
                          <a:pPr algn="ctr"/>
                          <a:r>
                            <a:rPr lang="en-US" dirty="0" smtClean="0"/>
                            <a:t>….</a:t>
                          </a:r>
                          <a:endParaRPr lang="en-US" dirty="0"/>
                        </a:p>
                      </a:txBody>
                      <a:tcPr/>
                    </a:tc>
                    <a:tc>
                      <a:txBody>
                        <a:bodyPr/>
                        <a:lstStyle/>
                        <a:p>
                          <a:pPr algn="ctr"/>
                          <a:r>
                            <a:rPr lang="en-US" dirty="0" smtClean="0"/>
                            <a:t>…</a:t>
                          </a:r>
                          <a:endParaRPr lang="en-US" dirty="0"/>
                        </a:p>
                      </a:txBody>
                      <a:tcPr/>
                    </a:tc>
                  </a:tr>
                </a:tbl>
              </a:graphicData>
            </a:graphic>
          </p:graphicFrame>
        </mc:Fallback>
      </mc:AlternateContent>
      <p:sp>
        <p:nvSpPr>
          <p:cNvPr id="34" name="Rounded Rectangle 33"/>
          <p:cNvSpPr/>
          <p:nvPr/>
        </p:nvSpPr>
        <p:spPr>
          <a:xfrm>
            <a:off x="5604115" y="4573521"/>
            <a:ext cx="1272167" cy="1135136"/>
          </a:xfrm>
          <a:prstGeom prst="roundRect">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r>
              <a:rPr lang="en-US" dirty="0">
                <a:solidFill>
                  <a:schemeClr val="tx1"/>
                </a:solidFill>
                <a:latin typeface="Times New Roman" pitchFamily="18" charset="0"/>
                <a:cs typeface="Times New Roman" pitchFamily="18" charset="0"/>
              </a:rPr>
              <a:t>m</a:t>
            </a:r>
            <a:r>
              <a:rPr lang="en-US" dirty="0" smtClean="0">
                <a:solidFill>
                  <a:schemeClr val="tx1"/>
                </a:solidFill>
                <a:latin typeface="Times New Roman" pitchFamily="18" charset="0"/>
                <a:cs typeface="Times New Roman" pitchFamily="18" charset="0"/>
              </a:rPr>
              <a:t>achine learning algorithms</a:t>
            </a:r>
            <a:endParaRPr lang="en-US" dirty="0">
              <a:solidFill>
                <a:schemeClr val="tx1"/>
              </a:solidFill>
              <a:latin typeface="Times New Roman" pitchFamily="18" charset="0"/>
              <a:cs typeface="Times New Roman" pitchFamily="18" charset="0"/>
            </a:endParaRPr>
          </a:p>
        </p:txBody>
      </p:sp>
      <p:sp>
        <p:nvSpPr>
          <p:cNvPr id="35" name="Right Arrow 34"/>
          <p:cNvSpPr/>
          <p:nvPr/>
        </p:nvSpPr>
        <p:spPr>
          <a:xfrm rot="5400000">
            <a:off x="5717803" y="4078936"/>
            <a:ext cx="662163" cy="232413"/>
          </a:xfrm>
          <a:prstGeom prst="rightArrow">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36" name="Right Arrow 35"/>
          <p:cNvSpPr/>
          <p:nvPr/>
        </p:nvSpPr>
        <p:spPr>
          <a:xfrm>
            <a:off x="6988532" y="4999197"/>
            <a:ext cx="278286" cy="236487"/>
          </a:xfrm>
          <a:prstGeom prst="rightArrow">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mc:AlternateContent xmlns:mc="http://schemas.openxmlformats.org/markup-compatibility/2006" xmlns:a14="http://schemas.microsoft.com/office/drawing/2010/main">
        <mc:Choice Requires="a14">
          <p:sp>
            <p:nvSpPr>
              <p:cNvPr id="37" name="TextBox 36"/>
              <p:cNvSpPr txBox="1"/>
              <p:nvPr/>
            </p:nvSpPr>
            <p:spPr>
              <a:xfrm>
                <a:off x="7313589" y="4931097"/>
                <a:ext cx="1499218" cy="331706"/>
              </a:xfrm>
              <a:prstGeom prst="rect">
                <a:avLst/>
              </a:prstGeom>
              <a:solidFill>
                <a:schemeClr val="bg1">
                  <a:lumMod val="95000"/>
                </a:schemeClr>
              </a:solidFill>
            </p:spPr>
            <p:txBody>
              <a:bodyPr wrap="none" lIns="54178" tIns="27089" rIns="54178" bIns="27089"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m:t>
                      </m:r>
                      <m:r>
                        <a:rPr lang="en-US" b="0" i="1" smtClean="0">
                          <a:latin typeface="Cambria Math"/>
                        </a:rPr>
                        <m:t>𝑁</m:t>
                      </m:r>
                      <m:r>
                        <a:rPr lang="en-US" b="0" i="1" smtClean="0">
                          <a:latin typeface="Cambria Math"/>
                        </a:rPr>
                        <m:t>=2</m:t>
                      </m:r>
                      <m:r>
                        <a:rPr lang="en-US" b="0" i="1" smtClean="0">
                          <a:latin typeface="Cambria Math"/>
                        </a:rPr>
                        <m:t>𝑛</m:t>
                      </m:r>
                      <m:r>
                        <a:rPr lang="en-US" b="0" i="1" smtClean="0">
                          <a:latin typeface="Cambria Math"/>
                        </a:rPr>
                        <m:t>+1)</m:t>
                      </m:r>
                    </m:oMath>
                  </m:oMathPara>
                </a14:m>
                <a:endParaRPr lang="en-US" dirty="0"/>
              </a:p>
            </p:txBody>
          </p:sp>
        </mc:Choice>
        <mc:Fallback xmlns="">
          <p:sp>
            <p:nvSpPr>
              <p:cNvPr id="37" name="TextBox 36"/>
              <p:cNvSpPr txBox="1">
                <a:spLocks noRot="1" noChangeAspect="1" noMove="1" noResize="1" noEditPoints="1" noAdjustHandles="1" noChangeArrowheads="1" noChangeShapeType="1" noTextEdit="1"/>
              </p:cNvSpPr>
              <p:nvPr/>
            </p:nvSpPr>
            <p:spPr>
              <a:xfrm>
                <a:off x="13246992" y="7507368"/>
                <a:ext cx="2496133" cy="553998"/>
              </a:xfrm>
              <a:prstGeom prst="rect">
                <a:avLst/>
              </a:prstGeom>
              <a:blipFill rotWithShape="1">
                <a:blip r:embed="rId7"/>
                <a:stretch>
                  <a:fillRect t="-13333" r="-6829" b="-35556"/>
                </a:stretch>
              </a:blipFill>
            </p:spPr>
            <p:txBody>
              <a:bodyPr/>
              <a:lstStyle/>
              <a:p>
                <a:r>
                  <a:rPr lang="en-US">
                    <a:noFill/>
                  </a:rPr>
                  <a:t> </a:t>
                </a:r>
              </a:p>
            </p:txBody>
          </p:sp>
        </mc:Fallback>
      </mc:AlternateContent>
      <p:cxnSp>
        <p:nvCxnSpPr>
          <p:cNvPr id="38" name="Straight Arrow Connector 37"/>
          <p:cNvCxnSpPr/>
          <p:nvPr/>
        </p:nvCxnSpPr>
        <p:spPr>
          <a:xfrm>
            <a:off x="7127675" y="2350546"/>
            <a:ext cx="185914"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7360850" y="2037201"/>
            <a:ext cx="1484791" cy="57792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i</a:t>
            </a:r>
            <a:r>
              <a:rPr lang="en-US" sz="1700" dirty="0">
                <a:latin typeface="Times New Roman" pitchFamily="18" charset="0"/>
                <a:cs typeface="Times New Roman" pitchFamily="18" charset="0"/>
              </a:rPr>
              <a:t>nput to the ML</a:t>
            </a:r>
          </a:p>
          <a:p>
            <a:r>
              <a:rPr lang="en-US" sz="1700" dirty="0">
                <a:latin typeface="Times New Roman" pitchFamily="18" charset="0"/>
                <a:cs typeface="Times New Roman" pitchFamily="18" charset="0"/>
              </a:rPr>
              <a:t>algorithm</a:t>
            </a:r>
            <a:endParaRPr lang="en-US" sz="1700" dirty="0">
              <a:latin typeface="Times New Roman" pitchFamily="18" charset="0"/>
              <a:cs typeface="Times New Roman" pitchFamily="18" charset="0"/>
            </a:endParaRPr>
          </a:p>
        </p:txBody>
      </p:sp>
      <p:cxnSp>
        <p:nvCxnSpPr>
          <p:cNvPr id="42" name="Straight Arrow Connector 41"/>
          <p:cNvCxnSpPr/>
          <p:nvPr/>
        </p:nvCxnSpPr>
        <p:spPr>
          <a:xfrm>
            <a:off x="7830406" y="5330278"/>
            <a:ext cx="0" cy="23648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7215894" y="5593127"/>
            <a:ext cx="1847069" cy="577927"/>
          </a:xfrm>
          <a:prstGeom prst="rect">
            <a:avLst/>
          </a:prstGeom>
          <a:noFill/>
        </p:spPr>
        <p:txBody>
          <a:bodyPr wrap="none" lIns="54178" tIns="27089" rIns="54178" bIns="27089" rtlCol="0">
            <a:spAutoFit/>
          </a:bodyPr>
          <a:lstStyle/>
          <a:p>
            <a:r>
              <a:rPr lang="en-US" sz="1700" dirty="0">
                <a:latin typeface="Times New Roman" pitchFamily="18" charset="0"/>
                <a:cs typeface="Times New Roman" pitchFamily="18" charset="0"/>
              </a:rPr>
              <a:t>output from the ML</a:t>
            </a:r>
          </a:p>
          <a:p>
            <a:r>
              <a:rPr lang="en-US" sz="1700" dirty="0">
                <a:latin typeface="Times New Roman" pitchFamily="18" charset="0"/>
                <a:cs typeface="Times New Roman" pitchFamily="18" charset="0"/>
              </a:rPr>
              <a:t>algorithm</a:t>
            </a:r>
            <a:endParaRPr lang="en-US" sz="1700" dirty="0">
              <a:latin typeface="Times New Roman" pitchFamily="18" charset="0"/>
              <a:cs typeface="Times New Roman" pitchFamily="18" charset="0"/>
            </a:endParaRPr>
          </a:p>
        </p:txBody>
      </p:sp>
      <p:cxnSp>
        <p:nvCxnSpPr>
          <p:cNvPr id="46" name="Straight Arrow Connector 45"/>
          <p:cNvCxnSpPr/>
          <p:nvPr/>
        </p:nvCxnSpPr>
        <p:spPr>
          <a:xfrm flipV="1">
            <a:off x="6934530" y="4492966"/>
            <a:ext cx="185914" cy="8234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133838" y="3957608"/>
            <a:ext cx="1217090" cy="562538"/>
          </a:xfrm>
          <a:prstGeom prst="rect">
            <a:avLst/>
          </a:prstGeom>
          <a:noFill/>
        </p:spPr>
        <p:txBody>
          <a:bodyPr wrap="none" lIns="54178" tIns="27089" rIns="54178" bIns="27089" rtlCol="0">
            <a:spAutoFit/>
          </a:bodyPr>
          <a:lstStyle/>
          <a:p>
            <a:r>
              <a:rPr lang="en-US" sz="1100" dirty="0">
                <a:latin typeface="Times New Roman" pitchFamily="18" charset="0"/>
                <a:cs typeface="Times New Roman" pitchFamily="18" charset="0"/>
              </a:rPr>
              <a:t>t</a:t>
            </a:r>
            <a:r>
              <a:rPr lang="en-US" sz="1100" dirty="0">
                <a:latin typeface="Times New Roman" pitchFamily="18" charset="0"/>
                <a:cs typeface="Times New Roman" pitchFamily="18" charset="0"/>
              </a:rPr>
              <a:t>he algorithm infers</a:t>
            </a:r>
          </a:p>
          <a:p>
            <a:r>
              <a:rPr lang="en-US" sz="1100" dirty="0">
                <a:latin typeface="Times New Roman" pitchFamily="18" charset="0"/>
                <a:cs typeface="Times New Roman" pitchFamily="18" charset="0"/>
              </a:rPr>
              <a:t>the model from the </a:t>
            </a:r>
          </a:p>
          <a:p>
            <a:r>
              <a:rPr lang="en-US" sz="1100" dirty="0">
                <a:latin typeface="Times New Roman" pitchFamily="18" charset="0"/>
                <a:cs typeface="Times New Roman" pitchFamily="18" charset="0"/>
              </a:rPr>
              <a:t>data</a:t>
            </a:r>
            <a:endParaRPr lang="en-US" sz="1100" dirty="0">
              <a:latin typeface="Times New Roman" pitchFamily="18" charset="0"/>
              <a:cs typeface="Times New Roman" pitchFamily="18" charset="0"/>
            </a:endParaRPr>
          </a:p>
        </p:txBody>
      </p:sp>
    </p:spTree>
    <p:extLst>
      <p:ext uri="{BB962C8B-B14F-4D97-AF65-F5344CB8AC3E}">
        <p14:creationId xmlns:p14="http://schemas.microsoft.com/office/powerpoint/2010/main" val="153266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BA794F3-040C-4336-B142-B85B60C01368}" type="slidenum">
              <a:rPr lang="en-US" smtClean="0"/>
              <a:t>8</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3889" y="2069001"/>
            <a:ext cx="2630226" cy="2068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136631" y="4158364"/>
            <a:ext cx="329026" cy="223984"/>
          </a:xfrm>
          <a:prstGeom prst="rect">
            <a:avLst/>
          </a:prstGeom>
          <a:noFill/>
        </p:spPr>
        <p:txBody>
          <a:bodyPr wrap="none" lIns="54178" tIns="27089" rIns="54178" bIns="27089" rtlCol="0">
            <a:spAutoFit/>
          </a:bodyPr>
          <a:lstStyle/>
          <a:p>
            <a:r>
              <a:rPr lang="en-US" sz="1100" b="1" dirty="0">
                <a:latin typeface="Times New Roman" pitchFamily="18" charset="0"/>
                <a:cs typeface="Times New Roman" pitchFamily="18" charset="0"/>
              </a:rPr>
              <a:t>day</a:t>
            </a:r>
            <a:endParaRPr lang="en-US" sz="1100" b="1" dirty="0">
              <a:latin typeface="Times New Roman" pitchFamily="18" charset="0"/>
              <a:cs typeface="Times New Roman" pitchFamily="18" charset="0"/>
            </a:endParaRPr>
          </a:p>
        </p:txBody>
      </p:sp>
      <p:sp>
        <p:nvSpPr>
          <p:cNvPr id="4" name="TextBox 3"/>
          <p:cNvSpPr txBox="1"/>
          <p:nvPr/>
        </p:nvSpPr>
        <p:spPr>
          <a:xfrm rot="16200000">
            <a:off x="4387858" y="3014476"/>
            <a:ext cx="752219" cy="177818"/>
          </a:xfrm>
          <a:prstGeom prst="rect">
            <a:avLst/>
          </a:prstGeom>
          <a:noFill/>
        </p:spPr>
        <p:txBody>
          <a:bodyPr wrap="none" lIns="54178" tIns="27089" rIns="54178" bIns="27089" rtlCol="0">
            <a:spAutoFit/>
          </a:bodyPr>
          <a:lstStyle/>
          <a:p>
            <a:r>
              <a:rPr lang="en-US" sz="800" b="1" dirty="0">
                <a:latin typeface="Times New Roman" pitchFamily="18" charset="0"/>
                <a:cs typeface="Times New Roman" pitchFamily="18" charset="0"/>
              </a:rPr>
              <a:t>No of infection</a:t>
            </a:r>
            <a:endParaRPr lang="en-US" sz="800" b="1"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5" name="TextBox 4"/>
              <p:cNvSpPr txBox="1"/>
              <p:nvPr/>
            </p:nvSpPr>
            <p:spPr>
              <a:xfrm>
                <a:off x="5593568" y="4553149"/>
                <a:ext cx="1764996" cy="223984"/>
              </a:xfrm>
              <a:prstGeom prst="rect">
                <a:avLst/>
              </a:prstGeom>
              <a:noFill/>
            </p:spPr>
            <p:txBody>
              <a:bodyPr wrap="none" lIns="54178" tIns="27089" rIns="54178" bIns="27089" rtlCol="0">
                <a:spAutoFit/>
              </a:bodyPr>
              <a:lstStyle/>
              <a:p>
                <a:pPr/>
                <a14:m>
                  <m:oMathPara xmlns:m="http://schemas.openxmlformats.org/officeDocument/2006/math">
                    <m:oMathParaPr>
                      <m:jc m:val="centerGroup"/>
                    </m:oMathParaPr>
                    <m:oMath xmlns:m="http://schemas.openxmlformats.org/officeDocument/2006/math">
                      <m:r>
                        <a:rPr lang="en-US" sz="1100" i="1">
                          <a:latin typeface="Cambria Math"/>
                        </a:rPr>
                        <m:t>𝑦</m:t>
                      </m:r>
                      <m:r>
                        <a:rPr lang="en-US" sz="1100" i="1">
                          <a:latin typeface="Cambria Math"/>
                        </a:rPr>
                        <m:t>=2.19</m:t>
                      </m:r>
                      <m:sSup>
                        <m:sSupPr>
                          <m:ctrlPr>
                            <a:rPr lang="en-US" sz="1100" i="1">
                              <a:latin typeface="Cambria Math"/>
                            </a:rPr>
                          </m:ctrlPr>
                        </m:sSupPr>
                        <m:e>
                          <m:r>
                            <a:rPr lang="en-US" sz="1100" i="1">
                              <a:latin typeface="Cambria Math"/>
                            </a:rPr>
                            <m:t>𝑥</m:t>
                          </m:r>
                        </m:e>
                        <m:sup>
                          <m:r>
                            <a:rPr lang="en-US" sz="1100" i="1">
                              <a:latin typeface="Cambria Math"/>
                            </a:rPr>
                            <m:t>2</m:t>
                          </m:r>
                        </m:sup>
                      </m:sSup>
                      <m:r>
                        <a:rPr lang="en-US" sz="1100" i="1">
                          <a:latin typeface="Cambria Math"/>
                        </a:rPr>
                        <m:t>−0.86</m:t>
                      </m:r>
                      <m:r>
                        <a:rPr lang="en-US" sz="1100" i="1">
                          <a:latin typeface="Cambria Math"/>
                        </a:rPr>
                        <m:t>𝑥</m:t>
                      </m:r>
                      <m:r>
                        <a:rPr lang="en-US" sz="1100" i="1">
                          <a:latin typeface="Cambria Math"/>
                        </a:rPr>
                        <m:t>−0.27</m:t>
                      </m:r>
                    </m:oMath>
                  </m:oMathPara>
                </a14:m>
                <a:endParaRPr lang="en-US" sz="1100" dirty="0"/>
              </a:p>
            </p:txBody>
          </p:sp>
        </mc:Choice>
        <mc:Fallback xmlns="">
          <p:sp>
            <p:nvSpPr>
              <p:cNvPr id="5" name="TextBox 4"/>
              <p:cNvSpPr txBox="1">
                <a:spLocks noRot="1" noChangeAspect="1" noMove="1" noResize="1" noEditPoints="1" noAdjustHandles="1" noChangeArrowheads="1" noChangeShapeType="1" noTextEdit="1"/>
              </p:cNvSpPr>
              <p:nvPr/>
            </p:nvSpPr>
            <p:spPr>
              <a:xfrm>
                <a:off x="10131544" y="6931959"/>
                <a:ext cx="2896434" cy="369332"/>
              </a:xfrm>
              <a:prstGeom prst="rect">
                <a:avLst/>
              </a:prstGeom>
              <a:blipFill rotWithShape="1">
                <a:blip r:embed="rId3"/>
                <a:stretch>
                  <a:fillRect t="-8197" r="-2316"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6393120" y="4148256"/>
                <a:ext cx="359354" cy="239373"/>
              </a:xfrm>
              <a:prstGeom prst="rect">
                <a:avLst/>
              </a:prstGeom>
              <a:noFill/>
            </p:spPr>
            <p:txBody>
              <a:bodyPr wrap="none" lIns="54178" tIns="27089" rIns="54178" bIns="27089" rtlCol="0">
                <a:spAutoFit/>
              </a:bodyPr>
              <a:lstStyle/>
              <a:p>
                <a:pPr/>
                <a14:m>
                  <m:oMathPara xmlns:m="http://schemas.openxmlformats.org/officeDocument/2006/math">
                    <m:oMathParaPr>
                      <m:jc m:val="centerGroup"/>
                    </m:oMathParaPr>
                    <m:oMath xmlns:m="http://schemas.openxmlformats.org/officeDocument/2006/math">
                      <m:r>
                        <a:rPr lang="en-US" sz="1200" i="1">
                          <a:latin typeface="Cambria Math"/>
                        </a:rPr>
                        <m:t>(</m:t>
                      </m:r>
                      <m:r>
                        <a:rPr lang="en-US" sz="1200" i="1">
                          <a:latin typeface="Cambria Math"/>
                        </a:rPr>
                        <m:t>𝑥</m:t>
                      </m:r>
                      <m:r>
                        <a:rPr lang="en-US" sz="1200" i="1">
                          <a:latin typeface="Cambria Math"/>
                        </a:rPr>
                        <m:t>)</m:t>
                      </m:r>
                    </m:oMath>
                  </m:oMathPara>
                </a14:m>
                <a:endParaRPr lang="en-US" sz="1200" dirty="0"/>
              </a:p>
            </p:txBody>
          </p:sp>
        </mc:Choice>
        <mc:Fallback xmlns="">
          <p:sp>
            <p:nvSpPr>
              <p:cNvPr id="6" name="TextBox 5"/>
              <p:cNvSpPr txBox="1">
                <a:spLocks noRot="1" noChangeAspect="1" noMove="1" noResize="1" noEditPoints="1" noAdjustHandles="1" noChangeArrowheads="1" noChangeShapeType="1" noTextEdit="1"/>
              </p:cNvSpPr>
              <p:nvPr/>
            </p:nvSpPr>
            <p:spPr>
              <a:xfrm>
                <a:off x="11579761" y="6315528"/>
                <a:ext cx="597984" cy="400110"/>
              </a:xfrm>
              <a:prstGeom prst="rect">
                <a:avLst/>
              </a:prstGeom>
              <a:blipFill rotWithShape="1">
                <a:blip r:embed="rId4"/>
                <a:stretch>
                  <a:fillRect t="-7576" r="-15306" b="-2575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rot="16200000">
                <a:off x="4609019" y="2443183"/>
                <a:ext cx="341080" cy="223984"/>
              </a:xfrm>
              <a:prstGeom prst="rect">
                <a:avLst/>
              </a:prstGeom>
              <a:noFill/>
            </p:spPr>
            <p:txBody>
              <a:bodyPr wrap="none" lIns="54178" tIns="27089" rIns="54178" bIns="27089" rtlCol="0">
                <a:spAutoFit/>
              </a:bodyPr>
              <a:lstStyle/>
              <a:p>
                <a:pPr/>
                <a14:m>
                  <m:oMathPara xmlns:m="http://schemas.openxmlformats.org/officeDocument/2006/math">
                    <m:oMathParaPr>
                      <m:jc m:val="centerGroup"/>
                    </m:oMathParaPr>
                    <m:oMath xmlns:m="http://schemas.openxmlformats.org/officeDocument/2006/math">
                      <m:r>
                        <a:rPr lang="en-US" sz="1100" i="1">
                          <a:latin typeface="Cambria Math"/>
                        </a:rPr>
                        <m:t>(</m:t>
                      </m:r>
                      <m:r>
                        <a:rPr lang="en-US" sz="1100" i="1">
                          <a:latin typeface="Cambria Math"/>
                        </a:rPr>
                        <m:t>𝑦</m:t>
                      </m:r>
                      <m:r>
                        <a:rPr lang="en-US" sz="1100" i="1">
                          <a:latin typeface="Cambria Math"/>
                        </a:rPr>
                        <m:t>)</m:t>
                      </m:r>
                    </m:oMath>
                  </m:oMathPara>
                </a14:m>
                <a:endParaRPr lang="en-US" sz="1100" dirty="0"/>
              </a:p>
            </p:txBody>
          </p:sp>
        </mc:Choice>
        <mc:Fallback xmlns="">
          <p:sp>
            <p:nvSpPr>
              <p:cNvPr id="7" name="TextBox 6"/>
              <p:cNvSpPr txBox="1">
                <a:spLocks noRot="1" noChangeAspect="1" noMove="1" noResize="1" noEditPoints="1" noAdjustHandles="1" noChangeArrowheads="1" noChangeShapeType="1" noTextEdit="1"/>
              </p:cNvSpPr>
              <p:nvPr/>
            </p:nvSpPr>
            <p:spPr>
              <a:xfrm rot="16200000">
                <a:off x="8375271" y="3705470"/>
                <a:ext cx="563744" cy="369332"/>
              </a:xfrm>
              <a:prstGeom prst="rect">
                <a:avLst/>
              </a:prstGeom>
              <a:blipFill rotWithShape="1">
                <a:blip r:embed="rId5"/>
                <a:stretch>
                  <a:fillRect l="-8333" t="-14130" r="-26667"/>
                </a:stretch>
              </a:blipFill>
            </p:spPr>
            <p:txBody>
              <a:bodyPr/>
              <a:lstStyle/>
              <a:p>
                <a:r>
                  <a:rPr lang="en-US">
                    <a:noFill/>
                  </a:rPr>
                  <a:t> </a:t>
                </a:r>
              </a:p>
            </p:txBody>
          </p:sp>
        </mc:Fallback>
      </mc:AlternateContent>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5011" y="1745045"/>
            <a:ext cx="3084723" cy="2445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193002" y="1064133"/>
            <a:ext cx="3504446" cy="331706"/>
          </a:xfrm>
          <a:prstGeom prst="rect">
            <a:avLst/>
          </a:prstGeom>
          <a:noFill/>
        </p:spPr>
        <p:txBody>
          <a:bodyPr wrap="none" lIns="54178" tIns="27089" rIns="54178" bIns="27089" rtlCol="0">
            <a:spAutoFit/>
          </a:bodyPr>
          <a:lstStyle/>
          <a:p>
            <a:r>
              <a:rPr lang="en-US" dirty="0" smtClean="0"/>
              <a:t>Corona infection propagation model</a:t>
            </a:r>
          </a:p>
        </p:txBody>
      </p:sp>
      <p:sp>
        <p:nvSpPr>
          <p:cNvPr id="9" name="TextBox 8"/>
          <p:cNvSpPr txBox="1"/>
          <p:nvPr/>
        </p:nvSpPr>
        <p:spPr>
          <a:xfrm>
            <a:off x="4674175" y="4492502"/>
            <a:ext cx="882062" cy="270151"/>
          </a:xfrm>
          <a:prstGeom prst="rect">
            <a:avLst/>
          </a:prstGeom>
          <a:noFill/>
        </p:spPr>
        <p:txBody>
          <a:bodyPr wrap="none" lIns="54178" tIns="27089" rIns="54178" bIns="27089" rtlCol="0">
            <a:spAutoFit/>
          </a:bodyPr>
          <a:lstStyle/>
          <a:p>
            <a:r>
              <a:rPr lang="en-US" sz="1400" dirty="0">
                <a:latin typeface="Times New Roman" pitchFamily="18" charset="0"/>
                <a:cs typeface="Times New Roman" pitchFamily="18" charset="0"/>
              </a:rPr>
              <a:t>The model</a:t>
            </a:r>
            <a:endParaRPr lang="en-US" sz="1400" dirty="0">
              <a:latin typeface="Times New Roman" pitchFamily="18" charset="0"/>
              <a:cs typeface="Times New Roman" pitchFamily="18" charset="0"/>
            </a:endParaRPr>
          </a:p>
        </p:txBody>
      </p:sp>
    </p:spTree>
    <p:extLst>
      <p:ext uri="{BB962C8B-B14F-4D97-AF65-F5344CB8AC3E}">
        <p14:creationId xmlns:p14="http://schemas.microsoft.com/office/powerpoint/2010/main" val="42866866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BA794F3-040C-4336-B142-B85B60C01368}" type="slidenum">
              <a:rPr lang="en-US" smtClean="0"/>
              <a:t>9</a:t>
            </a:fld>
            <a:endParaRPr lang="en-US"/>
          </a:p>
        </p:txBody>
      </p:sp>
      <p:sp>
        <p:nvSpPr>
          <p:cNvPr id="3" name="Title 3"/>
          <p:cNvSpPr txBox="1">
            <a:spLocks/>
          </p:cNvSpPr>
          <p:nvPr/>
        </p:nvSpPr>
        <p:spPr>
          <a:xfrm>
            <a:off x="198927" y="212782"/>
            <a:ext cx="8229600" cy="591161"/>
          </a:xfrm>
          <a:prstGeom prst="rect">
            <a:avLst/>
          </a:prstGeom>
          <a:noFill/>
          <a:ln w="38100">
            <a:solidFill>
              <a:schemeClr val="bg1">
                <a:lumMod val="75000"/>
              </a:schemeClr>
            </a:solidFill>
          </a:ln>
        </p:spPr>
        <p:txBody>
          <a:bodyPr lIns="54178" tIns="27089" rIns="54178" bIns="27089">
            <a:noAutofit/>
          </a:bodyPr>
          <a:lstStyle>
            <a:lvl1pPr algn="ctr" defTabSz="1543050" rtl="0" eaLnBrk="1" latinLnBrk="0" hangingPunct="1">
              <a:spcBef>
                <a:spcPct val="0"/>
              </a:spcBef>
              <a:buNone/>
              <a:defRPr sz="7400" kern="1200">
                <a:solidFill>
                  <a:schemeClr val="tx1"/>
                </a:solidFill>
                <a:latin typeface="+mj-lt"/>
                <a:ea typeface="+mj-ea"/>
                <a:cs typeface="+mj-cs"/>
              </a:defRPr>
            </a:lvl1pPr>
          </a:lstStyle>
          <a:p>
            <a:r>
              <a:rPr lang="en-US" sz="3600" dirty="0">
                <a:latin typeface="Times New Roman" pitchFamily="18" charset="0"/>
                <a:ea typeface="Tahoma" pitchFamily="34" charset="0"/>
                <a:cs typeface="Times New Roman" pitchFamily="18" charset="0"/>
              </a:rPr>
              <a:t>machine learning </a:t>
            </a:r>
            <a:endParaRPr lang="en-US" sz="3600" dirty="0">
              <a:latin typeface="Times New Roman" pitchFamily="18" charset="0"/>
              <a:ea typeface="Tahoma" pitchFamily="34" charset="0"/>
              <a:cs typeface="Times New Roman" pitchFamily="18" charset="0"/>
            </a:endParaRPr>
          </a:p>
        </p:txBody>
      </p:sp>
      <p:sp>
        <p:nvSpPr>
          <p:cNvPr id="4" name="Rectangle 3"/>
          <p:cNvSpPr/>
          <p:nvPr/>
        </p:nvSpPr>
        <p:spPr>
          <a:xfrm>
            <a:off x="1424820" y="2921241"/>
            <a:ext cx="795104" cy="47297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5" name="TextBox 4"/>
          <p:cNvSpPr txBox="1"/>
          <p:nvPr/>
        </p:nvSpPr>
        <p:spPr>
          <a:xfrm>
            <a:off x="1519375" y="2945461"/>
            <a:ext cx="686495" cy="393261"/>
          </a:xfrm>
          <a:prstGeom prst="rect">
            <a:avLst/>
          </a:prstGeom>
          <a:noFill/>
        </p:spPr>
        <p:txBody>
          <a:bodyPr wrap="none" lIns="54178" tIns="27089" rIns="54178" bIns="27089" rtlCol="0">
            <a:spAutoFit/>
          </a:bodyPr>
          <a:lstStyle/>
          <a:p>
            <a:r>
              <a:rPr lang="en-US" sz="1100" dirty="0">
                <a:latin typeface="Times New Roman" pitchFamily="18" charset="0"/>
                <a:cs typeface="Times New Roman" pitchFamily="18" charset="0"/>
              </a:rPr>
              <a:t>s</a:t>
            </a:r>
            <a:r>
              <a:rPr lang="en-US" sz="1100" dirty="0">
                <a:latin typeface="Times New Roman" pitchFamily="18" charset="0"/>
                <a:cs typeface="Times New Roman" pitchFamily="18" charset="0"/>
              </a:rPr>
              <a:t>et of data</a:t>
            </a:r>
          </a:p>
          <a:p>
            <a:r>
              <a:rPr lang="en-US" sz="1100" dirty="0">
                <a:latin typeface="Times New Roman" pitchFamily="18" charset="0"/>
                <a:cs typeface="Times New Roman" pitchFamily="18" charset="0"/>
              </a:rPr>
              <a:t>patterns</a:t>
            </a:r>
            <a:endParaRPr lang="en-US" sz="1100" dirty="0">
              <a:latin typeface="Times New Roman" pitchFamily="18" charset="0"/>
              <a:cs typeface="Times New Roman" pitchFamily="18" charset="0"/>
            </a:endParaRPr>
          </a:p>
        </p:txBody>
      </p:sp>
      <p:sp>
        <p:nvSpPr>
          <p:cNvPr id="6" name="Rounded Rectangle 5"/>
          <p:cNvSpPr/>
          <p:nvPr/>
        </p:nvSpPr>
        <p:spPr>
          <a:xfrm>
            <a:off x="1407656" y="3671513"/>
            <a:ext cx="903771" cy="6549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7" name="Down Arrow 6"/>
          <p:cNvSpPr/>
          <p:nvPr/>
        </p:nvSpPr>
        <p:spPr>
          <a:xfrm>
            <a:off x="1788437" y="3394214"/>
            <a:ext cx="79510" cy="2602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8" name="TextBox 7"/>
          <p:cNvSpPr txBox="1"/>
          <p:nvPr/>
        </p:nvSpPr>
        <p:spPr>
          <a:xfrm>
            <a:off x="1407655" y="3747421"/>
            <a:ext cx="849318" cy="439428"/>
          </a:xfrm>
          <a:prstGeom prst="rect">
            <a:avLst/>
          </a:prstGeom>
          <a:noFill/>
        </p:spPr>
        <p:txBody>
          <a:bodyPr wrap="square" lIns="54178" tIns="27089" rIns="54178" bIns="27089" rtlCol="0">
            <a:spAutoFit/>
          </a:bodyPr>
          <a:lstStyle/>
          <a:p>
            <a:pPr algn="ctr"/>
            <a:r>
              <a:rPr lang="en-US" sz="900" b="1" dirty="0">
                <a:solidFill>
                  <a:schemeClr val="bg1"/>
                </a:solidFill>
                <a:latin typeface="Times New Roman" pitchFamily="18" charset="0"/>
                <a:cs typeface="Times New Roman" pitchFamily="18" charset="0"/>
              </a:rPr>
              <a:t>ML</a:t>
            </a:r>
          </a:p>
          <a:p>
            <a:pPr algn="ctr"/>
            <a:r>
              <a:rPr lang="en-US" sz="900" b="1" dirty="0">
                <a:solidFill>
                  <a:schemeClr val="bg1"/>
                </a:solidFill>
                <a:latin typeface="Times New Roman" pitchFamily="18" charset="0"/>
                <a:cs typeface="Times New Roman" pitchFamily="18" charset="0"/>
              </a:rPr>
              <a:t>Algorithm</a:t>
            </a:r>
            <a:endParaRPr lang="en-US" sz="500" b="1" dirty="0">
              <a:solidFill>
                <a:schemeClr val="bg1"/>
              </a:solidFill>
              <a:latin typeface="Times New Roman" pitchFamily="18" charset="0"/>
              <a:cs typeface="Times New Roman" pitchFamily="18" charset="0"/>
            </a:endParaRPr>
          </a:p>
          <a:p>
            <a:endParaRPr lang="en-US" sz="700" b="1" dirty="0">
              <a:solidFill>
                <a:schemeClr val="bg1"/>
              </a:solidFill>
              <a:latin typeface="Times New Roman" pitchFamily="18" charset="0"/>
              <a:cs typeface="Times New Roman" pitchFamily="18" charset="0"/>
            </a:endParaRPr>
          </a:p>
        </p:txBody>
      </p:sp>
      <p:sp>
        <p:nvSpPr>
          <p:cNvPr id="9" name="Down Arrow 8"/>
          <p:cNvSpPr/>
          <p:nvPr/>
        </p:nvSpPr>
        <p:spPr>
          <a:xfrm>
            <a:off x="1786900" y="4332836"/>
            <a:ext cx="79510" cy="2602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0" name="Rectangle 9"/>
          <p:cNvSpPr/>
          <p:nvPr/>
        </p:nvSpPr>
        <p:spPr>
          <a:xfrm>
            <a:off x="1492349" y="4605510"/>
            <a:ext cx="675839" cy="2365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r>
              <a:rPr lang="en-US" sz="1200" b="1" dirty="0">
                <a:latin typeface="Times New Roman" pitchFamily="18" charset="0"/>
                <a:cs typeface="Times New Roman" pitchFamily="18" charset="0"/>
              </a:rPr>
              <a:t>m</a:t>
            </a:r>
            <a:r>
              <a:rPr lang="en-US" sz="1200" b="1" dirty="0">
                <a:latin typeface="Times New Roman" pitchFamily="18" charset="0"/>
                <a:cs typeface="Times New Roman" pitchFamily="18" charset="0"/>
              </a:rPr>
              <a:t>odel</a:t>
            </a:r>
            <a:endParaRPr lang="en-US" sz="1200" b="1" dirty="0">
              <a:latin typeface="Times New Roman" pitchFamily="18" charset="0"/>
              <a:cs typeface="Times New Roman" pitchFamily="18" charset="0"/>
            </a:endParaRPr>
          </a:p>
        </p:txBody>
      </p:sp>
      <p:sp>
        <p:nvSpPr>
          <p:cNvPr id="11" name="Rectangle 10"/>
          <p:cNvSpPr/>
          <p:nvPr/>
        </p:nvSpPr>
        <p:spPr>
          <a:xfrm>
            <a:off x="2498210" y="3989069"/>
            <a:ext cx="636083" cy="219149"/>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2" name="Rectangle 11"/>
          <p:cNvSpPr/>
          <p:nvPr/>
        </p:nvSpPr>
        <p:spPr>
          <a:xfrm>
            <a:off x="2776497" y="4219068"/>
            <a:ext cx="79510" cy="5159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3" name="Left Arrow 12"/>
          <p:cNvSpPr/>
          <p:nvPr/>
        </p:nvSpPr>
        <p:spPr>
          <a:xfrm>
            <a:off x="2168188" y="4675046"/>
            <a:ext cx="687820" cy="11828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4" name="TextBox 13"/>
          <p:cNvSpPr txBox="1"/>
          <p:nvPr/>
        </p:nvSpPr>
        <p:spPr>
          <a:xfrm>
            <a:off x="2512097" y="3987897"/>
            <a:ext cx="635199" cy="177818"/>
          </a:xfrm>
          <a:prstGeom prst="rect">
            <a:avLst/>
          </a:prstGeom>
          <a:noFill/>
        </p:spPr>
        <p:txBody>
          <a:bodyPr wrap="none" lIns="54178" tIns="27089" rIns="54178" bIns="27089" rtlCol="0">
            <a:spAutoFit/>
          </a:bodyPr>
          <a:lstStyle/>
          <a:p>
            <a:r>
              <a:rPr lang="en-US" sz="800" b="1" dirty="0">
                <a:latin typeface="Times New Roman" pitchFamily="18" charset="0"/>
                <a:cs typeface="Times New Roman" pitchFamily="18" charset="0"/>
              </a:rPr>
              <a:t>n</a:t>
            </a:r>
            <a:r>
              <a:rPr lang="en-US" sz="800" b="1" dirty="0">
                <a:latin typeface="Times New Roman" pitchFamily="18" charset="0"/>
                <a:cs typeface="Times New Roman" pitchFamily="18" charset="0"/>
              </a:rPr>
              <a:t>ew pattern</a:t>
            </a:r>
            <a:endParaRPr lang="en-US" sz="800" b="1" dirty="0">
              <a:latin typeface="Times New Roman" pitchFamily="18" charset="0"/>
              <a:cs typeface="Times New Roman" pitchFamily="18" charset="0"/>
            </a:endParaRPr>
          </a:p>
        </p:txBody>
      </p:sp>
      <p:sp>
        <p:nvSpPr>
          <p:cNvPr id="15" name="Down Arrow 14"/>
          <p:cNvSpPr/>
          <p:nvPr/>
        </p:nvSpPr>
        <p:spPr>
          <a:xfrm>
            <a:off x="1782617" y="4842074"/>
            <a:ext cx="79510" cy="27135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16" name="TextBox 15"/>
          <p:cNvSpPr txBox="1"/>
          <p:nvPr/>
        </p:nvSpPr>
        <p:spPr>
          <a:xfrm>
            <a:off x="1424820" y="5127518"/>
            <a:ext cx="1815009" cy="331706"/>
          </a:xfrm>
          <a:prstGeom prst="rect">
            <a:avLst/>
          </a:prstGeom>
          <a:noFill/>
        </p:spPr>
        <p:txBody>
          <a:bodyPr wrap="none" lIns="54178" tIns="27089" rIns="54178" bIns="27089" rtlCol="0">
            <a:spAutoFit/>
          </a:bodyPr>
          <a:lstStyle/>
          <a:p>
            <a:r>
              <a:rPr lang="en-US" sz="900" dirty="0">
                <a:latin typeface="Times New Roman" pitchFamily="18" charset="0"/>
                <a:cs typeface="Times New Roman" pitchFamily="18" charset="0"/>
              </a:rPr>
              <a:t>(the model tells the class type of the </a:t>
            </a:r>
          </a:p>
          <a:p>
            <a:r>
              <a:rPr lang="en-US" sz="900" dirty="0">
                <a:latin typeface="Times New Roman" pitchFamily="18" charset="0"/>
                <a:cs typeface="Times New Roman" pitchFamily="18" charset="0"/>
              </a:rPr>
              <a:t>   new object/pattern, i.e., “the hen”) </a:t>
            </a:r>
            <a:endParaRPr lang="en-US" sz="900" dirty="0">
              <a:latin typeface="Times New Roman" pitchFamily="18" charset="0"/>
              <a:cs typeface="Times New Roman" pitchFamily="18" charset="0"/>
            </a:endParaRPr>
          </a:p>
        </p:txBody>
      </p:sp>
      <p:sp>
        <p:nvSpPr>
          <p:cNvPr id="18" name="TextBox 17"/>
          <p:cNvSpPr txBox="1"/>
          <p:nvPr/>
        </p:nvSpPr>
        <p:spPr>
          <a:xfrm>
            <a:off x="2856007" y="4297250"/>
            <a:ext cx="1253958" cy="470205"/>
          </a:xfrm>
          <a:prstGeom prst="rect">
            <a:avLst/>
          </a:prstGeom>
          <a:noFill/>
        </p:spPr>
        <p:txBody>
          <a:bodyPr wrap="none" lIns="54178" tIns="27089" rIns="54178" bIns="27089" rtlCol="0">
            <a:spAutoFit/>
          </a:bodyPr>
          <a:lstStyle/>
          <a:p>
            <a:r>
              <a:rPr lang="en-US" sz="900" dirty="0">
                <a:latin typeface="Times New Roman" pitchFamily="18" charset="0"/>
                <a:cs typeface="Times New Roman" pitchFamily="18" charset="0"/>
              </a:rPr>
              <a:t>w</a:t>
            </a:r>
            <a:r>
              <a:rPr lang="en-US" sz="900" dirty="0">
                <a:latin typeface="Times New Roman" pitchFamily="18" charset="0"/>
                <a:cs typeface="Times New Roman" pitchFamily="18" charset="0"/>
              </a:rPr>
              <a:t>hat is the class type of</a:t>
            </a:r>
          </a:p>
          <a:p>
            <a:r>
              <a:rPr lang="en-US" sz="900" dirty="0">
                <a:latin typeface="Times New Roman" pitchFamily="18" charset="0"/>
                <a:cs typeface="Times New Roman" pitchFamily="18" charset="0"/>
              </a:rPr>
              <a:t>t</a:t>
            </a:r>
            <a:r>
              <a:rPr lang="en-US" sz="900" dirty="0">
                <a:latin typeface="Times New Roman" pitchFamily="18" charset="0"/>
                <a:cs typeface="Times New Roman" pitchFamily="18" charset="0"/>
              </a:rPr>
              <a:t>his new pattern (i.e., the</a:t>
            </a:r>
          </a:p>
          <a:p>
            <a:r>
              <a:rPr lang="en-US" sz="900" dirty="0">
                <a:latin typeface="Times New Roman" pitchFamily="18" charset="0"/>
                <a:cs typeface="Times New Roman" pitchFamily="18" charset="0"/>
              </a:rPr>
              <a:t>o</a:t>
            </a:r>
            <a:r>
              <a:rPr lang="en-US" sz="900" dirty="0">
                <a:latin typeface="Times New Roman" pitchFamily="18" charset="0"/>
                <a:cs typeface="Times New Roman" pitchFamily="18" charset="0"/>
              </a:rPr>
              <a:t>bject)?</a:t>
            </a:r>
            <a:endParaRPr lang="en-US" sz="9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8597" y="1906314"/>
            <a:ext cx="598186" cy="477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16527" y="1900729"/>
            <a:ext cx="781683" cy="5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57587" y="1804312"/>
            <a:ext cx="396840" cy="725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57587" y="3305954"/>
            <a:ext cx="333263" cy="628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774015" y="1236946"/>
            <a:ext cx="2943523" cy="331706"/>
          </a:xfrm>
          <a:prstGeom prst="rect">
            <a:avLst/>
          </a:prstGeom>
          <a:solidFill>
            <a:schemeClr val="bg1">
              <a:lumMod val="95000"/>
            </a:schemeClr>
          </a:solidFill>
          <a:ln>
            <a:solidFill>
              <a:schemeClr val="bg1"/>
            </a:solidFill>
          </a:ln>
        </p:spPr>
        <p:txBody>
          <a:bodyPr wrap="none" lIns="54178" tIns="27089" rIns="54178" bIns="27089" rtlCol="0">
            <a:spAutoFit/>
          </a:bodyPr>
          <a:lstStyle/>
          <a:p>
            <a:r>
              <a:rPr lang="en-US" b="1" dirty="0" smtClean="0">
                <a:latin typeface="Times New Roman" pitchFamily="18" charset="0"/>
                <a:cs typeface="Times New Roman" pitchFamily="18" charset="0"/>
              </a:rPr>
              <a:t>Example 1</a:t>
            </a:r>
            <a:r>
              <a:rPr lang="en-US" dirty="0" smtClean="0">
                <a:latin typeface="Times New Roman" pitchFamily="18" charset="0"/>
                <a:cs typeface="Times New Roman" pitchFamily="18" charset="0"/>
              </a:rPr>
              <a:t>. object recognition</a:t>
            </a:r>
            <a:endParaRPr lang="en-US" dirty="0">
              <a:latin typeface="Times New Roman" pitchFamily="18" charset="0"/>
              <a:cs typeface="Times New Roman" pitchFamily="18" charset="0"/>
            </a:endParaRPr>
          </a:p>
        </p:txBody>
      </p:sp>
      <p:cxnSp>
        <p:nvCxnSpPr>
          <p:cNvPr id="31" name="Straight Arrow Connector 30"/>
          <p:cNvCxnSpPr/>
          <p:nvPr/>
        </p:nvCxnSpPr>
        <p:spPr>
          <a:xfrm flipV="1">
            <a:off x="1839820" y="2563424"/>
            <a:ext cx="0" cy="331311"/>
          </a:xfrm>
          <a:prstGeom prst="straightConnector1">
            <a:avLst/>
          </a:prstGeom>
          <a:ln w="571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25" name="Straight Arrow Connector 1024"/>
          <p:cNvCxnSpPr/>
          <p:nvPr/>
        </p:nvCxnSpPr>
        <p:spPr>
          <a:xfrm flipH="1">
            <a:off x="1064871" y="3987896"/>
            <a:ext cx="327588" cy="0"/>
          </a:xfrm>
          <a:prstGeom prst="straightConnector1">
            <a:avLst/>
          </a:prstGeom>
          <a:ln w="571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31" name="Straight Connector 1030"/>
          <p:cNvCxnSpPr/>
          <p:nvPr/>
        </p:nvCxnSpPr>
        <p:spPr>
          <a:xfrm>
            <a:off x="4412979" y="984851"/>
            <a:ext cx="0" cy="4556921"/>
          </a:xfrm>
          <a:prstGeom prst="line">
            <a:avLst/>
          </a:prstGeom>
        </p:spPr>
        <p:style>
          <a:lnRef idx="1">
            <a:schemeClr val="accent1"/>
          </a:lnRef>
          <a:fillRef idx="0">
            <a:schemeClr val="accent1"/>
          </a:fillRef>
          <a:effectRef idx="0">
            <a:schemeClr val="accent1"/>
          </a:effectRef>
          <a:fontRef idx="minor">
            <a:schemeClr val="tx1"/>
          </a:fontRef>
        </p:style>
      </p:cxnSp>
      <p:sp>
        <p:nvSpPr>
          <p:cNvPr id="1033" name="TextBox 1032"/>
          <p:cNvSpPr txBox="1"/>
          <p:nvPr/>
        </p:nvSpPr>
        <p:spPr>
          <a:xfrm>
            <a:off x="1954906" y="2563424"/>
            <a:ext cx="1444716" cy="270151"/>
          </a:xfrm>
          <a:prstGeom prst="rect">
            <a:avLst/>
          </a:prstGeom>
          <a:noFill/>
        </p:spPr>
        <p:txBody>
          <a:bodyPr wrap="none" lIns="54178" tIns="27089" rIns="54178" bIns="27089" rtlCol="0">
            <a:spAutoFit/>
          </a:bodyPr>
          <a:lstStyle/>
          <a:p>
            <a:r>
              <a:rPr lang="en-US" sz="700" dirty="0">
                <a:latin typeface="Times New Roman" pitchFamily="18" charset="0"/>
                <a:cs typeface="Times New Roman" pitchFamily="18" charset="0"/>
              </a:rPr>
              <a:t>c</a:t>
            </a:r>
            <a:r>
              <a:rPr lang="en-US" sz="700" dirty="0">
                <a:latin typeface="Times New Roman" pitchFamily="18" charset="0"/>
                <a:cs typeface="Times New Roman" pitchFamily="18" charset="0"/>
              </a:rPr>
              <a:t>ontains images of hen, cat, and dog </a:t>
            </a:r>
          </a:p>
          <a:p>
            <a:r>
              <a:rPr lang="en-US" sz="700" dirty="0">
                <a:latin typeface="Times New Roman" pitchFamily="18" charset="0"/>
                <a:cs typeface="Times New Roman" pitchFamily="18" charset="0"/>
              </a:rPr>
              <a:t>in the form of pixel data</a:t>
            </a:r>
            <a:endParaRPr lang="en-US" sz="700" dirty="0">
              <a:latin typeface="Times New Roman" pitchFamily="18" charset="0"/>
              <a:cs typeface="Times New Roman" pitchFamily="18" charset="0"/>
            </a:endParaRPr>
          </a:p>
        </p:txBody>
      </p:sp>
      <p:sp>
        <p:nvSpPr>
          <p:cNvPr id="1035" name="Rectangle 1034"/>
          <p:cNvSpPr/>
          <p:nvPr/>
        </p:nvSpPr>
        <p:spPr>
          <a:xfrm>
            <a:off x="37894" y="3751422"/>
            <a:ext cx="1287566" cy="485594"/>
          </a:xfrm>
          <a:prstGeom prst="rect">
            <a:avLst/>
          </a:prstGeom>
        </p:spPr>
        <p:txBody>
          <a:bodyPr wrap="square" lIns="54178" tIns="27089" rIns="54178" bIns="27089">
            <a:spAutoFit/>
          </a:bodyPr>
          <a:lstStyle/>
          <a:p>
            <a:r>
              <a:rPr lang="en-US" sz="700" dirty="0">
                <a:latin typeface="Times New Roman" pitchFamily="18" charset="0"/>
                <a:cs typeface="Times New Roman" pitchFamily="18" charset="0"/>
              </a:rPr>
              <a:t>t</a:t>
            </a:r>
            <a:r>
              <a:rPr lang="en-US" sz="700" dirty="0">
                <a:latin typeface="Times New Roman" pitchFamily="18" charset="0"/>
                <a:cs typeface="Times New Roman" pitchFamily="18" charset="0"/>
              </a:rPr>
              <a:t>he </a:t>
            </a:r>
            <a:r>
              <a:rPr lang="en-US" sz="700" dirty="0" err="1">
                <a:latin typeface="Times New Roman" pitchFamily="18" charset="0"/>
                <a:cs typeface="Times New Roman" pitchFamily="18" charset="0"/>
              </a:rPr>
              <a:t>algo</a:t>
            </a:r>
            <a:r>
              <a:rPr lang="en-US" sz="700" dirty="0">
                <a:latin typeface="Times New Roman" pitchFamily="18" charset="0"/>
                <a:cs typeface="Times New Roman" pitchFamily="18" charset="0"/>
              </a:rPr>
              <a:t> processes the data </a:t>
            </a:r>
          </a:p>
          <a:p>
            <a:r>
              <a:rPr lang="en-US" sz="700" dirty="0">
                <a:latin typeface="Times New Roman" pitchFamily="18" charset="0"/>
                <a:cs typeface="Times New Roman" pitchFamily="18" charset="0"/>
              </a:rPr>
              <a:t>and outputs a model, e.g., </a:t>
            </a:r>
          </a:p>
          <a:p>
            <a:r>
              <a:rPr lang="en-US" sz="700" dirty="0">
                <a:latin typeface="Times New Roman" pitchFamily="18" charset="0"/>
                <a:cs typeface="Times New Roman" pitchFamily="18" charset="0"/>
              </a:rPr>
              <a:t>in the form a mathematical</a:t>
            </a:r>
          </a:p>
          <a:p>
            <a:r>
              <a:rPr lang="en-US" sz="700" dirty="0">
                <a:latin typeface="Times New Roman" pitchFamily="18" charset="0"/>
                <a:cs typeface="Times New Roman" pitchFamily="18" charset="0"/>
              </a:rPr>
              <a:t>formula </a:t>
            </a:r>
          </a:p>
        </p:txBody>
      </p:sp>
      <p:sp>
        <p:nvSpPr>
          <p:cNvPr id="44" name="Rectangle 43"/>
          <p:cNvSpPr/>
          <p:nvPr/>
        </p:nvSpPr>
        <p:spPr>
          <a:xfrm>
            <a:off x="5182786" y="2951438"/>
            <a:ext cx="795104" cy="47297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5" name="TextBox 44"/>
          <p:cNvSpPr txBox="1"/>
          <p:nvPr/>
        </p:nvSpPr>
        <p:spPr>
          <a:xfrm>
            <a:off x="5364750" y="2968315"/>
            <a:ext cx="553446" cy="393261"/>
          </a:xfrm>
          <a:prstGeom prst="rect">
            <a:avLst/>
          </a:prstGeom>
          <a:noFill/>
        </p:spPr>
        <p:txBody>
          <a:bodyPr wrap="none" lIns="54178" tIns="27089" rIns="54178" bIns="27089" rtlCol="0">
            <a:spAutoFit/>
          </a:bodyPr>
          <a:lstStyle/>
          <a:p>
            <a:r>
              <a:rPr lang="en-US" sz="1100" dirty="0">
                <a:latin typeface="Times New Roman" pitchFamily="18" charset="0"/>
                <a:cs typeface="Times New Roman" pitchFamily="18" charset="0"/>
              </a:rPr>
              <a:t>d</a:t>
            </a:r>
            <a:r>
              <a:rPr lang="en-US" sz="1100" dirty="0">
                <a:latin typeface="Times New Roman" pitchFamily="18" charset="0"/>
                <a:cs typeface="Times New Roman" pitchFamily="18" charset="0"/>
              </a:rPr>
              <a:t>ata</a:t>
            </a:r>
          </a:p>
          <a:p>
            <a:r>
              <a:rPr lang="en-US" sz="1100" dirty="0">
                <a:latin typeface="Times New Roman" pitchFamily="18" charset="0"/>
                <a:cs typeface="Times New Roman" pitchFamily="18" charset="0"/>
              </a:rPr>
              <a:t>patterns</a:t>
            </a:r>
            <a:endParaRPr lang="en-US" sz="1100" dirty="0">
              <a:latin typeface="Times New Roman" pitchFamily="18" charset="0"/>
              <a:cs typeface="Times New Roman" pitchFamily="18" charset="0"/>
            </a:endParaRPr>
          </a:p>
        </p:txBody>
      </p:sp>
      <p:sp>
        <p:nvSpPr>
          <p:cNvPr id="46" name="Rounded Rectangle 45"/>
          <p:cNvSpPr/>
          <p:nvPr/>
        </p:nvSpPr>
        <p:spPr>
          <a:xfrm>
            <a:off x="5165623" y="3701711"/>
            <a:ext cx="903771" cy="6549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7" name="Down Arrow 46"/>
          <p:cNvSpPr/>
          <p:nvPr/>
        </p:nvSpPr>
        <p:spPr>
          <a:xfrm>
            <a:off x="5546404" y="3424412"/>
            <a:ext cx="79510" cy="2602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48" name="TextBox 47"/>
          <p:cNvSpPr txBox="1"/>
          <p:nvPr/>
        </p:nvSpPr>
        <p:spPr>
          <a:xfrm>
            <a:off x="5165622" y="3777619"/>
            <a:ext cx="849318" cy="439428"/>
          </a:xfrm>
          <a:prstGeom prst="rect">
            <a:avLst/>
          </a:prstGeom>
          <a:noFill/>
        </p:spPr>
        <p:txBody>
          <a:bodyPr wrap="square" lIns="54178" tIns="27089" rIns="54178" bIns="27089" rtlCol="0">
            <a:spAutoFit/>
          </a:bodyPr>
          <a:lstStyle/>
          <a:p>
            <a:pPr algn="ctr"/>
            <a:r>
              <a:rPr lang="en-US" sz="900" b="1" dirty="0">
                <a:solidFill>
                  <a:schemeClr val="bg1"/>
                </a:solidFill>
                <a:latin typeface="Times New Roman" pitchFamily="18" charset="0"/>
                <a:cs typeface="Times New Roman" pitchFamily="18" charset="0"/>
              </a:rPr>
              <a:t>ML</a:t>
            </a:r>
          </a:p>
          <a:p>
            <a:pPr algn="ctr"/>
            <a:r>
              <a:rPr lang="en-US" sz="900" b="1" dirty="0">
                <a:solidFill>
                  <a:schemeClr val="bg1"/>
                </a:solidFill>
                <a:latin typeface="Times New Roman" pitchFamily="18" charset="0"/>
                <a:cs typeface="Times New Roman" pitchFamily="18" charset="0"/>
              </a:rPr>
              <a:t>Algorithm</a:t>
            </a:r>
            <a:endParaRPr lang="en-US" sz="500" b="1" dirty="0">
              <a:solidFill>
                <a:schemeClr val="bg1"/>
              </a:solidFill>
              <a:latin typeface="Times New Roman" pitchFamily="18" charset="0"/>
              <a:cs typeface="Times New Roman" pitchFamily="18" charset="0"/>
            </a:endParaRPr>
          </a:p>
          <a:p>
            <a:endParaRPr lang="en-US" sz="700" b="1" dirty="0">
              <a:solidFill>
                <a:schemeClr val="bg1"/>
              </a:solidFill>
              <a:latin typeface="Times New Roman" pitchFamily="18" charset="0"/>
              <a:cs typeface="Times New Roman" pitchFamily="18" charset="0"/>
            </a:endParaRPr>
          </a:p>
        </p:txBody>
      </p:sp>
      <p:sp>
        <p:nvSpPr>
          <p:cNvPr id="49" name="Down Arrow 48"/>
          <p:cNvSpPr/>
          <p:nvPr/>
        </p:nvSpPr>
        <p:spPr>
          <a:xfrm>
            <a:off x="5544867" y="4363034"/>
            <a:ext cx="79510" cy="2602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50" name="Rectangle 49"/>
          <p:cNvSpPr/>
          <p:nvPr/>
        </p:nvSpPr>
        <p:spPr>
          <a:xfrm>
            <a:off x="5250316" y="4635707"/>
            <a:ext cx="675839" cy="2365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r>
              <a:rPr lang="en-US" sz="1200" b="1" dirty="0">
                <a:latin typeface="Times New Roman" pitchFamily="18" charset="0"/>
                <a:cs typeface="Times New Roman" pitchFamily="18" charset="0"/>
              </a:rPr>
              <a:t>m</a:t>
            </a:r>
            <a:r>
              <a:rPr lang="en-US" sz="1200" b="1" dirty="0">
                <a:latin typeface="Times New Roman" pitchFamily="18" charset="0"/>
                <a:cs typeface="Times New Roman" pitchFamily="18" charset="0"/>
              </a:rPr>
              <a:t>odel</a:t>
            </a:r>
            <a:endParaRPr lang="en-US" sz="1200" b="1" dirty="0">
              <a:latin typeface="Times New Roman" pitchFamily="18" charset="0"/>
              <a:cs typeface="Times New Roman" pitchFamily="18" charset="0"/>
            </a:endParaRPr>
          </a:p>
        </p:txBody>
      </p:sp>
      <p:sp>
        <p:nvSpPr>
          <p:cNvPr id="51" name="Rectangle 50"/>
          <p:cNvSpPr/>
          <p:nvPr/>
        </p:nvSpPr>
        <p:spPr>
          <a:xfrm>
            <a:off x="6256177" y="4019266"/>
            <a:ext cx="636083" cy="219149"/>
          </a:xfrm>
          <a:prstGeom prst="rect">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52" name="Rectangle 51"/>
          <p:cNvSpPr/>
          <p:nvPr/>
        </p:nvSpPr>
        <p:spPr>
          <a:xfrm>
            <a:off x="6534464" y="4249265"/>
            <a:ext cx="79510" cy="5159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53" name="Left Arrow 52"/>
          <p:cNvSpPr/>
          <p:nvPr/>
        </p:nvSpPr>
        <p:spPr>
          <a:xfrm>
            <a:off x="5926154" y="4705243"/>
            <a:ext cx="687820" cy="11828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54" name="TextBox 53"/>
          <p:cNvSpPr txBox="1"/>
          <p:nvPr/>
        </p:nvSpPr>
        <p:spPr>
          <a:xfrm>
            <a:off x="6270064" y="4018094"/>
            <a:ext cx="635199" cy="177818"/>
          </a:xfrm>
          <a:prstGeom prst="rect">
            <a:avLst/>
          </a:prstGeom>
          <a:noFill/>
        </p:spPr>
        <p:txBody>
          <a:bodyPr wrap="none" lIns="54178" tIns="27089" rIns="54178" bIns="27089" rtlCol="0">
            <a:spAutoFit/>
          </a:bodyPr>
          <a:lstStyle/>
          <a:p>
            <a:r>
              <a:rPr lang="en-US" sz="800" b="1" dirty="0">
                <a:latin typeface="Times New Roman" pitchFamily="18" charset="0"/>
                <a:cs typeface="Times New Roman" pitchFamily="18" charset="0"/>
              </a:rPr>
              <a:t>n</a:t>
            </a:r>
            <a:r>
              <a:rPr lang="en-US" sz="800" b="1" dirty="0">
                <a:latin typeface="Times New Roman" pitchFamily="18" charset="0"/>
                <a:cs typeface="Times New Roman" pitchFamily="18" charset="0"/>
              </a:rPr>
              <a:t>ew pattern</a:t>
            </a:r>
            <a:endParaRPr lang="en-US" sz="800" b="1" dirty="0">
              <a:latin typeface="Times New Roman" pitchFamily="18" charset="0"/>
              <a:cs typeface="Times New Roman" pitchFamily="18" charset="0"/>
            </a:endParaRPr>
          </a:p>
        </p:txBody>
      </p:sp>
      <p:sp>
        <p:nvSpPr>
          <p:cNvPr id="55" name="Down Arrow 54"/>
          <p:cNvSpPr/>
          <p:nvPr/>
        </p:nvSpPr>
        <p:spPr>
          <a:xfrm>
            <a:off x="5540583" y="4872271"/>
            <a:ext cx="79510" cy="27135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54178" tIns="27089" rIns="54178" bIns="27089" rtlCol="0" anchor="ctr"/>
          <a:lstStyle/>
          <a:p>
            <a:pPr algn="ctr"/>
            <a:endParaRPr lang="en-US"/>
          </a:p>
        </p:txBody>
      </p:sp>
      <p:sp>
        <p:nvSpPr>
          <p:cNvPr id="56" name="TextBox 55"/>
          <p:cNvSpPr txBox="1"/>
          <p:nvPr/>
        </p:nvSpPr>
        <p:spPr>
          <a:xfrm>
            <a:off x="5182787" y="5157716"/>
            <a:ext cx="923740" cy="331706"/>
          </a:xfrm>
          <a:prstGeom prst="rect">
            <a:avLst/>
          </a:prstGeom>
          <a:noFill/>
        </p:spPr>
        <p:txBody>
          <a:bodyPr wrap="none" lIns="54178" tIns="27089" rIns="54178" bIns="27089" rtlCol="0">
            <a:spAutoFit/>
          </a:bodyPr>
          <a:lstStyle/>
          <a:p>
            <a:r>
              <a:rPr lang="en-US" sz="900" dirty="0">
                <a:latin typeface="Times New Roman" pitchFamily="18" charset="0"/>
                <a:cs typeface="Times New Roman" pitchFamily="18" charset="0"/>
              </a:rPr>
              <a:t>(class type of the </a:t>
            </a:r>
          </a:p>
          <a:p>
            <a:r>
              <a:rPr lang="en-US" sz="900" dirty="0">
                <a:latin typeface="Times New Roman" pitchFamily="18" charset="0"/>
                <a:cs typeface="Times New Roman" pitchFamily="18" charset="0"/>
              </a:rPr>
              <a:t>   new pattern) </a:t>
            </a:r>
            <a:endParaRPr lang="en-US" sz="900" dirty="0">
              <a:latin typeface="Times New Roman" pitchFamily="18" charset="0"/>
              <a:cs typeface="Times New Roman" pitchFamily="18" charset="0"/>
            </a:endParaRPr>
          </a:p>
        </p:txBody>
      </p:sp>
      <p:sp>
        <p:nvSpPr>
          <p:cNvPr id="58" name="TextBox 57"/>
          <p:cNvSpPr txBox="1"/>
          <p:nvPr/>
        </p:nvSpPr>
        <p:spPr>
          <a:xfrm>
            <a:off x="6613974" y="4327447"/>
            <a:ext cx="1045568" cy="331706"/>
          </a:xfrm>
          <a:prstGeom prst="rect">
            <a:avLst/>
          </a:prstGeom>
          <a:noFill/>
        </p:spPr>
        <p:txBody>
          <a:bodyPr wrap="none" lIns="54178" tIns="27089" rIns="54178" bIns="27089" rtlCol="0">
            <a:spAutoFit/>
          </a:bodyPr>
          <a:lstStyle/>
          <a:p>
            <a:r>
              <a:rPr lang="en-US" sz="900" dirty="0">
                <a:latin typeface="Times New Roman" pitchFamily="18" charset="0"/>
                <a:cs typeface="Times New Roman" pitchFamily="18" charset="0"/>
              </a:rPr>
              <a:t>w</a:t>
            </a:r>
            <a:r>
              <a:rPr lang="en-US" sz="900" dirty="0">
                <a:latin typeface="Times New Roman" pitchFamily="18" charset="0"/>
                <a:cs typeface="Times New Roman" pitchFamily="18" charset="0"/>
              </a:rPr>
              <a:t>hat is class type of</a:t>
            </a:r>
          </a:p>
          <a:p>
            <a:r>
              <a:rPr lang="en-US" sz="900" dirty="0">
                <a:latin typeface="Times New Roman" pitchFamily="18" charset="0"/>
                <a:cs typeface="Times New Roman" pitchFamily="18" charset="0"/>
              </a:rPr>
              <a:t>t</a:t>
            </a:r>
            <a:r>
              <a:rPr lang="en-US" sz="900" dirty="0">
                <a:latin typeface="Times New Roman" pitchFamily="18" charset="0"/>
                <a:cs typeface="Times New Roman" pitchFamily="18" charset="0"/>
              </a:rPr>
              <a:t>his new pattern?</a:t>
            </a:r>
            <a:endParaRPr lang="en-US" sz="900" dirty="0">
              <a:latin typeface="Times New Roman" pitchFamily="18" charset="0"/>
              <a:cs typeface="Times New Roman" pitchFamily="18" charset="0"/>
            </a:endParaRPr>
          </a:p>
        </p:txBody>
      </p:sp>
      <p:sp>
        <p:nvSpPr>
          <p:cNvPr id="1036" name="TextBox 1035"/>
          <p:cNvSpPr txBox="1"/>
          <p:nvPr/>
        </p:nvSpPr>
        <p:spPr>
          <a:xfrm>
            <a:off x="6718782" y="2145269"/>
            <a:ext cx="2402991" cy="1193480"/>
          </a:xfrm>
          <a:prstGeom prst="rect">
            <a:avLst/>
          </a:prstGeom>
          <a:noFill/>
          <a:ln>
            <a:solidFill>
              <a:schemeClr val="bg1">
                <a:lumMod val="95000"/>
              </a:schemeClr>
            </a:solidFill>
          </a:ln>
        </p:spPr>
        <p:txBody>
          <a:bodyPr wrap="none" lIns="54178" tIns="27089" rIns="54178" bIns="27089" rtlCol="0">
            <a:spAutoFit/>
          </a:bodyPr>
          <a:lstStyle/>
          <a:p>
            <a:r>
              <a:rPr lang="en-US" sz="800" dirty="0">
                <a:latin typeface="Times New Roman" pitchFamily="18" charset="0"/>
                <a:cs typeface="Times New Roman" pitchFamily="18" charset="0"/>
              </a:rPr>
              <a:t>-     doctors collect data </a:t>
            </a:r>
          </a:p>
          <a:p>
            <a:r>
              <a:rPr lang="en-US" sz="800" dirty="0">
                <a:latin typeface="Times New Roman" pitchFamily="18" charset="0"/>
                <a:cs typeface="Times New Roman" pitchFamily="18" charset="0"/>
              </a:rPr>
              <a:t>      of breast cancer patients.</a:t>
            </a:r>
          </a:p>
          <a:p>
            <a:endParaRPr lang="en-US" sz="500" dirty="0">
              <a:latin typeface="Times New Roman" pitchFamily="18" charset="0"/>
              <a:cs typeface="Times New Roman" pitchFamily="18" charset="0"/>
            </a:endParaRPr>
          </a:p>
          <a:p>
            <a:pPr marL="169307" indent="-169307">
              <a:buFontTx/>
              <a:buChar char="-"/>
            </a:pPr>
            <a:r>
              <a:rPr lang="en-US" sz="800" dirty="0">
                <a:latin typeface="Times New Roman" pitchFamily="18" charset="0"/>
                <a:cs typeface="Times New Roman" pitchFamily="18" charset="0"/>
              </a:rPr>
              <a:t>the data contains information about the tumor, e.g., </a:t>
            </a:r>
          </a:p>
          <a:p>
            <a:r>
              <a:rPr lang="en-US" sz="800" dirty="0">
                <a:latin typeface="Times New Roman" pitchFamily="18" charset="0"/>
                <a:cs typeface="Times New Roman" pitchFamily="18" charset="0"/>
              </a:rPr>
              <a:t> </a:t>
            </a:r>
            <a:r>
              <a:rPr lang="en-US" sz="800" dirty="0">
                <a:latin typeface="Times New Roman" pitchFamily="18" charset="0"/>
                <a:cs typeface="Times New Roman" pitchFamily="18" charset="0"/>
              </a:rPr>
              <a:t>      size, diameter, etc. of the tumor, </a:t>
            </a:r>
          </a:p>
          <a:p>
            <a:r>
              <a:rPr lang="en-US" sz="800" dirty="0">
                <a:latin typeface="Times New Roman" pitchFamily="18" charset="0"/>
                <a:cs typeface="Times New Roman" pitchFamily="18" charset="0"/>
              </a:rPr>
              <a:t> </a:t>
            </a:r>
            <a:r>
              <a:rPr lang="en-US" sz="800" dirty="0">
                <a:latin typeface="Times New Roman" pitchFamily="18" charset="0"/>
                <a:cs typeface="Times New Roman" pitchFamily="18" charset="0"/>
              </a:rPr>
              <a:t>      and whether the tumor is benign or malignant   </a:t>
            </a:r>
          </a:p>
          <a:p>
            <a:endParaRPr lang="en-US" sz="500" dirty="0">
              <a:latin typeface="Times New Roman" pitchFamily="18" charset="0"/>
              <a:cs typeface="Times New Roman" pitchFamily="18" charset="0"/>
            </a:endParaRPr>
          </a:p>
          <a:p>
            <a:pPr marL="169307" indent="-169307">
              <a:buFontTx/>
              <a:buChar char="-"/>
            </a:pPr>
            <a:r>
              <a:rPr lang="en-US" sz="800" dirty="0">
                <a:latin typeface="Times New Roman" pitchFamily="18" charset="0"/>
                <a:cs typeface="Times New Roman" pitchFamily="18" charset="0"/>
              </a:rPr>
              <a:t>The ML algorithm derives a </a:t>
            </a:r>
          </a:p>
          <a:p>
            <a:r>
              <a:rPr lang="en-US" sz="800" dirty="0">
                <a:latin typeface="Times New Roman" pitchFamily="18" charset="0"/>
                <a:cs typeface="Times New Roman" pitchFamily="18" charset="0"/>
              </a:rPr>
              <a:t> </a:t>
            </a:r>
            <a:r>
              <a:rPr lang="en-US" sz="800" dirty="0">
                <a:latin typeface="Times New Roman" pitchFamily="18" charset="0"/>
                <a:cs typeface="Times New Roman" pitchFamily="18" charset="0"/>
              </a:rPr>
              <a:t>      model from the data that can be used to predict</a:t>
            </a:r>
          </a:p>
          <a:p>
            <a:r>
              <a:rPr lang="en-US" sz="800" dirty="0">
                <a:latin typeface="Times New Roman" pitchFamily="18" charset="0"/>
                <a:cs typeface="Times New Roman" pitchFamily="18" charset="0"/>
              </a:rPr>
              <a:t> </a:t>
            </a:r>
            <a:r>
              <a:rPr lang="en-US" sz="800" dirty="0">
                <a:latin typeface="Times New Roman" pitchFamily="18" charset="0"/>
                <a:cs typeface="Times New Roman" pitchFamily="18" charset="0"/>
              </a:rPr>
              <a:t>      the cancer type of a new patient</a:t>
            </a:r>
            <a:endParaRPr lang="en-US" sz="800" dirty="0">
              <a:latin typeface="Times New Roman" pitchFamily="18" charset="0"/>
              <a:cs typeface="Times New Roman" pitchFamily="18" charset="0"/>
            </a:endParaRPr>
          </a:p>
        </p:txBody>
      </p:sp>
      <p:cxnSp>
        <p:nvCxnSpPr>
          <p:cNvPr id="1038" name="Straight Arrow Connector 1037"/>
          <p:cNvCxnSpPr/>
          <p:nvPr/>
        </p:nvCxnSpPr>
        <p:spPr>
          <a:xfrm flipV="1">
            <a:off x="6256177" y="3157727"/>
            <a:ext cx="278286" cy="236487"/>
          </a:xfrm>
          <a:prstGeom prst="straightConnector1">
            <a:avLst/>
          </a:prstGeom>
          <a:ln w="57150">
            <a:solidFill>
              <a:schemeClr val="bg1">
                <a:lumMod val="8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39" name="TextBox 1038"/>
          <p:cNvSpPr txBox="1"/>
          <p:nvPr/>
        </p:nvSpPr>
        <p:spPr>
          <a:xfrm>
            <a:off x="4661306" y="1297593"/>
            <a:ext cx="3344274" cy="316317"/>
          </a:xfrm>
          <a:prstGeom prst="rect">
            <a:avLst/>
          </a:prstGeom>
          <a:solidFill>
            <a:schemeClr val="bg1">
              <a:lumMod val="95000"/>
            </a:schemeClr>
          </a:solidFill>
        </p:spPr>
        <p:txBody>
          <a:bodyPr wrap="none" lIns="54178" tIns="27089" rIns="54178" bIns="27089" rtlCol="0">
            <a:spAutoFit/>
          </a:bodyPr>
          <a:lstStyle/>
          <a:p>
            <a:r>
              <a:rPr lang="en-US" sz="1700" b="1" dirty="0">
                <a:latin typeface="Times New Roman" pitchFamily="18" charset="0"/>
                <a:cs typeface="Times New Roman" pitchFamily="18" charset="0"/>
              </a:rPr>
              <a:t>Example 2. </a:t>
            </a:r>
            <a:r>
              <a:rPr lang="en-US" sz="1700" dirty="0">
                <a:latin typeface="Times New Roman" pitchFamily="18" charset="0"/>
                <a:cs typeface="Times New Roman" pitchFamily="18" charset="0"/>
              </a:rPr>
              <a:t>classifying breast cancer</a:t>
            </a:r>
          </a:p>
        </p:txBody>
      </p:sp>
    </p:spTree>
    <p:extLst>
      <p:ext uri="{BB962C8B-B14F-4D97-AF65-F5344CB8AC3E}">
        <p14:creationId xmlns:p14="http://schemas.microsoft.com/office/powerpoint/2010/main" val="20954354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1639</Words>
  <Application>Microsoft Office PowerPoint</Application>
  <PresentationFormat>On-screen Show (4:3)</PresentationFormat>
  <Paragraphs>450</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machine learning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(machine) learning process</vt:lpstr>
      <vt:lpstr>learning modes</vt:lpstr>
      <vt:lpstr>learning tasks</vt:lpstr>
      <vt:lpstr>learning modes and tasks</vt:lpstr>
      <vt:lpstr>machine learning models</vt:lpstr>
      <vt:lpstr>machine learning applications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machine learning </dc:title>
  <dc:creator>Mohammad Naeem</dc:creator>
  <cp:lastModifiedBy>Mohammad Naeem</cp:lastModifiedBy>
  <cp:revision>1</cp:revision>
  <dcterms:created xsi:type="dcterms:W3CDTF">2020-04-06T08:14:55Z</dcterms:created>
  <dcterms:modified xsi:type="dcterms:W3CDTF">2020-04-06T08:16:13Z</dcterms:modified>
</cp:coreProperties>
</file>