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60" r:id="rId4"/>
    <p:sldId id="259" r:id="rId5"/>
    <p:sldId id="261" r:id="rId6"/>
    <p:sldId id="262" r:id="rId7"/>
    <p:sldId id="263" r:id="rId8"/>
    <p:sldId id="264" r:id="rId9"/>
    <p:sldId id="265" r:id="rId10"/>
    <p:sldId id="266" r:id="rId11"/>
    <p:sldId id="284" r:id="rId12"/>
    <p:sldId id="288" r:id="rId13"/>
    <p:sldId id="289" r:id="rId14"/>
    <p:sldId id="290" r:id="rId15"/>
    <p:sldId id="291" r:id="rId16"/>
    <p:sldId id="292" r:id="rId17"/>
    <p:sldId id="296" r:id="rId18"/>
    <p:sldId id="297" r:id="rId19"/>
    <p:sldId id="293" r:id="rId20"/>
    <p:sldId id="294" r:id="rId21"/>
    <p:sldId id="295" r:id="rId22"/>
    <p:sldId id="298" r:id="rId23"/>
    <p:sldId id="299" r:id="rId24"/>
    <p:sldId id="300" r:id="rId25"/>
    <p:sldId id="302" r:id="rId26"/>
    <p:sldId id="303" r:id="rId27"/>
    <p:sldId id="304" r:id="rId28"/>
    <p:sldId id="305" r:id="rId29"/>
    <p:sldId id="301" r:id="rId30"/>
    <p:sldId id="306" r:id="rId31"/>
    <p:sldId id="307" r:id="rId32"/>
    <p:sldId id="308" r:id="rId3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81" d="100"/>
          <a:sy n="81" d="100"/>
        </p:scale>
        <p:origin x="-8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5B4DADF2-8464-4AA6-82E9-25E03FE64CF3}" type="datetimeFigureOut">
              <a:rPr lang="ar-SA" smtClean="0"/>
              <a:pPr/>
              <a:t>22/08/41</a:t>
            </a:fld>
            <a:endParaRPr lang="ar-SA"/>
          </a:p>
        </p:txBody>
      </p:sp>
      <p:sp>
        <p:nvSpPr>
          <p:cNvPr id="20" name="عنصر نائب للتذييل 19"/>
          <p:cNvSpPr>
            <a:spLocks noGrp="1"/>
          </p:cNvSpPr>
          <p:nvPr>
            <p:ph type="ftr" sz="quarter" idx="11"/>
          </p:nvPr>
        </p:nvSpPr>
        <p:spPr/>
        <p:txBody>
          <a:bodyPr/>
          <a:lstStyle/>
          <a:p>
            <a:endParaRPr lang="ar-SA"/>
          </a:p>
        </p:txBody>
      </p:sp>
      <p:sp>
        <p:nvSpPr>
          <p:cNvPr id="10" name="عنصر نائب لرقم الشريحة 9"/>
          <p:cNvSpPr>
            <a:spLocks noGrp="1"/>
          </p:cNvSpPr>
          <p:nvPr>
            <p:ph type="sldNum" sz="quarter" idx="12"/>
          </p:nvPr>
        </p:nvSpPr>
        <p:spPr/>
        <p:txBody>
          <a:bodyPr/>
          <a:lstStyle/>
          <a:p>
            <a:fld id="{ABA078DD-EE77-43F7-BD20-566205D67D81}"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B4DADF2-8464-4AA6-82E9-25E03FE64CF3}" type="datetimeFigureOut">
              <a:rPr lang="ar-SA" smtClean="0"/>
              <a:pPr/>
              <a:t>22/08/41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BA078DD-EE77-43F7-BD20-566205D67D8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B4DADF2-8464-4AA6-82E9-25E03FE64CF3}" type="datetimeFigureOut">
              <a:rPr lang="ar-SA" smtClean="0"/>
              <a:pPr/>
              <a:t>22/08/41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BA078DD-EE77-43F7-BD20-566205D67D8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B4DADF2-8464-4AA6-82E9-25E03FE64CF3}" type="datetimeFigureOut">
              <a:rPr lang="ar-SA" smtClean="0"/>
              <a:pPr/>
              <a:t>22/08/41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BA078DD-EE77-43F7-BD20-566205D67D8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B4DADF2-8464-4AA6-82E9-25E03FE64CF3}" type="datetimeFigureOut">
              <a:rPr lang="ar-SA" smtClean="0"/>
              <a:pPr/>
              <a:t>22/08/41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BA078DD-EE77-43F7-BD20-566205D67D81}"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B4DADF2-8464-4AA6-82E9-25E03FE64CF3}" type="datetimeFigureOut">
              <a:rPr lang="ar-SA" smtClean="0"/>
              <a:pPr/>
              <a:t>22/08/41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BA078DD-EE77-43F7-BD20-566205D67D81}"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5B4DADF2-8464-4AA6-82E9-25E03FE64CF3}" type="datetimeFigureOut">
              <a:rPr lang="ar-SA" smtClean="0"/>
              <a:pPr/>
              <a:t>22/08/41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BA078DD-EE77-43F7-BD20-566205D67D8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B4DADF2-8464-4AA6-82E9-25E03FE64CF3}" type="datetimeFigureOut">
              <a:rPr lang="ar-SA" smtClean="0"/>
              <a:pPr/>
              <a:t>22/08/41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BA078DD-EE77-43F7-BD20-566205D67D8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p>
            <a:fld id="{5B4DADF2-8464-4AA6-82E9-25E03FE64CF3}" type="datetimeFigureOut">
              <a:rPr lang="ar-SA" smtClean="0"/>
              <a:pPr/>
              <a:t>22/08/41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BA078DD-EE77-43F7-BD20-566205D67D81}"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B4DADF2-8464-4AA6-82E9-25E03FE64CF3}" type="datetimeFigureOut">
              <a:rPr lang="ar-SA" smtClean="0"/>
              <a:pPr/>
              <a:t>22/08/41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BA078DD-EE77-43F7-BD20-566205D67D81}"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5B4DADF2-8464-4AA6-82E9-25E03FE64CF3}" type="datetimeFigureOut">
              <a:rPr lang="ar-SA" smtClean="0"/>
              <a:pPr/>
              <a:t>22/08/41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BA078DD-EE77-43F7-BD20-566205D67D81}"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4DADF2-8464-4AA6-82E9-25E03FE64CF3}" type="datetimeFigureOut">
              <a:rPr lang="ar-SA" smtClean="0"/>
              <a:pPr/>
              <a:t>22/08/41</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BA078DD-EE77-43F7-BD20-566205D67D81}"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hamela.ws/browse.php/book-10283"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hamela.ws/browse.php/book-9160"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hamela.ws/browse.php/book-6738"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hamela.ws/index.php/book/6904" TargetMode="External"/><Relationship Id="rId2" Type="http://schemas.openxmlformats.org/officeDocument/2006/relationships/hyperlink" Target="http://shamela.ws/browse.php/book-6905"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hamela.ws/index.php/book/148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28728" y="2000240"/>
            <a:ext cx="7406640" cy="1472184"/>
          </a:xfrm>
        </p:spPr>
        <p:txBody>
          <a:bodyPr>
            <a:normAutofit/>
          </a:bodyPr>
          <a:lstStyle/>
          <a:p>
            <a:pPr algn="ctr"/>
            <a:r>
              <a:rPr lang="ar-SA" sz="8000" dirty="0" smtClean="0"/>
              <a:t>المصادر الأدبية..</a:t>
            </a:r>
            <a:endParaRPr lang="ar-SA" sz="8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أمهات المصادر الأدبية</a:t>
            </a:r>
            <a:endParaRPr lang="ar-SA" sz="4800" b="1" dirty="0"/>
          </a:p>
        </p:txBody>
      </p:sp>
      <p:sp>
        <p:nvSpPr>
          <p:cNvPr id="3" name="عنصر نائب للمحتوى 2"/>
          <p:cNvSpPr>
            <a:spLocks noGrp="1"/>
          </p:cNvSpPr>
          <p:nvPr>
            <p:ph idx="1"/>
          </p:nvPr>
        </p:nvSpPr>
        <p:spPr/>
        <p:txBody>
          <a:bodyPr>
            <a:normAutofit lnSpcReduction="10000"/>
          </a:bodyPr>
          <a:lstStyle/>
          <a:p>
            <a:r>
              <a:rPr lang="ar-SA" dirty="0" smtClean="0"/>
              <a:t>تعد أمهات المصادر الأدبية أشبه بموسوعات في الثقافية الأدبية العربية؛ إذ إن الأدب هو ” الأخذ من كل شيء بطرف“.</a:t>
            </a:r>
          </a:p>
          <a:p>
            <a:pPr>
              <a:buNone/>
            </a:pPr>
            <a:endParaRPr lang="ar-SA" dirty="0" smtClean="0"/>
          </a:p>
          <a:p>
            <a:r>
              <a:rPr lang="ar-SA" dirty="0" smtClean="0"/>
              <a:t>جمعت بين دفتيها قدراً هائلاً من المعارف العربية من أخبار، وسير، وتراجم، وقصص، وحكم، وأمثال ، ونحو، وفقه لغة، وما أشبه.</a:t>
            </a:r>
          </a:p>
          <a:p>
            <a:endParaRPr lang="ar-SA" dirty="0" smtClean="0"/>
          </a:p>
          <a:p>
            <a:r>
              <a:rPr lang="ar-SA" dirty="0" smtClean="0"/>
              <a:t>من الأمثلة على تلك الكتب: كتاب البيان والتبيين للجاحظ.</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الأغاني </a:t>
            </a:r>
            <a:r>
              <a:rPr lang="ar-SA" dirty="0" err="1" smtClean="0"/>
              <a:t>لأبو</a:t>
            </a:r>
            <a:r>
              <a:rPr lang="ar-SA" dirty="0" smtClean="0"/>
              <a:t> الفرج الأصفهاني </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هو أبو الفرج علي بن الحسين بن محمد.</a:t>
            </a:r>
          </a:p>
          <a:p>
            <a:r>
              <a:rPr lang="ar-SA" dirty="0" smtClean="0"/>
              <a:t>عربي قرشي من بني أميّة.</a:t>
            </a:r>
          </a:p>
          <a:p>
            <a:r>
              <a:rPr lang="ar-SA" dirty="0" smtClean="0"/>
              <a:t>وجّه أبو الفرج عنايته إلى دراسة الأدب واللغة والتاريخ والأنساب والشعر والحديث على يد كبار علماء عصره كابن دريد، وابن </a:t>
            </a:r>
            <a:r>
              <a:rPr lang="ar-SA" dirty="0" err="1" smtClean="0"/>
              <a:t>الانباري</a:t>
            </a:r>
            <a:r>
              <a:rPr lang="ar-SA" dirty="0" smtClean="0"/>
              <a:t>، </a:t>
            </a:r>
            <a:r>
              <a:rPr lang="ar-SA" dirty="0" err="1" smtClean="0"/>
              <a:t>والأخفش</a:t>
            </a:r>
            <a:r>
              <a:rPr lang="ar-SA" dirty="0" smtClean="0"/>
              <a:t> وغيرهم.</a:t>
            </a:r>
          </a:p>
          <a:p>
            <a:r>
              <a:rPr lang="ar-SA" dirty="0" smtClean="0"/>
              <a:t>كان له اهتمام بالطب والفلك والموسيقى أيضاً.</a:t>
            </a:r>
          </a:p>
          <a:p>
            <a:r>
              <a:rPr lang="ar-SA" dirty="0" smtClean="0"/>
              <a:t>اشتهر بثقافته العريضة بالإضافة إلى ظرف في المجلس وحضور </a:t>
            </a:r>
            <a:r>
              <a:rPr lang="ar-SA" dirty="0" err="1" smtClean="0"/>
              <a:t>النكته</a:t>
            </a:r>
            <a:r>
              <a:rPr lang="ar-SA" dirty="0" smtClean="0"/>
              <a:t>؛ مما مهّد الطريق لأن يلقى الحظوة عند كبار رجال عصره.</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to="" calcmode="lin" valueType="num">
                                      <p:cBhvr>
                                        <p:cTn id="17" dur="1" fill="hold"/>
                                        <p:tgtEl>
                                          <p:spTgt spid="3">
                                            <p:txEl>
                                              <p:pRg st="3" end="3"/>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to="" calcmode="lin" valueType="num">
                                      <p:cBhvr>
                                        <p:cTn id="22"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كتاب الأغاني </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سبب تأليف الكتاب: أن أحد الرؤساء كلّف أبي الفرج أن يؤلّف كتاباً في فن الغناء العربي يخلّد فيه أصوله، وأشهر ألحانه.</a:t>
            </a:r>
          </a:p>
          <a:p>
            <a:r>
              <a:rPr lang="ar-SA" dirty="0" smtClean="0"/>
              <a:t>يمثل الكتاب حصيلة هائلة من العلم والمعرفة. فهو يبدأ بذكر الصوت (اللحن) والشعر المرتبط </a:t>
            </a:r>
            <a:r>
              <a:rPr lang="ar-SA" dirty="0" err="1" smtClean="0"/>
              <a:t>به</a:t>
            </a:r>
            <a:r>
              <a:rPr lang="ar-SA" dirty="0" smtClean="0"/>
              <a:t>، ثم </a:t>
            </a:r>
            <a:r>
              <a:rPr lang="ar-SA" dirty="0" err="1" smtClean="0"/>
              <a:t>يستطرط</a:t>
            </a:r>
            <a:r>
              <a:rPr lang="ar-SA" dirty="0" smtClean="0"/>
              <a:t> إلى ذكر أشعار أخرى تغنى في نفس المعنى، ثم يتحدّث عن المناسبة التي قيلت فيها الأشعار ويستطرد في ذكرها، وقد يجره هذا إلى ذكر الأنساب وأخبار القبائل والفتن الطائفية.</a:t>
            </a:r>
          </a:p>
          <a:p>
            <a:r>
              <a:rPr lang="ar-SA" dirty="0" smtClean="0"/>
              <a:t>وصفه ابن خلدون بأنه ديوان العرب وجامع أشتات المحاسن في كل فن من الفنون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أهميّة كتاب الأغاني</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يعد كتاب الأغاني أغنى كتب عصره في أخبار الجاهلية والإسلام وبني أميّة.</a:t>
            </a:r>
          </a:p>
          <a:p>
            <a:r>
              <a:rPr lang="ar-SA" dirty="0" smtClean="0"/>
              <a:t>يعد المرجع الأساسي، وربما الوحيد لتاريخ الغناء والمغنين في القرون الثلاثة الأولى.</a:t>
            </a:r>
          </a:p>
          <a:p>
            <a:r>
              <a:rPr lang="ar-SA" dirty="0" smtClean="0"/>
              <a:t>أنه مصدر للحضارة العربية بما يحويه من وصف تفصيلي لجوانب الحياة في عصره، وصنوف المأكل والملبس وطرق الحياة بوجه عام.</a:t>
            </a:r>
          </a:p>
          <a:p>
            <a:r>
              <a:rPr lang="ar-SA" dirty="0" smtClean="0"/>
              <a:t>لم يكن أبو الفرج مجرد راو أو ناقل للأخبار بل كان يهتم بذكر الأسانيد للروايات، وكان ناقداً ممحصاً للنصوص التي يرويها.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88762" y="500042"/>
            <a:ext cx="7498080" cy="5891234"/>
          </a:xfrm>
        </p:spPr>
        <p:txBody>
          <a:bodyPr/>
          <a:lstStyle/>
          <a:p>
            <a:r>
              <a:rPr lang="ar-SA" dirty="0" smtClean="0"/>
              <a:t>مع تباعد الزمن وكثرة التأليف، بالإضافة إلى محاولة العلماء المتأخرين استيعاب كل ما وصل إليهم من مادة أدبية، وكانت المادة قد تزاحمت في عقولهم فاحتاجوا إلى مجلدات كثيرة لإفراغ ما استوعبوه، فنشأت المؤلفات الموسوعية مثل: صبح الأعشى </a:t>
            </a:r>
            <a:r>
              <a:rPr lang="ar-SA" dirty="0" err="1" smtClean="0"/>
              <a:t>للقلقشندي</a:t>
            </a:r>
            <a:r>
              <a:rPr lang="ar-SA" dirty="0" smtClean="0"/>
              <a:t>، ونفح الطيب الطيب للمقري، ونهاية الأرب في فنون </a:t>
            </a:r>
            <a:r>
              <a:rPr lang="ar-SA" dirty="0" err="1" smtClean="0"/>
              <a:t>الأدي</a:t>
            </a:r>
            <a:r>
              <a:rPr lang="ar-SA" dirty="0" smtClean="0"/>
              <a:t> </a:t>
            </a:r>
            <a:r>
              <a:rPr lang="ar-SA" dirty="0" err="1" smtClean="0"/>
              <a:t>للنويري</a:t>
            </a:r>
            <a:r>
              <a:rPr lang="ar-SA" dirty="0" smtClean="0"/>
              <a:t>.</a:t>
            </a:r>
          </a:p>
          <a:p>
            <a:endParaRPr lang="ar-SA" dirty="0" smtClean="0"/>
          </a:p>
          <a:p>
            <a:r>
              <a:rPr lang="ar-SA" dirty="0" smtClean="0"/>
              <a:t>اتسمت هذه الكتب بالتأليف المنهجي المتمثل في التصنيف والتبويب للمادة العلمية.</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شهاب الدين </a:t>
            </a:r>
            <a:r>
              <a:rPr lang="ar-SA" dirty="0" err="1" smtClean="0"/>
              <a:t>النويري</a:t>
            </a:r>
            <a:r>
              <a:rPr lang="ar-SA" dirty="0" smtClean="0"/>
              <a:t> </a:t>
            </a:r>
            <a:endParaRPr lang="ar-SA" dirty="0"/>
          </a:p>
        </p:txBody>
      </p:sp>
      <p:sp>
        <p:nvSpPr>
          <p:cNvPr id="3" name="عنصر نائب للمحتوى 2"/>
          <p:cNvSpPr>
            <a:spLocks noGrp="1"/>
          </p:cNvSpPr>
          <p:nvPr>
            <p:ph idx="1"/>
          </p:nvPr>
        </p:nvSpPr>
        <p:spPr>
          <a:xfrm>
            <a:off x="1435608" y="1200168"/>
            <a:ext cx="7498080" cy="5229228"/>
          </a:xfrm>
        </p:spPr>
        <p:txBody>
          <a:bodyPr>
            <a:noAutofit/>
          </a:bodyPr>
          <a:lstStyle/>
          <a:p>
            <a:r>
              <a:rPr lang="ar-SA" sz="3100" dirty="0" smtClean="0"/>
              <a:t>هو شهاب الدين أحمد بن </a:t>
            </a:r>
            <a:r>
              <a:rPr lang="ar-SA" sz="3100" dirty="0" err="1" smtClean="0"/>
              <a:t>عبدالوهاب</a:t>
            </a:r>
            <a:r>
              <a:rPr lang="ar-SA" sz="3100" dirty="0" smtClean="0"/>
              <a:t>.</a:t>
            </a:r>
          </a:p>
          <a:p>
            <a:r>
              <a:rPr lang="ar-SA" sz="3100" dirty="0" smtClean="0"/>
              <a:t>ولد في صعيد مصر بقرية </a:t>
            </a:r>
            <a:r>
              <a:rPr lang="ar-SA" sz="3100" dirty="0" err="1" smtClean="0"/>
              <a:t>نويرة</a:t>
            </a:r>
            <a:r>
              <a:rPr lang="ar-SA" sz="3100" dirty="0" smtClean="0"/>
              <a:t>، ومن ثم عرف </a:t>
            </a:r>
            <a:r>
              <a:rPr lang="ar-SA" sz="3100" dirty="0" err="1" smtClean="0"/>
              <a:t>بالنويري</a:t>
            </a:r>
            <a:r>
              <a:rPr lang="ar-SA" sz="3100" dirty="0" smtClean="0"/>
              <a:t>.</a:t>
            </a:r>
          </a:p>
          <a:p>
            <a:r>
              <a:rPr lang="ar-SA" sz="3100" dirty="0" smtClean="0"/>
              <a:t>كان يشغل مناصب إدارية في عهد الملك الناصر </a:t>
            </a:r>
            <a:r>
              <a:rPr lang="ar-SA" sz="3100" dirty="0" err="1" smtClean="0"/>
              <a:t>قلاون</a:t>
            </a:r>
            <a:r>
              <a:rPr lang="ar-SA" sz="3100" dirty="0" smtClean="0"/>
              <a:t>، الذي خصه بالثناء والدعاء في نهاية مقدمة كتابه.</a:t>
            </a:r>
          </a:p>
          <a:p>
            <a:r>
              <a:rPr lang="ar-SA" sz="3100" dirty="0" smtClean="0"/>
              <a:t>كان </a:t>
            </a:r>
            <a:r>
              <a:rPr lang="ar-SA" sz="3100" dirty="0" err="1" smtClean="0"/>
              <a:t>النويري</a:t>
            </a:r>
            <a:r>
              <a:rPr lang="ar-SA" sz="3100" dirty="0" smtClean="0"/>
              <a:t> يميل إلى الأدب </a:t>
            </a:r>
            <a:r>
              <a:rPr lang="ar-SA" sz="3100" dirty="0" err="1" smtClean="0"/>
              <a:t>وبرغب</a:t>
            </a:r>
            <a:r>
              <a:rPr lang="ar-SA" sz="3100" dirty="0" smtClean="0"/>
              <a:t> في تحصيله، فلما رأى أن تحصيل الثروة الأدبية التي خلفتها بيئة العراق تحتاج إلى تفرغ كامل </a:t>
            </a:r>
            <a:r>
              <a:rPr lang="ar-SA" sz="3100" dirty="0" err="1" smtClean="0"/>
              <a:t>قر</a:t>
            </a:r>
            <a:r>
              <a:rPr lang="ar-SA" sz="3100" dirty="0" smtClean="0"/>
              <a:t> عزمه على ترك مهنته والعكوف على التحصيل والتأليف.</a:t>
            </a:r>
          </a:p>
          <a:p>
            <a:r>
              <a:rPr lang="ar-SA" sz="3100" dirty="0" smtClean="0"/>
              <a:t>لم يعرف له من المؤلفات سوى كتاب ” نهاية الأرب في فنون الأدب“. </a:t>
            </a:r>
          </a:p>
          <a:p>
            <a:r>
              <a:rPr lang="ar-SA" sz="3100" dirty="0" smtClean="0"/>
              <a:t>توفي في مصر .</a:t>
            </a:r>
            <a:endParaRPr lang="ar-SA" sz="3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to="" calcmode="lin" valueType="num">
                                      <p:cBhvr>
                                        <p:cTn id="17" dur="1" fill="hold"/>
                                        <p:tgtEl>
                                          <p:spTgt spid="3">
                                            <p:txEl>
                                              <p:pRg st="3" end="3"/>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to="" calcmode="lin" valueType="num">
                                      <p:cBhvr>
                                        <p:cTn id="22" dur="1" fill="hold"/>
                                        <p:tgtEl>
                                          <p:spTgt spid="3">
                                            <p:txEl>
                                              <p:pRg st="4" end="4"/>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to="" calcmode="lin" valueType="num">
                                      <p:cBhvr>
                                        <p:cTn id="27" dur="1" fill="hold"/>
                                        <p:tgtEl>
                                          <p:spTgt spid="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نهاية الأرب في فنون الأدب</a:t>
            </a:r>
            <a:endParaRPr lang="ar-SA" dirty="0"/>
          </a:p>
        </p:txBody>
      </p:sp>
      <p:sp>
        <p:nvSpPr>
          <p:cNvPr id="3" name="عنصر نائب للمحتوى 2"/>
          <p:cNvSpPr>
            <a:spLocks noGrp="1"/>
          </p:cNvSpPr>
          <p:nvPr>
            <p:ph idx="1"/>
          </p:nvPr>
        </p:nvSpPr>
        <p:spPr/>
        <p:txBody>
          <a:bodyPr>
            <a:normAutofit/>
          </a:bodyPr>
          <a:lstStyle/>
          <a:p>
            <a:r>
              <a:rPr lang="ar-SA" sz="3600" dirty="0" smtClean="0"/>
              <a:t>كان </a:t>
            </a:r>
            <a:r>
              <a:rPr lang="ar-SA" sz="3600" dirty="0" err="1" smtClean="0"/>
              <a:t>النويري</a:t>
            </a:r>
            <a:r>
              <a:rPr lang="ar-SA" sz="3600" dirty="0" smtClean="0"/>
              <a:t> يهدف من تأليف موسوعته أن تكون أشبه بدائرة المعارف التي يرجع إليها من شاء للتحقق من أمر من الأمور التي يبحث فيها.</a:t>
            </a:r>
          </a:p>
          <a:p>
            <a:endParaRPr lang="ar-SA" sz="3600" dirty="0" smtClean="0"/>
          </a:p>
          <a:p>
            <a:r>
              <a:rPr lang="ar-SA" sz="3600" dirty="0" smtClean="0"/>
              <a:t>اتسم كتابه بالمنهجية الواضحة في التصنيف والتبويب، إذ قسم كتابه إلى خمسة فنون، وجعل في كل فن خمسة أقسام، ثم جعل في كل قسم موضوعات لم يتقيد فيها بعدد معين.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714356"/>
            <a:ext cx="7498080" cy="5534044"/>
          </a:xfrm>
        </p:spPr>
        <p:txBody>
          <a:bodyPr>
            <a:normAutofit fontScale="92500"/>
          </a:bodyPr>
          <a:lstStyle/>
          <a:p>
            <a:r>
              <a:rPr lang="ar-SA" dirty="0" smtClean="0"/>
              <a:t>تتدرج الفنون التي تحويها الموسوعة من الحديث عن الأمور الكونية غير المرئية إلى المعارف الحسية والواقعية، </a:t>
            </a:r>
          </a:p>
          <a:p>
            <a:pPr>
              <a:buNone/>
            </a:pPr>
            <a:r>
              <a:rPr lang="ar-SA" dirty="0" smtClean="0"/>
              <a:t>وهي كالآتي:</a:t>
            </a:r>
          </a:p>
          <a:p>
            <a:pPr>
              <a:buNone/>
            </a:pPr>
            <a:r>
              <a:rPr lang="ar-SA" dirty="0" smtClean="0"/>
              <a:t>الأول: السماء والآثار العلوية، والأرض والمعالم السفلية، والثاني: الإنسان، والثالث: الحيوان، والرابع: البحث في النبات، والخامس: في التاريخ. </a:t>
            </a:r>
          </a:p>
          <a:p>
            <a:pPr>
              <a:buNone/>
            </a:pPr>
            <a:endParaRPr lang="ar-SA" dirty="0" smtClean="0"/>
          </a:p>
          <a:p>
            <a:r>
              <a:rPr lang="ar-SA" dirty="0" smtClean="0">
                <a:solidFill>
                  <a:srgbClr val="FF0000"/>
                </a:solidFill>
              </a:rPr>
              <a:t>يبدو أن المادة التي يتألف منها الكتاب هي أقرب للعلوم لا الآداب، فكيف يصف </a:t>
            </a:r>
            <a:r>
              <a:rPr lang="ar-SA" dirty="0" err="1" smtClean="0">
                <a:solidFill>
                  <a:srgbClr val="FF0000"/>
                </a:solidFill>
              </a:rPr>
              <a:t>النويري</a:t>
            </a:r>
            <a:r>
              <a:rPr lang="ar-SA" dirty="0" smtClean="0">
                <a:solidFill>
                  <a:srgbClr val="FF0000"/>
                </a:solidFill>
              </a:rPr>
              <a:t> كتابه بأنه موسوعة أدبية؟</a:t>
            </a:r>
          </a:p>
          <a:p>
            <a:pPr>
              <a:buNone/>
            </a:pPr>
            <a:r>
              <a:rPr lang="ar-SA" dirty="0" smtClean="0"/>
              <a:t>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to="" calcmode="lin" valueType="num">
                                      <p:cBhvr>
                                        <p:cTn id="15" dur="1" fill="hold"/>
                                        <p:tgtEl>
                                          <p:spTgt spid="3">
                                            <p:txEl>
                                              <p:pRg st="2" end="2"/>
                                            </p:txEl>
                                          </p:spTgt>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to="" calcmode="lin" valueType="num">
                                      <p:cBhvr>
                                        <p:cTn id="20"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فكتاب نهاية الأرب يمثل بحق الحصيلة الثقافية في العصر </a:t>
            </a:r>
            <a:r>
              <a:rPr lang="ar-SA" dirty="0" err="1" smtClean="0"/>
              <a:t>النويري</a:t>
            </a:r>
            <a:r>
              <a:rPr lang="ar-SA" dirty="0" smtClean="0"/>
              <a:t>، إذ أنه يطلعنا على الثقافة العامة والخاصة في عصره بالإضافة إلى أنه يشير إلى أي حد حدث الامتزاج بين الثقافتين.</a:t>
            </a:r>
          </a:p>
          <a:p>
            <a:endParaRPr lang="ar-SA" dirty="0" smtClean="0"/>
          </a:p>
          <a:p>
            <a:pPr algn="ctr">
              <a:buNone/>
            </a:pPr>
            <a:r>
              <a:rPr lang="en-US" dirty="0" smtClean="0">
                <a:hlinkClick r:id="rId2"/>
              </a:rPr>
              <a:t>http://shamela.ws/browse.php/book-10283</a:t>
            </a:r>
            <a:endParaRPr lang="ar-S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كتب </a:t>
            </a:r>
            <a:r>
              <a:rPr lang="ar-SA" dirty="0" err="1" smtClean="0"/>
              <a:t>الأمالي</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هي كتب تقوم على الإملاء، أي أن الأساتذة كانوا يجلسون إلى تلاميذهم، ويتحدّثون بما تجود </a:t>
            </a:r>
            <a:r>
              <a:rPr lang="ar-SA" dirty="0" err="1" smtClean="0"/>
              <a:t>به</a:t>
            </a:r>
            <a:r>
              <a:rPr lang="ar-SA" dirty="0" smtClean="0"/>
              <a:t> قريحتهم، وكانوا يتميزون بكثرة الحفظ في الأدب والنحو واللغة، فيكتب عنهم التلاميذ ثم تضم هذه المحاضرات لتؤلف كتابا في موضوع معين. </a:t>
            </a:r>
          </a:p>
          <a:p>
            <a:r>
              <a:rPr lang="ar-SA" dirty="0" smtClean="0"/>
              <a:t>وقد يسمى هذا النوع من التأليف بالمجالس، مثل مجالس ثعلب.</a:t>
            </a:r>
          </a:p>
          <a:p>
            <a:r>
              <a:rPr lang="ar-SA" dirty="0" smtClean="0"/>
              <a:t>من أمثلة كتب </a:t>
            </a:r>
            <a:r>
              <a:rPr lang="ar-SA" dirty="0" err="1" smtClean="0"/>
              <a:t>الأمالي</a:t>
            </a:r>
            <a:r>
              <a:rPr lang="ar-SA" dirty="0" smtClean="0"/>
              <a:t>: </a:t>
            </a:r>
            <a:r>
              <a:rPr lang="ar-SA" dirty="0" err="1" smtClean="0"/>
              <a:t>امالي</a:t>
            </a:r>
            <a:r>
              <a:rPr lang="ar-SA" dirty="0" smtClean="0"/>
              <a:t> </a:t>
            </a:r>
            <a:r>
              <a:rPr lang="ar-SA" dirty="0" err="1" smtClean="0"/>
              <a:t>اليزيدي</a:t>
            </a:r>
            <a:r>
              <a:rPr lang="ar-SA" dirty="0" smtClean="0"/>
              <a:t>، وأبي بكر </a:t>
            </a:r>
            <a:r>
              <a:rPr lang="ar-SA" dirty="0" err="1" smtClean="0"/>
              <a:t>الأنباري</a:t>
            </a:r>
            <a:r>
              <a:rPr lang="ar-SA" dirty="0" smtClean="0"/>
              <a:t>، وابن الشجري، ومن أكثرها شهرة كتاب أمالي القالي.</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500042"/>
            <a:ext cx="8229600" cy="1143000"/>
          </a:xfrm>
        </p:spPr>
        <p:txBody>
          <a:bodyPr>
            <a:normAutofit fontScale="90000"/>
          </a:bodyPr>
          <a:lstStyle/>
          <a:p>
            <a:pPr algn="r"/>
            <a:r>
              <a:rPr lang="ar-SA" dirty="0" smtClean="0"/>
              <a:t>اتصال رواية الشعر من الجاهلية إلى أوائل القرن الثاني الهجري: </a:t>
            </a:r>
            <a:br>
              <a:rPr lang="ar-SA" dirty="0" smtClean="0"/>
            </a:b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أدرك العرب منذ العصر الجاهلي قيمة الشعر والشعراء. </a:t>
            </a:r>
          </a:p>
          <a:p>
            <a:r>
              <a:rPr lang="ar-SA" dirty="0" smtClean="0"/>
              <a:t>وقد كان لكل شاعر من الشعراء راوية خاص </a:t>
            </a:r>
            <a:r>
              <a:rPr lang="ar-SA" dirty="0" err="1" smtClean="0"/>
              <a:t>به</a:t>
            </a:r>
            <a:r>
              <a:rPr lang="ar-SA" dirty="0" smtClean="0"/>
              <a:t>، واستمر ذلك حتى عهد جرير والفرزدق في العصر الأموي.</a:t>
            </a:r>
          </a:p>
          <a:p>
            <a:r>
              <a:rPr lang="ar-SA" dirty="0" smtClean="0"/>
              <a:t>وقد كان اهتمام الأمويين بالشعر لا يقل عنه في العصر الجاهلي فكانت معرفتهم بالشعر الجاهلي واسعة، وكانوا يحفظون قدراً كبيراً من الأشعار القديمة.</a:t>
            </a:r>
          </a:p>
          <a:p>
            <a:r>
              <a:rPr lang="ar-SA" dirty="0" smtClean="0"/>
              <a:t>وكانت المصادر التي يستقي منها الرواة الشعر في العصر الأموي هي: ما يأخذونه عن الشعراء الرواة الذين كانت معرفة واسعة بالشعر الجاهلي والمخضرم، كما </a:t>
            </a:r>
            <a:r>
              <a:rPr lang="ar-SA" dirty="0"/>
              <a:t>أ</a:t>
            </a:r>
            <a:r>
              <a:rPr lang="ar-SA" dirty="0" smtClean="0"/>
              <a:t>نهم كانوا يجمعون الشعر من البادية. </a:t>
            </a:r>
            <a:endParaRPr lang="ar-S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err="1" smtClean="0"/>
              <a:t>ابو</a:t>
            </a:r>
            <a:r>
              <a:rPr lang="ar-SA" dirty="0" smtClean="0"/>
              <a:t> علي القالي</a:t>
            </a:r>
            <a:endParaRPr lang="ar-SA" dirty="0"/>
          </a:p>
        </p:txBody>
      </p:sp>
      <p:sp>
        <p:nvSpPr>
          <p:cNvPr id="3" name="عنصر نائب للمحتوى 2"/>
          <p:cNvSpPr>
            <a:spLocks noGrp="1"/>
          </p:cNvSpPr>
          <p:nvPr>
            <p:ph idx="1"/>
          </p:nvPr>
        </p:nvSpPr>
        <p:spPr>
          <a:xfrm>
            <a:off x="1435608" y="1214422"/>
            <a:ext cx="7498080" cy="5214974"/>
          </a:xfrm>
        </p:spPr>
        <p:txBody>
          <a:bodyPr>
            <a:normAutofit fontScale="92500" lnSpcReduction="20000"/>
          </a:bodyPr>
          <a:lstStyle/>
          <a:p>
            <a:r>
              <a:rPr lang="ar-SA" dirty="0" smtClean="0"/>
              <a:t>هو أبو علي إسماعيل بن القاسم القالي نسبة إلى قالي قلا، وهي قرية من أعمال أرمينية.</a:t>
            </a:r>
          </a:p>
          <a:p>
            <a:r>
              <a:rPr lang="ar-SA" dirty="0" smtClean="0"/>
              <a:t>دخل القالي بغداد وعمره خمسة عشر عاماً، فدرس فيها على يد كبار علمائها </a:t>
            </a:r>
            <a:r>
              <a:rPr lang="ar-SA" dirty="0" err="1" smtClean="0"/>
              <a:t>كالبغوي</a:t>
            </a:r>
            <a:r>
              <a:rPr lang="ar-SA" dirty="0" smtClean="0"/>
              <a:t>، </a:t>
            </a:r>
            <a:r>
              <a:rPr lang="ar-SA" dirty="0" err="1" smtClean="0"/>
              <a:t>والسجستاني</a:t>
            </a:r>
            <a:r>
              <a:rPr lang="ar-SA" dirty="0" smtClean="0"/>
              <a:t> وابن </a:t>
            </a:r>
            <a:r>
              <a:rPr lang="ar-SA" dirty="0" err="1" smtClean="0"/>
              <a:t>الأنباري</a:t>
            </a:r>
            <a:r>
              <a:rPr lang="ar-SA" dirty="0" smtClean="0"/>
              <a:t> وابن </a:t>
            </a:r>
            <a:r>
              <a:rPr lang="ar-SA" dirty="0" err="1" smtClean="0"/>
              <a:t>قتيبة</a:t>
            </a:r>
            <a:r>
              <a:rPr lang="ar-SA" dirty="0" smtClean="0"/>
              <a:t> وغيرهم. </a:t>
            </a:r>
          </a:p>
          <a:p>
            <a:r>
              <a:rPr lang="ar-SA" dirty="0" smtClean="0"/>
              <a:t>أقام القالي في بغداد خمسة وعشرين  عاماً، وذاع صيته في العراق وخارجها، فلما سمع </a:t>
            </a:r>
            <a:r>
              <a:rPr lang="ar-SA" dirty="0" err="1" smtClean="0"/>
              <a:t>به</a:t>
            </a:r>
            <a:r>
              <a:rPr lang="ar-SA" dirty="0" smtClean="0"/>
              <a:t> خليفة الأندلس عبد الرحمن الناصر استدعاه إليه ليستفيد منه علماء الأندلس، ثم عهد إليه بتثقيف ولي عهده الحكم بن </a:t>
            </a:r>
            <a:r>
              <a:rPr lang="ar-SA" dirty="0" err="1" smtClean="0"/>
              <a:t>عبدالرحمن</a:t>
            </a:r>
            <a:r>
              <a:rPr lang="ar-SA" dirty="0" smtClean="0"/>
              <a:t>.</a:t>
            </a:r>
          </a:p>
          <a:p>
            <a:r>
              <a:rPr lang="ar-SA" dirty="0" smtClean="0"/>
              <a:t>كتبه: كتاب </a:t>
            </a:r>
            <a:r>
              <a:rPr lang="ar-SA" dirty="0" err="1" smtClean="0"/>
              <a:t>الأمالي</a:t>
            </a:r>
            <a:r>
              <a:rPr lang="ar-SA" dirty="0" smtClean="0"/>
              <a:t>، وكتاب الممدود والمقصور، وكتاب الإبل، وكتاب فعلت </a:t>
            </a:r>
            <a:r>
              <a:rPr lang="ar-SA" dirty="0" err="1" smtClean="0"/>
              <a:t>وأفعلت</a:t>
            </a:r>
            <a:r>
              <a:rPr lang="ar-SA" dirty="0" smtClean="0"/>
              <a:t>، وكتاب تفسير السبع الطوال، وكتاب البارع.</a:t>
            </a:r>
            <a:endParaRPr lang="ar-S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أمالي القالي</a:t>
            </a:r>
            <a:endParaRPr lang="ar-SA" dirty="0"/>
          </a:p>
        </p:txBody>
      </p:sp>
      <p:sp>
        <p:nvSpPr>
          <p:cNvPr id="3" name="عنصر نائب للمحتوى 2"/>
          <p:cNvSpPr>
            <a:spLocks noGrp="1"/>
          </p:cNvSpPr>
          <p:nvPr>
            <p:ph idx="1"/>
          </p:nvPr>
        </p:nvSpPr>
        <p:spPr>
          <a:xfrm>
            <a:off x="1435608" y="1343044"/>
            <a:ext cx="7498080" cy="5300666"/>
          </a:xfrm>
        </p:spPr>
        <p:txBody>
          <a:bodyPr>
            <a:normAutofit fontScale="92500" lnSpcReduction="10000"/>
          </a:bodyPr>
          <a:lstStyle/>
          <a:p>
            <a:r>
              <a:rPr lang="ar-SA" dirty="0" smtClean="0"/>
              <a:t>خلت مقدمة كتابه من الحديث عن منهجه ومحتوى كتابه، إلا من عبارات موجزة، وقد كانت المقدمة عبارة عن مدح للخليفة </a:t>
            </a:r>
            <a:r>
              <a:rPr lang="ar-SA" dirty="0" err="1" smtClean="0"/>
              <a:t>عبدالرحمن</a:t>
            </a:r>
            <a:r>
              <a:rPr lang="ar-SA" dirty="0" smtClean="0"/>
              <a:t> بن محمد . </a:t>
            </a:r>
          </a:p>
          <a:p>
            <a:r>
              <a:rPr lang="ar-SA" dirty="0" smtClean="0"/>
              <a:t>يحوي كتاب </a:t>
            </a:r>
            <a:r>
              <a:rPr lang="ar-SA" dirty="0" err="1" smtClean="0"/>
              <a:t>الأمالي</a:t>
            </a:r>
            <a:r>
              <a:rPr lang="ar-SA" dirty="0" smtClean="0"/>
              <a:t> على روايات أدبية متنوعة، فيها الشعر الأخبار والخطب </a:t>
            </a:r>
            <a:r>
              <a:rPr lang="ar-SA" dirty="0" err="1" smtClean="0"/>
              <a:t>و</a:t>
            </a:r>
            <a:r>
              <a:rPr lang="ar-SA" dirty="0" smtClean="0"/>
              <a:t> الأحاديث النبوية، والآيات القرآنية.</a:t>
            </a:r>
          </a:p>
          <a:p>
            <a:r>
              <a:rPr lang="ar-SA" dirty="0" smtClean="0"/>
              <a:t>وهو كتاب من كتب اللغة لا كتاب أدب فهو لا يورد النصوص المختارة إلا بقصد شرح ما </a:t>
            </a:r>
            <a:r>
              <a:rPr lang="ar-SA" dirty="0" err="1" smtClean="0"/>
              <a:t>بها</a:t>
            </a:r>
            <a:r>
              <a:rPr lang="ar-SA" dirty="0" smtClean="0"/>
              <a:t> من ألفاظ غريبة، والإشارة إلى اشتقاقاتها. </a:t>
            </a:r>
          </a:p>
          <a:p>
            <a:r>
              <a:rPr lang="ar-SA" dirty="0" smtClean="0"/>
              <a:t>لا يغلب على هذا الكتاب الاستطراد الكثير الذي عرفت </a:t>
            </a:r>
            <a:r>
              <a:rPr lang="ar-SA" dirty="0" err="1" smtClean="0"/>
              <a:t>به</a:t>
            </a:r>
            <a:r>
              <a:rPr lang="ar-SA" dirty="0" smtClean="0"/>
              <a:t> الكتب السابقة؛ إذ أنه يستشهد بالنصوص لغرض تأييد رأيه فقط.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1071546"/>
            <a:ext cx="7498080" cy="5176854"/>
          </a:xfrm>
        </p:spPr>
        <p:txBody>
          <a:bodyPr/>
          <a:lstStyle/>
          <a:p>
            <a:r>
              <a:rPr lang="ar-SA" dirty="0" smtClean="0"/>
              <a:t>لم يتّبع القالي في تأليف كتابه طريقة منهجية، وربما كان سبب ذلك أنها كانت عبارة عن أمالي كان يمليها في شكل محاضرات في اللغة.</a:t>
            </a:r>
          </a:p>
          <a:p>
            <a:endParaRPr lang="ar-SA" dirty="0" smtClean="0"/>
          </a:p>
          <a:p>
            <a:pPr>
              <a:buNone/>
            </a:pPr>
            <a:endParaRPr lang="ar-SA" dirty="0" smtClean="0"/>
          </a:p>
          <a:p>
            <a:r>
              <a:rPr lang="ar-SA" dirty="0" smtClean="0"/>
              <a:t>شرح الكتاب أبو عبيده البكري الأندلسي وفسّر نوادره في كتابين، الأول: ”اللآلئ في شرح أمالي القالي“، والثاني: ” التنبيه على أبي علي في أماليه“.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to="" calcmode="lin" valueType="num">
                                      <p:cBhvr>
                                        <p:cTn id="1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والحقيقة أن كتاب </a:t>
            </a:r>
            <a:r>
              <a:rPr lang="ar-SA" dirty="0" err="1" smtClean="0"/>
              <a:t>الأمالي</a:t>
            </a:r>
            <a:r>
              <a:rPr lang="ar-SA" dirty="0" smtClean="0"/>
              <a:t> يعد مصدراً لا غنى عنه في اللغة؛ ذلك أن صاحبه متفقه في </a:t>
            </a:r>
            <a:r>
              <a:rPr lang="ar-SA" dirty="0" err="1" smtClean="0"/>
              <a:t>الللغة</a:t>
            </a:r>
            <a:r>
              <a:rPr lang="ar-SA" dirty="0" smtClean="0"/>
              <a:t> لأبعد حد، وهو فضلاً عن ذلك ذوّاقة للشعر فهو يأتي بالنصوص الطريفة والأشعار الجميلة. </a:t>
            </a:r>
          </a:p>
          <a:p>
            <a:endParaRPr lang="ar-SA" dirty="0" smtClean="0"/>
          </a:p>
          <a:p>
            <a:r>
              <a:rPr lang="en-US" dirty="0" smtClean="0">
                <a:hlinkClick r:id="rId2"/>
              </a:rPr>
              <a:t>http://shamela.ws/browse.php/book-9160</a:t>
            </a:r>
            <a:endParaRPr lang="ar-S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طبقات الشعراء لابن سلّام </a:t>
            </a:r>
            <a:r>
              <a:rPr lang="ar-SA" dirty="0" err="1" smtClean="0"/>
              <a:t>الجمحي</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هو أول كتاب في النقد، وقد حاول فيه صاحبه أن يصنف الشعراء ويضعهم في مراتب أو طبقات.</a:t>
            </a:r>
          </a:p>
          <a:p>
            <a:r>
              <a:rPr lang="ar-SA" dirty="0" smtClean="0"/>
              <a:t>صاحب الكتاب هو: أبو </a:t>
            </a:r>
            <a:r>
              <a:rPr lang="ar-SA" dirty="0" err="1" smtClean="0"/>
              <a:t>عبدالله</a:t>
            </a:r>
            <a:r>
              <a:rPr lang="ar-SA" dirty="0" smtClean="0"/>
              <a:t> محمد ابن سلّام بن عبيد الله بن سالم </a:t>
            </a:r>
            <a:r>
              <a:rPr lang="ar-SA" dirty="0" err="1" smtClean="0"/>
              <a:t>الجمحي</a:t>
            </a:r>
            <a:r>
              <a:rPr lang="ar-SA" dirty="0" smtClean="0"/>
              <a:t>.</a:t>
            </a:r>
          </a:p>
          <a:p>
            <a:r>
              <a:rPr lang="ar-SA" dirty="0" smtClean="0"/>
              <a:t>ولد بالبصرة، وعاش في بغداد حتى توفي </a:t>
            </a:r>
            <a:r>
              <a:rPr lang="ar-SA" dirty="0" err="1" smtClean="0"/>
              <a:t>بها</a:t>
            </a:r>
            <a:r>
              <a:rPr lang="ar-SA" dirty="0" smtClean="0"/>
              <a:t>.</a:t>
            </a:r>
          </a:p>
          <a:p>
            <a:r>
              <a:rPr lang="ar-SA" dirty="0" smtClean="0"/>
              <a:t>نشأ في بيت يهتم بالأدب والرواية، فأبوه كان راوية للشعر.</a:t>
            </a:r>
          </a:p>
          <a:p>
            <a:r>
              <a:rPr lang="ar-SA" dirty="0" smtClean="0"/>
              <a:t>درس على يد كثير من علماء عصره من أبرزهم: خلف الأحمر، أبو زيد الأنصاري، المفضل الضبي، يونس بن حبيب، وغيرهم.</a:t>
            </a:r>
          </a:p>
          <a:p>
            <a:r>
              <a:rPr lang="ar-SA" dirty="0" smtClean="0"/>
              <a:t>روى عنه الكثير من علماء عصره.</a:t>
            </a: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842978"/>
            <a:ext cx="7498080" cy="4800600"/>
          </a:xfrm>
        </p:spPr>
        <p:txBody>
          <a:bodyPr>
            <a:normAutofit fontScale="85000" lnSpcReduction="10000"/>
          </a:bodyPr>
          <a:lstStyle/>
          <a:p>
            <a:r>
              <a:rPr lang="ar-SA" dirty="0" smtClean="0"/>
              <a:t>ينقسم الكتاب إلى قسمين: الأول منها: المقدمة، تحوي على قضايا نقدية مهمة، تكشف عن مفهوم الشعر في ذلك العصر.</a:t>
            </a:r>
          </a:p>
          <a:p>
            <a:pPr>
              <a:buNone/>
            </a:pPr>
            <a:r>
              <a:rPr lang="ar-SA" dirty="0" smtClean="0"/>
              <a:t>من أبرز القضايا التي ناقشها ابن سلّام في المقدمة : </a:t>
            </a:r>
          </a:p>
          <a:p>
            <a:pPr>
              <a:buNone/>
            </a:pPr>
            <a:r>
              <a:rPr lang="ar-SA" dirty="0" smtClean="0"/>
              <a:t>أولاً: ضرورة التحقق من صحة نسبة الشعر إلى صاحبه قبل إبداء الرأي فيه؛ ذلك أن الانتحال انتشر في الشعر العربي.</a:t>
            </a:r>
          </a:p>
          <a:p>
            <a:pPr>
              <a:buNone/>
            </a:pPr>
            <a:r>
              <a:rPr lang="ar-SA" dirty="0" smtClean="0"/>
              <a:t>ثانياً: إن الذوق الشخصي أساس الحكم على الشعر، ولكن ليس كل من قال رأياً في الشعر اعتد </a:t>
            </a:r>
            <a:r>
              <a:rPr lang="ar-SA" dirty="0" err="1" smtClean="0"/>
              <a:t>به</a:t>
            </a:r>
            <a:r>
              <a:rPr lang="ar-SA" dirty="0" smtClean="0"/>
              <a:t>.</a:t>
            </a:r>
          </a:p>
          <a:p>
            <a:pPr>
              <a:buNone/>
            </a:pPr>
            <a:endParaRPr lang="ar-SA" dirty="0" smtClean="0"/>
          </a:p>
          <a:p>
            <a:r>
              <a:rPr lang="ar-SA" dirty="0" smtClean="0"/>
              <a:t>القسم الثاني: صلب الكتاب نفسه، ويحوي على تصنيف فحول الشعراء الجاهليين والمخضرمين والإسلاميين، وفقاً لترتيب معين، عن طريق تقسيمهم إلى طبقات.</a:t>
            </a:r>
          </a:p>
          <a:p>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285728"/>
            <a:ext cx="7498080" cy="4800600"/>
          </a:xfrm>
        </p:spPr>
        <p:txBody>
          <a:bodyPr>
            <a:normAutofit fontScale="85000" lnSpcReduction="20000"/>
          </a:bodyPr>
          <a:lstStyle/>
          <a:p>
            <a:r>
              <a:rPr lang="ar-SA" dirty="0" smtClean="0"/>
              <a:t>صنّف ابن سلّام الشعراء في كتابه في مراتب (طبقات)، وقد جعل ابن سلّام شعراء الجاهلية في عشر طبقات، وجعل في كل طبقة أربعة شعراء. ثم جعل شعراء الرثاء وهم أربعة كذلك، في طبقة مستقلّة، كما خص شعراء القِرى بقسم قي كتابه.</a:t>
            </a:r>
          </a:p>
          <a:p>
            <a:r>
              <a:rPr lang="ar-SA" dirty="0" smtClean="0"/>
              <a:t>ثم قسّم شعراء الإسلام في عشر طبقات، وفي كل طبقة أربعة شعراء كذلك.</a:t>
            </a:r>
          </a:p>
          <a:p>
            <a:r>
              <a:rPr lang="ar-SA" dirty="0" smtClean="0"/>
              <a:t>أما الشعراء المخضرمون فهم موزعون </a:t>
            </a:r>
            <a:r>
              <a:rPr lang="ar-SA" dirty="0" err="1" smtClean="0"/>
              <a:t>بينالجاهلية</a:t>
            </a:r>
            <a:r>
              <a:rPr lang="ar-SA" dirty="0" smtClean="0"/>
              <a:t> والإسلام.</a:t>
            </a:r>
          </a:p>
          <a:p>
            <a:endParaRPr lang="ar-SA" dirty="0" smtClean="0"/>
          </a:p>
          <a:p>
            <a:r>
              <a:rPr lang="ar-SA" dirty="0" smtClean="0"/>
              <a:t>وقد فاضل ابن سلام بين الشعراء على أسس ثلاث: الجودة، والكم، وتنوع الأغراض التي قال فيها الشاعر. فإن تساوى شاعران في الكثرة وتنوع الأغراض فكان معيار المفاضلة بينهما هو الجودة.</a:t>
            </a:r>
          </a:p>
          <a:p>
            <a:pPr>
              <a:buNone/>
            </a:pPr>
            <a:endParaRPr lang="ar-SA"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نقد الشعر</a:t>
            </a:r>
            <a:endParaRPr lang="ar-SA" dirty="0"/>
          </a:p>
        </p:txBody>
      </p:sp>
      <p:sp>
        <p:nvSpPr>
          <p:cNvPr id="3" name="عنصر نائب للمحتوى 2"/>
          <p:cNvSpPr>
            <a:spLocks noGrp="1"/>
          </p:cNvSpPr>
          <p:nvPr>
            <p:ph idx="1"/>
          </p:nvPr>
        </p:nvSpPr>
        <p:spPr>
          <a:xfrm>
            <a:off x="1435608" y="1128730"/>
            <a:ext cx="7498080" cy="5514980"/>
          </a:xfrm>
        </p:spPr>
        <p:txBody>
          <a:bodyPr>
            <a:noAutofit/>
          </a:bodyPr>
          <a:lstStyle/>
          <a:p>
            <a:r>
              <a:rPr lang="ar-SA" dirty="0" smtClean="0"/>
              <a:t>ألزم ابن سلّام نفسه بتصنيف الشعراء الجاهليين والإسلاميين في عشر طبقات، في كل طبقة أربعة شعراء. وليس هناك ما يبرر التزامه بهذه الأرقام.</a:t>
            </a:r>
          </a:p>
          <a:p>
            <a:r>
              <a:rPr lang="ar-SA" dirty="0" smtClean="0"/>
              <a:t>تأرجح في نقده بين المعيار الفني والمعيار الموضوعي والمعيار المكاني، وذلك حينما أفرد طبقة لشعراء الرثاء </a:t>
            </a:r>
            <a:r>
              <a:rPr lang="ar-SA" dirty="0" err="1" smtClean="0"/>
              <a:t>و</a:t>
            </a:r>
            <a:r>
              <a:rPr lang="ar-SA" dirty="0" smtClean="0"/>
              <a:t> شعراء القِرى.</a:t>
            </a:r>
          </a:p>
          <a:p>
            <a:r>
              <a:rPr lang="ar-SA" dirty="0" smtClean="0"/>
              <a:t>اختار ابن سلّام معيار الكثرة في الإنتاج أساساً للمفاضلة بين الشعراء إلى الجانب الجودة، مما دفعه إلى تأخير شعراء كان لهم نصيب كبير من الإجادة لقلة ما روي عنهم.</a:t>
            </a:r>
          </a:p>
          <a:p>
            <a:r>
              <a:rPr lang="ar-SA" dirty="0" smtClean="0"/>
              <a:t>تتسم أشعاره على بعض الشعراء بالعمومية التي سبق أن انتقدها في مقدمته.</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على الرغم من العيوب التي وقع فيها ابن سلّام إلا أن كتابه يعد أول خطوة في النقد المنهجي عند العرب والتي مهدت الطريق للنقاد من بعده.</a:t>
            </a:r>
          </a:p>
          <a:p>
            <a:endParaRPr lang="ar-SA" dirty="0" smtClean="0"/>
          </a:p>
          <a:p>
            <a:pPr algn="ctr">
              <a:buNone/>
            </a:pPr>
            <a:r>
              <a:rPr lang="en-US" dirty="0" smtClean="0">
                <a:hlinkClick r:id="rId2"/>
              </a:rPr>
              <a:t>http://shamela.ws/browse.php/book-6738</a:t>
            </a:r>
            <a:endParaRPr lang="ar-SA" dirty="0" smtClean="0"/>
          </a:p>
          <a:p>
            <a:endParaRPr lang="ar-S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معجم الأدباء لياقوت الحموي</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أو عبد الله ياقوت بن عبد الله.</a:t>
            </a:r>
          </a:p>
          <a:p>
            <a:r>
              <a:rPr lang="ar-SA" dirty="0" smtClean="0"/>
              <a:t>رومي الأصل، ولد ببلاد الروم ثم أسر وهو صبي صغير وبيع في بغداد لتاجر يدعى عسكر الحموي، ومن هنا كانت تسميته بالحموي.</a:t>
            </a:r>
          </a:p>
          <a:p>
            <a:r>
              <a:rPr lang="ar-SA" dirty="0" smtClean="0"/>
              <a:t>كان ياقوت متحمساً للعلم، عاكفاً على قراءة الكتب ليستوعب ما فيها من لغة ونحو وأدب.</a:t>
            </a:r>
          </a:p>
          <a:p>
            <a:r>
              <a:rPr lang="ar-SA" dirty="0" smtClean="0"/>
              <a:t>أهم مؤلفاته: كتاب إرشاد </a:t>
            </a:r>
            <a:r>
              <a:rPr lang="ar-SA" dirty="0" err="1" smtClean="0"/>
              <a:t>الألباء</a:t>
            </a:r>
            <a:r>
              <a:rPr lang="ar-SA" dirty="0" smtClean="0"/>
              <a:t> إلى معرفة الأدباء، معجم البلدان، كتاب المشترك وضعاً المختلف صقعاً، كتاب معجم الأدباء.</a:t>
            </a:r>
          </a:p>
          <a:p>
            <a:r>
              <a:rPr lang="ar-SA" dirty="0" smtClean="0"/>
              <a:t>توفي في حلب وكان قد وقّف كتبه على مسجد </a:t>
            </a:r>
            <a:r>
              <a:rPr lang="ar-SA" dirty="0" err="1" smtClean="0"/>
              <a:t>الزبيدي</a:t>
            </a:r>
            <a:r>
              <a:rPr lang="ar-SA" dirty="0" smtClean="0"/>
              <a:t> ببغداد.</a:t>
            </a:r>
          </a:p>
          <a:p>
            <a:pPr>
              <a:buNone/>
            </a:pPr>
            <a:endParaRPr lang="ar-SA"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dirty="0" smtClean="0"/>
              <a:t>أمثلة كتب المختارات «الاختيارات الشعريّة»</a:t>
            </a:r>
            <a:endParaRPr lang="ar-SA" dirty="0"/>
          </a:p>
        </p:txBody>
      </p:sp>
      <p:sp>
        <p:nvSpPr>
          <p:cNvPr id="16" name="شكل بيضاوي 15"/>
          <p:cNvSpPr/>
          <p:nvPr/>
        </p:nvSpPr>
        <p:spPr>
          <a:xfrm>
            <a:off x="5429256" y="1571612"/>
            <a:ext cx="3286148" cy="1714512"/>
          </a:xfrm>
          <a:prstGeom prst="ellipse">
            <a:avLst/>
          </a:prstGeom>
          <a:solidFill>
            <a:schemeClr val="tx2">
              <a:lumMod val="60000"/>
              <a:lumOff val="4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5400" dirty="0" smtClean="0"/>
              <a:t>المعـلقَّـات</a:t>
            </a:r>
            <a:endParaRPr lang="ar-SA" sz="5400" dirty="0"/>
          </a:p>
        </p:txBody>
      </p:sp>
      <p:sp>
        <p:nvSpPr>
          <p:cNvPr id="17" name="شكل بيضاوي 16"/>
          <p:cNvSpPr/>
          <p:nvPr/>
        </p:nvSpPr>
        <p:spPr>
          <a:xfrm>
            <a:off x="1571604" y="1571612"/>
            <a:ext cx="3286148" cy="1714512"/>
          </a:xfrm>
          <a:prstGeom prst="ellipse">
            <a:avLst/>
          </a:prstGeom>
          <a:solidFill>
            <a:schemeClr val="tx2">
              <a:lumMod val="60000"/>
              <a:lumOff val="4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err="1" smtClean="0"/>
              <a:t>المفضَّليات</a:t>
            </a:r>
            <a:endParaRPr lang="ar-SA" sz="4800" dirty="0" smtClean="0"/>
          </a:p>
        </p:txBody>
      </p:sp>
      <p:sp>
        <p:nvSpPr>
          <p:cNvPr id="7" name="شكل بيضاوي 6"/>
          <p:cNvSpPr/>
          <p:nvPr/>
        </p:nvSpPr>
        <p:spPr>
          <a:xfrm>
            <a:off x="5500694" y="4143380"/>
            <a:ext cx="3286148" cy="1714512"/>
          </a:xfrm>
          <a:prstGeom prst="ellipse">
            <a:avLst/>
          </a:prstGeom>
          <a:solidFill>
            <a:schemeClr val="tx2">
              <a:lumMod val="60000"/>
              <a:lumOff val="4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5400" dirty="0" err="1" smtClean="0"/>
              <a:t>الأصمعيات</a:t>
            </a:r>
            <a:endParaRPr lang="ar-SA" sz="5400" dirty="0"/>
          </a:p>
        </p:txBody>
      </p:sp>
      <p:sp>
        <p:nvSpPr>
          <p:cNvPr id="8" name="شكل بيضاوي 7"/>
          <p:cNvSpPr/>
          <p:nvPr/>
        </p:nvSpPr>
        <p:spPr>
          <a:xfrm>
            <a:off x="1285852" y="4071942"/>
            <a:ext cx="3286148" cy="1714512"/>
          </a:xfrm>
          <a:prstGeom prst="ellipse">
            <a:avLst/>
          </a:prstGeom>
          <a:solidFill>
            <a:schemeClr val="tx2">
              <a:lumMod val="60000"/>
              <a:lumOff val="4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5400" dirty="0" smtClean="0"/>
              <a:t>الجمهرة</a:t>
            </a:r>
            <a:endParaRPr lang="ar-SA" sz="5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4414" y="357166"/>
            <a:ext cx="7719274" cy="6215106"/>
          </a:xfrm>
        </p:spPr>
        <p:txBody>
          <a:bodyPr>
            <a:normAutofit fontScale="92500" lnSpcReduction="10000"/>
          </a:bodyPr>
          <a:lstStyle/>
          <a:p>
            <a:r>
              <a:rPr lang="ar-SA" dirty="0" smtClean="0"/>
              <a:t>وكان الهدف من تأليفه لمعجم الأدباء هو: تأليف كتاب شافي كافي لأخبار العلماء وأنباء الأدباء.</a:t>
            </a:r>
          </a:p>
          <a:p>
            <a:r>
              <a:rPr lang="ar-SA" dirty="0" smtClean="0"/>
              <a:t>جمع ياقوت في كتابه أخبار النحويين واللغويين والنسّابين، والقراء المشهورين، وأصحاب الرسائل المدونة، وأرباب الخطوط.</a:t>
            </a:r>
          </a:p>
          <a:p>
            <a:r>
              <a:rPr lang="ar-SA" dirty="0" smtClean="0"/>
              <a:t>وكان يهتم بذكر تاريخ الميلاد والوفاة، </a:t>
            </a:r>
            <a:r>
              <a:rPr lang="ar-SA" dirty="0" err="1" smtClean="0"/>
              <a:t>أ</a:t>
            </a:r>
            <a:r>
              <a:rPr lang="ar-SA" dirty="0" smtClean="0"/>
              <a:t>, الوفاة على الأقل لكل من يترجم له، وكان حريصاً على ذكر مؤلفات كل مؤلِّف، وذكر من روى عنهم ومن قرؤوا عليه وأجازهم.</a:t>
            </a:r>
          </a:p>
          <a:p>
            <a:r>
              <a:rPr lang="ar-SA" dirty="0" smtClean="0"/>
              <a:t>أدرك ياقوت ضخامة المادة التي يتألف منها كتابه؛ لذلك عمد إلى الاختصار وذلك عن طريق حذف الأسانيد، وقصر معجمه على من اشتهر بالتصنيف والتأليف وصحة الرواية، أي من قل شعره وكثر نثره، بالإضافة إلى الشعراء المشهورين الذين صنفوا كتاب أو أكثر مثل: أبي تمام والبحتري، وأبي العلاء المعري.</a:t>
            </a:r>
          </a:p>
          <a:p>
            <a:endParaRPr lang="ar-S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85852" y="681038"/>
            <a:ext cx="7498080" cy="5962672"/>
          </a:xfrm>
        </p:spPr>
        <p:txBody>
          <a:bodyPr/>
          <a:lstStyle/>
          <a:p>
            <a:r>
              <a:rPr lang="ar-SA" dirty="0" smtClean="0"/>
              <a:t>رتب ياقوت معجمه على حروف المعجم، فقد </a:t>
            </a:r>
            <a:r>
              <a:rPr lang="ar-SA" dirty="0" err="1" smtClean="0"/>
              <a:t>التزن</a:t>
            </a:r>
            <a:r>
              <a:rPr lang="ar-SA" dirty="0" smtClean="0"/>
              <a:t> الترتيب الأبجدي في الحرف الأول والثاني والثالث والرابع، وفي الآباء.</a:t>
            </a:r>
          </a:p>
          <a:p>
            <a:endParaRPr lang="ar-SA" dirty="0" smtClean="0"/>
          </a:p>
          <a:p>
            <a:r>
              <a:rPr lang="ar-SA" dirty="0" smtClean="0"/>
              <a:t>أفرد ياقوت في آخر كل حرف فصلاً ذكر فيه من اشتهر بلقبه؛ ليدل الباحث على اسمه واسم أبيه فيرجع إليه في موضعه في الكتاب.</a:t>
            </a:r>
          </a:p>
          <a:p>
            <a:endParaRPr lang="ar-SA" dirty="0" smtClean="0"/>
          </a:p>
          <a:p>
            <a:r>
              <a:rPr lang="ar-SA" dirty="0" smtClean="0"/>
              <a:t>لم يلتزم ياقوت بالتصنيف المكاني بل جمع بين كتّاب البصرة والكوفة وبغداد </a:t>
            </a:r>
            <a:r>
              <a:rPr lang="ar-SA" dirty="0" err="1" smtClean="0"/>
              <a:t>وخرسان</a:t>
            </a:r>
            <a:r>
              <a:rPr lang="ar-SA" dirty="0" smtClean="0"/>
              <a:t> والحجاز واليمن ومصر والشام والمغرب على الترتيب الأبجدي.</a:t>
            </a:r>
          </a:p>
          <a:p>
            <a:endParaRPr lang="ar-S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428604"/>
            <a:ext cx="7498080" cy="5819796"/>
          </a:xfrm>
        </p:spPr>
        <p:txBody>
          <a:bodyPr>
            <a:normAutofit fontScale="92500" lnSpcReduction="10000"/>
          </a:bodyPr>
          <a:lstStyle/>
          <a:p>
            <a:r>
              <a:rPr lang="ar-SA" dirty="0" smtClean="0"/>
              <a:t>بدأ كتابه بمقدمة مسهبة، ثم أتبع ذلك بفصل في ” فضل الأدب وأهله وذم الجهل وحملته“، ثم اتبع هذا الفصل بفصل آخر في فضيلة علم الأخبار ، وبعد ذلك يشرع في ترجمة الأدباء.</a:t>
            </a:r>
          </a:p>
          <a:p>
            <a:endParaRPr lang="ar-SA" dirty="0" smtClean="0"/>
          </a:p>
          <a:p>
            <a:r>
              <a:rPr lang="ar-SA" dirty="0" smtClean="0"/>
              <a:t>يعد كتاب معجم الأدباء مصدراً مهماً لكل من يرغب في أن يتقصى أخبار كاتب من الكتاب العرب حتى عصر مؤلفه.</a:t>
            </a:r>
          </a:p>
          <a:p>
            <a:endParaRPr lang="ar-SA" dirty="0" smtClean="0"/>
          </a:p>
          <a:p>
            <a:r>
              <a:rPr lang="ar-SA" dirty="0" smtClean="0"/>
              <a:t>وقد طبع الكتاب طبعتين، الأولى على يد المستشرق </a:t>
            </a:r>
            <a:r>
              <a:rPr lang="ar-SA" dirty="0" err="1" smtClean="0"/>
              <a:t>مارجليوث</a:t>
            </a:r>
            <a:r>
              <a:rPr lang="ar-SA" dirty="0" smtClean="0"/>
              <a:t>، </a:t>
            </a:r>
            <a:r>
              <a:rPr lang="ar-SA" dirty="0" err="1" smtClean="0"/>
              <a:t>والثالنية</a:t>
            </a:r>
            <a:r>
              <a:rPr lang="ar-SA" dirty="0" smtClean="0"/>
              <a:t> على يد أحمد </a:t>
            </a:r>
            <a:r>
              <a:rPr lang="ar-SA" dirty="0" err="1" smtClean="0"/>
              <a:t>الرفاعي</a:t>
            </a:r>
            <a:r>
              <a:rPr lang="ar-SA" dirty="0" smtClean="0"/>
              <a:t>، وتمتاز الطبعة الثانية بزيادات وتعليقات وفهارس وافية للأعلام والبلدان والكتب.</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0"/>
            <a:ext cx="8229600" cy="1143000"/>
          </a:xfrm>
        </p:spPr>
        <p:txBody>
          <a:bodyPr/>
          <a:lstStyle/>
          <a:p>
            <a:r>
              <a:rPr lang="ar-SA" dirty="0" smtClean="0"/>
              <a:t>كتب المختارات بلا تصنيف</a:t>
            </a:r>
            <a:endParaRPr lang="ar-SA" dirty="0"/>
          </a:p>
        </p:txBody>
      </p:sp>
      <p:sp>
        <p:nvSpPr>
          <p:cNvPr id="4" name="عنصر نائب للنص 3"/>
          <p:cNvSpPr>
            <a:spLocks noGrp="1"/>
          </p:cNvSpPr>
          <p:nvPr>
            <p:ph type="body" idx="1"/>
          </p:nvPr>
        </p:nvSpPr>
        <p:spPr>
          <a:xfrm>
            <a:off x="500034" y="928670"/>
            <a:ext cx="4040188" cy="639762"/>
          </a:xfrm>
        </p:spPr>
        <p:txBody>
          <a:bodyPr>
            <a:noAutofit/>
          </a:bodyPr>
          <a:lstStyle/>
          <a:p>
            <a:pPr algn="ctr"/>
            <a:r>
              <a:rPr lang="ar-SA" sz="4000" dirty="0" err="1" smtClean="0">
                <a:solidFill>
                  <a:schemeClr val="accent2">
                    <a:lumMod val="75000"/>
                  </a:schemeClr>
                </a:solidFill>
              </a:rPr>
              <a:t>الأصمعيَّات</a:t>
            </a:r>
            <a:endParaRPr lang="ar-SA" sz="4000" dirty="0">
              <a:solidFill>
                <a:schemeClr val="accent2">
                  <a:lumMod val="75000"/>
                </a:schemeClr>
              </a:solidFill>
            </a:endParaRPr>
          </a:p>
        </p:txBody>
      </p:sp>
      <p:sp>
        <p:nvSpPr>
          <p:cNvPr id="6" name="عنصر نائب للنص 5"/>
          <p:cNvSpPr>
            <a:spLocks noGrp="1"/>
          </p:cNvSpPr>
          <p:nvPr>
            <p:ph type="body" sz="half" idx="3"/>
          </p:nvPr>
        </p:nvSpPr>
        <p:spPr>
          <a:xfrm>
            <a:off x="4643438" y="928670"/>
            <a:ext cx="4041775" cy="639762"/>
          </a:xfrm>
        </p:spPr>
        <p:txBody>
          <a:bodyPr>
            <a:noAutofit/>
          </a:bodyPr>
          <a:lstStyle/>
          <a:p>
            <a:pPr algn="ctr"/>
            <a:r>
              <a:rPr lang="ar-SA" sz="4000" dirty="0" err="1" smtClean="0">
                <a:solidFill>
                  <a:schemeClr val="accent2">
                    <a:lumMod val="75000"/>
                  </a:schemeClr>
                </a:solidFill>
              </a:rPr>
              <a:t>المفضَّليات</a:t>
            </a:r>
            <a:endParaRPr lang="ar-SA" sz="4000" dirty="0" smtClean="0">
              <a:solidFill>
                <a:schemeClr val="accent2">
                  <a:lumMod val="75000"/>
                </a:schemeClr>
              </a:solidFill>
            </a:endParaRPr>
          </a:p>
        </p:txBody>
      </p:sp>
      <p:sp>
        <p:nvSpPr>
          <p:cNvPr id="5" name="عنصر نائب للمحتوى 4"/>
          <p:cNvSpPr>
            <a:spLocks noGrp="1"/>
          </p:cNvSpPr>
          <p:nvPr>
            <p:ph sz="quarter" idx="2"/>
          </p:nvPr>
        </p:nvSpPr>
        <p:spPr>
          <a:xfrm>
            <a:off x="285720" y="1643050"/>
            <a:ext cx="4211668" cy="4786346"/>
          </a:xfrm>
        </p:spPr>
        <p:txBody>
          <a:bodyPr>
            <a:normAutofit fontScale="92500" lnSpcReduction="10000"/>
          </a:bodyPr>
          <a:lstStyle/>
          <a:p>
            <a:r>
              <a:rPr lang="ar-SA" sz="2600" b="1" dirty="0" smtClean="0"/>
              <a:t>ينسب هذا الكتاب إلى الأصمعي عبد الملك بن قُرَيب.</a:t>
            </a:r>
          </a:p>
          <a:p>
            <a:r>
              <a:rPr lang="ar-SA" sz="2600" b="1" dirty="0" smtClean="0"/>
              <a:t>من الجيل الأول من رواة البصرة.</a:t>
            </a:r>
          </a:p>
          <a:p>
            <a:r>
              <a:rPr lang="ar-SA" sz="2600" b="1" dirty="0" smtClean="0"/>
              <a:t>يضم هذا الكتاب مختارات من الشعر الجاهلي، والمخضرم، والإسلامي، تبلغ 92 قصيدة ومقطعة.</a:t>
            </a:r>
          </a:p>
          <a:p>
            <a:r>
              <a:rPr lang="ar-SA" sz="2600" b="1" dirty="0" smtClean="0"/>
              <a:t>لم يعتمد المفضّل ترتيباً معيناً لاختياراته، ولم يكن يذكر سبب تفضيل قصيدة على أخرى.</a:t>
            </a:r>
          </a:p>
          <a:p>
            <a:r>
              <a:rPr lang="ar-SA" sz="2600" b="1" dirty="0" smtClean="0"/>
              <a:t>لم تحض </a:t>
            </a:r>
            <a:r>
              <a:rPr lang="ar-SA" sz="2600" b="1" dirty="0" err="1" smtClean="0"/>
              <a:t>الأصمعيات</a:t>
            </a:r>
            <a:r>
              <a:rPr lang="ar-SA" sz="2600" b="1" dirty="0" smtClean="0"/>
              <a:t> بالاهتمام والشرح </a:t>
            </a:r>
            <a:r>
              <a:rPr lang="ar-SA" sz="2600" b="1" dirty="0" err="1" smtClean="0"/>
              <a:t>كالمفضليات</a:t>
            </a:r>
            <a:r>
              <a:rPr lang="ar-SA" sz="2600" b="1" dirty="0" smtClean="0"/>
              <a:t>.</a:t>
            </a:r>
          </a:p>
          <a:p>
            <a:r>
              <a:rPr lang="en-US" b="1" dirty="0" smtClean="0">
                <a:hlinkClick r:id="rId2"/>
              </a:rPr>
              <a:t>http://shamela.ws/browse.php/book-6905</a:t>
            </a:r>
            <a:endParaRPr lang="ar-SA" b="1" dirty="0" smtClean="0"/>
          </a:p>
          <a:p>
            <a:endParaRPr lang="ar-SA" b="1" dirty="0"/>
          </a:p>
        </p:txBody>
      </p:sp>
      <p:sp>
        <p:nvSpPr>
          <p:cNvPr id="7" name="عنصر نائب للمحتوى 6"/>
          <p:cNvSpPr>
            <a:spLocks noGrp="1"/>
          </p:cNvSpPr>
          <p:nvPr>
            <p:ph sz="quarter" idx="4"/>
          </p:nvPr>
        </p:nvSpPr>
        <p:spPr>
          <a:xfrm>
            <a:off x="4645025" y="1643050"/>
            <a:ext cx="4284693" cy="5214950"/>
          </a:xfrm>
        </p:spPr>
        <p:txBody>
          <a:bodyPr>
            <a:normAutofit fontScale="85000" lnSpcReduction="10000"/>
          </a:bodyPr>
          <a:lstStyle/>
          <a:p>
            <a:r>
              <a:rPr lang="ar-SA" sz="2600" b="1" dirty="0" smtClean="0"/>
              <a:t>تنسب هذه المختارات إلى المفضل بن محمد الضبي. </a:t>
            </a:r>
          </a:p>
          <a:p>
            <a:r>
              <a:rPr lang="ar-SA" sz="2600" b="1" dirty="0" smtClean="0"/>
              <a:t>من جيل الرواة الأول وهو رأس مدرسة الكوفة.</a:t>
            </a:r>
          </a:p>
          <a:p>
            <a:r>
              <a:rPr lang="ar-SA" sz="2600" b="1" dirty="0" smtClean="0"/>
              <a:t>يضم هذا الكتاب مختارات من الشعر الجاهلي، والمخضرم، والإسلامي، وصلت إلى 130 قصيدة.</a:t>
            </a:r>
          </a:p>
          <a:p>
            <a:r>
              <a:rPr lang="ar-SA" sz="2600" b="1" dirty="0" smtClean="0"/>
              <a:t>لم يعتمد المفضّل ترتيباً معيناً لاختياراته، ولم يكن يذكر سبب تفضيل قصيدة على أخرى.</a:t>
            </a:r>
          </a:p>
          <a:p>
            <a:r>
              <a:rPr lang="ar-SA" sz="2600" b="1" dirty="0" smtClean="0"/>
              <a:t>عمد إلى إيراد القصائد الكاملة للشعراء.</a:t>
            </a:r>
          </a:p>
          <a:p>
            <a:r>
              <a:rPr lang="ar-SA" sz="2600" b="1" dirty="0" smtClean="0"/>
              <a:t>كان </a:t>
            </a:r>
            <a:r>
              <a:rPr lang="ar-SA" sz="2600" b="1" dirty="0" err="1" smtClean="0"/>
              <a:t>للمفضَّليات</a:t>
            </a:r>
            <a:r>
              <a:rPr lang="ar-SA" sz="2600" b="1" dirty="0" smtClean="0"/>
              <a:t> قيمة تاريخية، وأدبية كبيرة.</a:t>
            </a:r>
          </a:p>
          <a:p>
            <a:r>
              <a:rPr lang="en-US" b="1" dirty="0" smtClean="0">
                <a:hlinkClick r:id="rId3"/>
              </a:rPr>
              <a:t>http://shamela.ws/index.php/book/6904</a:t>
            </a:r>
            <a:endParaRPr lang="ar-S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to="" calcmode="lin" valueType="num">
                                      <p:cBhvr>
                                        <p:cTn id="7" dur="1" fill="hold"/>
                                        <p:tgtEl>
                                          <p:spTgt spid="7">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to="" calcmode="lin" valueType="num">
                                      <p:cBhvr>
                                        <p:cTn id="12" dur="1" fill="hold"/>
                                        <p:tgtEl>
                                          <p:spTgt spid="7">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to="" calcmode="lin" valueType="num">
                                      <p:cBhvr>
                                        <p:cTn id="17" dur="1" fill="hold"/>
                                        <p:tgtEl>
                                          <p:spTgt spid="7">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to="" calcmode="lin" valueType="num">
                                      <p:cBhvr>
                                        <p:cTn id="22" dur="1" fill="hold"/>
                                        <p:tgtEl>
                                          <p:spTgt spid="7">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to="" calcmode="lin" valueType="num">
                                      <p:cBhvr>
                                        <p:cTn id="27" dur="1" fill="hold"/>
                                        <p:tgtEl>
                                          <p:spTgt spid="7">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 to="" calcmode="lin" valueType="num">
                                      <p:cBhvr>
                                        <p:cTn id="32" dur="1" fill="hold"/>
                                        <p:tgtEl>
                                          <p:spTgt spid="7">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to="" calcmode="lin" valueType="num">
                                      <p:cBhvr>
                                        <p:cTn id="37" dur="1" fill="hold"/>
                                        <p:tgtEl>
                                          <p:spTgt spid="5">
                                            <p:txEl>
                                              <p:pRg st="0" end="0"/>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nodeType="clickEffect">
                                  <p:stCondLst>
                                    <p:cond delay="0"/>
                                  </p:stCondLst>
                                  <p:childTnLst>
                                    <p:set>
                                      <p:cBhvr>
                                        <p:cTn id="41" dur="1" fill="hold">
                                          <p:stCondLst>
                                            <p:cond delay="0"/>
                                          </p:stCondLst>
                                        </p:cTn>
                                        <p:tgtEl>
                                          <p:spTgt spid="5">
                                            <p:txEl>
                                              <p:pRg st="1" end="1"/>
                                            </p:txEl>
                                          </p:spTgt>
                                        </p:tgtEl>
                                        <p:attrNameLst>
                                          <p:attrName>style.visibility</p:attrName>
                                        </p:attrNameLst>
                                      </p:cBhvr>
                                      <p:to>
                                        <p:strVal val="visible"/>
                                      </p:to>
                                    </p:set>
                                    <p:anim to="" calcmode="lin" valueType="num">
                                      <p:cBhvr>
                                        <p:cTn id="42" dur="1" fill="hold"/>
                                        <p:tgtEl>
                                          <p:spTgt spid="5">
                                            <p:txEl>
                                              <p:pRg st="1" end="1"/>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anim to="" calcmode="lin" valueType="num">
                                      <p:cBhvr>
                                        <p:cTn id="47" dur="1" fill="hold"/>
                                        <p:tgtEl>
                                          <p:spTgt spid="5">
                                            <p:txEl>
                                              <p:pRg st="2" end="2"/>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nodeType="clickEffect">
                                  <p:stCondLst>
                                    <p:cond delay="0"/>
                                  </p:stCondLst>
                                  <p:childTnLst>
                                    <p:set>
                                      <p:cBhvr>
                                        <p:cTn id="51" dur="1" fill="hold">
                                          <p:stCondLst>
                                            <p:cond delay="0"/>
                                          </p:stCondLst>
                                        </p:cTn>
                                        <p:tgtEl>
                                          <p:spTgt spid="5">
                                            <p:txEl>
                                              <p:pRg st="3" end="3"/>
                                            </p:txEl>
                                          </p:spTgt>
                                        </p:tgtEl>
                                        <p:attrNameLst>
                                          <p:attrName>style.visibility</p:attrName>
                                        </p:attrNameLst>
                                      </p:cBhvr>
                                      <p:to>
                                        <p:strVal val="visible"/>
                                      </p:to>
                                    </p:set>
                                    <p:anim to="" calcmode="lin" valueType="num">
                                      <p:cBhvr>
                                        <p:cTn id="52" dur="1" fill="hold"/>
                                        <p:tgtEl>
                                          <p:spTgt spid="5">
                                            <p:txEl>
                                              <p:pRg st="3" end="3"/>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nodeType="click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anim to="" calcmode="lin" valueType="num">
                                      <p:cBhvr>
                                        <p:cTn id="57" dur="1" fill="hold"/>
                                        <p:tgtEl>
                                          <p:spTgt spid="5">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p:txBody>
          <a:bodyPr/>
          <a:lstStyle/>
          <a:p>
            <a:pPr algn="ctr"/>
            <a:r>
              <a:rPr lang="ar-SA" dirty="0" smtClean="0"/>
              <a:t>جمهرة أشعار العرب</a:t>
            </a:r>
            <a:endParaRPr lang="ar-SA" dirty="0"/>
          </a:p>
        </p:txBody>
      </p:sp>
      <p:sp>
        <p:nvSpPr>
          <p:cNvPr id="8" name="عنصر نائب للمحتوى 7"/>
          <p:cNvSpPr>
            <a:spLocks noGrp="1"/>
          </p:cNvSpPr>
          <p:nvPr>
            <p:ph idx="1"/>
          </p:nvPr>
        </p:nvSpPr>
        <p:spPr>
          <a:xfrm>
            <a:off x="1435608" y="1142984"/>
            <a:ext cx="7498080" cy="5500726"/>
          </a:xfrm>
        </p:spPr>
        <p:txBody>
          <a:bodyPr>
            <a:normAutofit fontScale="92500" lnSpcReduction="20000"/>
          </a:bodyPr>
          <a:lstStyle/>
          <a:p>
            <a:pPr>
              <a:buFont typeface="Wingdings" pitchFamily="2" charset="2"/>
              <a:buChar char="Ø"/>
            </a:pPr>
            <a:r>
              <a:rPr lang="ar-SA" dirty="0" smtClean="0"/>
              <a:t>ألّف هذا الكتاب أبو زيد محمد القرشي.</a:t>
            </a:r>
          </a:p>
          <a:p>
            <a:pPr>
              <a:buFont typeface="Wingdings" pitchFamily="2" charset="2"/>
              <a:buChar char="Ø"/>
            </a:pPr>
            <a:r>
              <a:rPr lang="ar-SA" dirty="0" smtClean="0"/>
              <a:t>اختار أبو زيد القرشي في كتابه 49 قصيدة جعلها في سبع مجموعات لكل مجموعة اسم خاص، وهي: المعلّقات، </a:t>
            </a:r>
            <a:r>
              <a:rPr lang="ar-SA" dirty="0" err="1" smtClean="0"/>
              <a:t>والمجمهرات</a:t>
            </a:r>
            <a:r>
              <a:rPr lang="ar-SA" dirty="0" smtClean="0"/>
              <a:t>، والمنتقيات، والمذهبات، والمراثي، </a:t>
            </a:r>
            <a:r>
              <a:rPr lang="ar-SA" dirty="0" err="1" smtClean="0"/>
              <a:t>والمشوبات</a:t>
            </a:r>
            <a:r>
              <a:rPr lang="ar-SA" dirty="0" smtClean="0"/>
              <a:t>، </a:t>
            </a:r>
            <a:r>
              <a:rPr lang="ar-SA" dirty="0" err="1" smtClean="0"/>
              <a:t>والملحمات</a:t>
            </a:r>
            <a:r>
              <a:rPr lang="ar-SA" dirty="0" smtClean="0"/>
              <a:t>.</a:t>
            </a:r>
          </a:p>
          <a:p>
            <a:pPr>
              <a:buFont typeface="Wingdings" pitchFamily="2" charset="2"/>
              <a:buChar char="Ø"/>
            </a:pPr>
            <a:r>
              <a:rPr lang="ar-SA" dirty="0" smtClean="0"/>
              <a:t>حرص المصنّف على سلامة التساوي والتناظر في عدد قصائد كل قسم، فهي سبع قصائد.</a:t>
            </a:r>
          </a:p>
          <a:p>
            <a:pPr>
              <a:buFont typeface="Wingdings" pitchFamily="2" charset="2"/>
              <a:buChar char="Ø"/>
            </a:pPr>
            <a:r>
              <a:rPr lang="ar-SA" dirty="0" smtClean="0"/>
              <a:t>قصائد كتاب الجمهرة هي من عيون الشعر العربي القديم، وشعراؤها من فحول الشعراء </a:t>
            </a:r>
            <a:r>
              <a:rPr lang="ar-SA" dirty="0" err="1" smtClean="0"/>
              <a:t>ومتقدميهم</a:t>
            </a:r>
            <a:r>
              <a:rPr lang="ar-SA" dirty="0" smtClean="0"/>
              <a:t>.</a:t>
            </a:r>
          </a:p>
          <a:p>
            <a:pPr>
              <a:buFont typeface="Wingdings" pitchFamily="2" charset="2"/>
              <a:buChar char="Ø"/>
            </a:pPr>
            <a:r>
              <a:rPr lang="ar-SA" dirty="0" smtClean="0"/>
              <a:t>لا يقل هذا الكتاب فائدة، ولا أهمية عن </a:t>
            </a:r>
            <a:r>
              <a:rPr lang="ar-SA" dirty="0" err="1" smtClean="0"/>
              <a:t>المفضّليات</a:t>
            </a:r>
            <a:r>
              <a:rPr lang="ar-SA" dirty="0" smtClean="0"/>
              <a:t> </a:t>
            </a:r>
            <a:r>
              <a:rPr lang="ar-SA" dirty="0" err="1" smtClean="0"/>
              <a:t>والأصمعيات</a:t>
            </a:r>
            <a:r>
              <a:rPr lang="ar-SA" dirty="0" smtClean="0"/>
              <a:t> في جودة النصوص وتعبيرها عن الحياة العامة.</a:t>
            </a:r>
          </a:p>
          <a:p>
            <a:pPr>
              <a:buFont typeface="Wingdings" pitchFamily="2" charset="2"/>
              <a:buChar char="Ø"/>
            </a:pPr>
            <a:r>
              <a:rPr lang="en-US" dirty="0" smtClean="0">
                <a:hlinkClick r:id="rId2"/>
              </a:rPr>
              <a:t>http://shamela.ws/index.php/book/1487</a:t>
            </a:r>
            <a:endParaRPr lang="ar-SA" dirty="0" smtClean="0"/>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المختارات الشعرية المصنّفة موضوعياً:</a:t>
            </a:r>
            <a:endParaRPr lang="ar-SA" dirty="0"/>
          </a:p>
        </p:txBody>
      </p:sp>
      <p:sp>
        <p:nvSpPr>
          <p:cNvPr id="3" name="عنصر نائب للمحتوى 2"/>
          <p:cNvSpPr>
            <a:spLocks noGrp="1"/>
          </p:cNvSpPr>
          <p:nvPr>
            <p:ph idx="1"/>
          </p:nvPr>
        </p:nvSpPr>
        <p:spPr/>
        <p:txBody>
          <a:bodyPr/>
          <a:lstStyle/>
          <a:p>
            <a:r>
              <a:rPr lang="ar-SA" dirty="0" err="1" smtClean="0"/>
              <a:t>الحماسات</a:t>
            </a:r>
            <a:r>
              <a:rPr lang="ar-SA" dirty="0" smtClean="0"/>
              <a:t>: </a:t>
            </a:r>
          </a:p>
          <a:p>
            <a:pPr>
              <a:buFont typeface="Wingdings" pitchFamily="2" charset="2"/>
              <a:buChar char="Ø"/>
            </a:pPr>
            <a:r>
              <a:rPr lang="ar-SA" dirty="0" smtClean="0"/>
              <a:t>أول من صنّف في </a:t>
            </a:r>
            <a:r>
              <a:rPr lang="ar-SA" dirty="0" err="1" smtClean="0"/>
              <a:t>الحماسات</a:t>
            </a:r>
            <a:r>
              <a:rPr lang="ar-SA" dirty="0" smtClean="0"/>
              <a:t> هو أو تمام الطائي. </a:t>
            </a:r>
          </a:p>
          <a:p>
            <a:pPr>
              <a:buFont typeface="Wingdings" pitchFamily="2" charset="2"/>
              <a:buChar char="Ø"/>
            </a:pPr>
            <a:r>
              <a:rPr lang="ar-SA" dirty="0" err="1" smtClean="0"/>
              <a:t>الحماسات</a:t>
            </a:r>
            <a:r>
              <a:rPr lang="ar-SA" dirty="0" smtClean="0"/>
              <a:t> هي مجموعة من الاختيارات الشعرية، عُرِفت غالباً باسم </a:t>
            </a:r>
            <a:r>
              <a:rPr lang="ar-SA" dirty="0" err="1" smtClean="0"/>
              <a:t>الحماسات</a:t>
            </a:r>
            <a:r>
              <a:rPr lang="ar-SA" dirty="0" smtClean="0"/>
              <a:t>، ومُيِّزت كل حماسة باسم صاحبها.</a:t>
            </a:r>
          </a:p>
          <a:p>
            <a:pPr>
              <a:buFont typeface="Wingdings" pitchFamily="2" charset="2"/>
              <a:buChar char="Ø"/>
            </a:pPr>
            <a:r>
              <a:rPr lang="ar-SA" dirty="0" smtClean="0"/>
              <a:t>ويمكن التمثيل لها بأشهر </a:t>
            </a:r>
            <a:r>
              <a:rPr lang="ar-SA" dirty="0" err="1" smtClean="0"/>
              <a:t>حماستين</a:t>
            </a:r>
            <a:r>
              <a:rPr lang="ar-SA" dirty="0" smtClean="0"/>
              <a:t>، وهما: </a:t>
            </a:r>
          </a:p>
          <a:p>
            <a:pPr marL="1341438" indent="365125">
              <a:buFont typeface="+mj-cs"/>
              <a:buAutoNum type="arabic1Minus"/>
            </a:pPr>
            <a:r>
              <a:rPr lang="ar-SA" dirty="0" smtClean="0"/>
              <a:t>حماسة أبي تمام.</a:t>
            </a:r>
          </a:p>
          <a:p>
            <a:pPr marL="1341438" indent="365125">
              <a:buFont typeface="+mj-cs"/>
              <a:buAutoNum type="arabic1Minus"/>
            </a:pPr>
            <a:r>
              <a:rPr lang="ar-SA" dirty="0" smtClean="0"/>
              <a:t>حماسة البحتري.</a:t>
            </a:r>
          </a:p>
          <a:p>
            <a:pPr marL="0" indent="365125">
              <a:buNone/>
            </a:pPr>
            <a:endParaRPr lang="ar-SA" dirty="0" smtClean="0"/>
          </a:p>
          <a:p>
            <a:pPr>
              <a:buNone/>
            </a:pP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حماسة أبي تمام</a:t>
            </a:r>
            <a:endParaRPr lang="ar-SA" dirty="0"/>
          </a:p>
        </p:txBody>
      </p:sp>
      <p:sp>
        <p:nvSpPr>
          <p:cNvPr id="3" name="عنصر نائب للمحتوى 2"/>
          <p:cNvSpPr>
            <a:spLocks noGrp="1"/>
          </p:cNvSpPr>
          <p:nvPr>
            <p:ph idx="1"/>
          </p:nvPr>
        </p:nvSpPr>
        <p:spPr>
          <a:xfrm>
            <a:off x="1435608" y="1142984"/>
            <a:ext cx="7498080" cy="5715016"/>
          </a:xfrm>
        </p:spPr>
        <p:txBody>
          <a:bodyPr>
            <a:normAutofit fontScale="85000" lnSpcReduction="20000"/>
          </a:bodyPr>
          <a:lstStyle/>
          <a:p>
            <a:pPr>
              <a:buFont typeface="Wingdings" pitchFamily="2" charset="2"/>
              <a:buChar char="Ø"/>
            </a:pPr>
            <a:r>
              <a:rPr lang="ar-SA" dirty="0" smtClean="0"/>
              <a:t>كتاب الحماسة للشاعر المعروف أبي تمام.</a:t>
            </a:r>
          </a:p>
          <a:p>
            <a:pPr>
              <a:buFont typeface="Wingdings" pitchFamily="2" charset="2"/>
              <a:buChar char="Ø"/>
            </a:pPr>
            <a:r>
              <a:rPr lang="ar-SA" dirty="0" smtClean="0"/>
              <a:t>هو أول سلسلة كتب الحماسة وأشهرها، وأكثر عناية من </a:t>
            </a:r>
            <a:r>
              <a:rPr lang="ar-SA" dirty="0" err="1" smtClean="0"/>
              <a:t>الشُّرَّاح</a:t>
            </a:r>
            <a:r>
              <a:rPr lang="ar-SA" dirty="0" smtClean="0"/>
              <a:t> والمعلقين والأدباء.</a:t>
            </a:r>
          </a:p>
          <a:p>
            <a:pPr>
              <a:buFont typeface="Wingdings" pitchFamily="2" charset="2"/>
              <a:buChar char="Ø"/>
            </a:pPr>
            <a:r>
              <a:rPr lang="ar-SA" dirty="0" smtClean="0"/>
              <a:t>قسّم أبو تمام كتابه إلى عشرة أبواب وفق الأغراض والفنون الشعرية الرئيسية، وهو أول كتاب اتبع هذا التصنيف في ترتيبه.</a:t>
            </a:r>
          </a:p>
          <a:p>
            <a:pPr>
              <a:buFont typeface="Wingdings" pitchFamily="2" charset="2"/>
              <a:buChar char="Ø"/>
            </a:pPr>
            <a:r>
              <a:rPr lang="ar-SA" dirty="0" smtClean="0"/>
              <a:t>اعتمد في اختياراته على الاكتفاء من القصيدة بقطعة معيّنة؛ فاختياراته أجزاء من قصائد لا قصائد كاملة.</a:t>
            </a:r>
          </a:p>
          <a:p>
            <a:pPr>
              <a:buFont typeface="Wingdings" pitchFamily="2" charset="2"/>
              <a:buChar char="Ø"/>
            </a:pPr>
            <a:r>
              <a:rPr lang="ar-SA" dirty="0" smtClean="0"/>
              <a:t>اختار أبو تمام نصوصه من أشعار شعراء مشهورين، ومن مجهولين أو قليلي الشهرة أيضاً.</a:t>
            </a:r>
          </a:p>
          <a:p>
            <a:pPr>
              <a:buFont typeface="Wingdings" pitchFamily="2" charset="2"/>
              <a:buChar char="Ø"/>
            </a:pPr>
            <a:r>
              <a:rPr lang="ar-SA" dirty="0" smtClean="0"/>
              <a:t>لم يقتصر أبو تمام في حماسته على الشعراء الجاهليين والإسلاميين فقط بل كان يورد ما استحسنه من شعر المحدثين أيضاً، كما اختار بعض نماذجه من أشعار النساء.</a:t>
            </a:r>
          </a:p>
          <a:p>
            <a:pPr>
              <a:buFont typeface="Wingdings" pitchFamily="2" charset="2"/>
              <a:buChar char="Ø"/>
            </a:pPr>
            <a:r>
              <a:rPr lang="ar-SA" dirty="0" smtClean="0"/>
              <a:t>حظيت حماسة أبي تمام باهتمام الكثير من </a:t>
            </a:r>
            <a:r>
              <a:rPr lang="ar-SA" dirty="0" err="1" smtClean="0"/>
              <a:t>الشراح</a:t>
            </a:r>
            <a:r>
              <a:rPr lang="ar-SA" dirty="0" smtClean="0"/>
              <a:t> ومن أبرز شروحها : شرح </a:t>
            </a:r>
            <a:r>
              <a:rPr lang="ar-SA" dirty="0" err="1" smtClean="0"/>
              <a:t>التبريزي</a:t>
            </a:r>
            <a:r>
              <a:rPr lang="ar-SA" dirty="0" smtClean="0"/>
              <a:t> والمرزوقي.</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حماسة البحتري</a:t>
            </a:r>
            <a:endParaRPr lang="ar-SA" dirty="0"/>
          </a:p>
        </p:txBody>
      </p:sp>
      <p:sp>
        <p:nvSpPr>
          <p:cNvPr id="3" name="عنصر نائب للمحتوى 2"/>
          <p:cNvSpPr>
            <a:spLocks noGrp="1"/>
          </p:cNvSpPr>
          <p:nvPr>
            <p:ph idx="1"/>
          </p:nvPr>
        </p:nvSpPr>
        <p:spPr/>
        <p:txBody>
          <a:bodyPr>
            <a:normAutofit lnSpcReduction="10000"/>
          </a:bodyPr>
          <a:lstStyle/>
          <a:p>
            <a:pPr>
              <a:buFont typeface="Wingdings" pitchFamily="2" charset="2"/>
              <a:buChar char="Ø"/>
            </a:pPr>
            <a:r>
              <a:rPr lang="ar-SA" dirty="0" smtClean="0"/>
              <a:t>وهي من تأليف الشاعر العبّاسي أبو عبادة الوليد بن عُبيد البحتري.</a:t>
            </a:r>
          </a:p>
          <a:p>
            <a:pPr>
              <a:buFont typeface="Wingdings" pitchFamily="2" charset="2"/>
              <a:buChar char="Ø"/>
            </a:pPr>
            <a:r>
              <a:rPr lang="ar-SA" dirty="0" smtClean="0"/>
              <a:t>استفاد البحتري من منهج أبي تمام واتبعه في حماسته.</a:t>
            </a:r>
          </a:p>
          <a:p>
            <a:pPr>
              <a:buFont typeface="Wingdings" pitchFamily="2" charset="2"/>
              <a:buChar char="Ø"/>
            </a:pPr>
            <a:r>
              <a:rPr lang="ar-SA" dirty="0" smtClean="0"/>
              <a:t>قسّم البحتري كتابه إلى 174 باباً.</a:t>
            </a:r>
          </a:p>
          <a:p>
            <a:pPr>
              <a:buFont typeface="Wingdings" pitchFamily="2" charset="2"/>
              <a:buChar char="Ø"/>
            </a:pPr>
            <a:r>
              <a:rPr lang="ar-SA" dirty="0" smtClean="0"/>
              <a:t>أورد في كتابه  1454 قطعة لنحو 520شاعر.</a:t>
            </a:r>
          </a:p>
          <a:p>
            <a:pPr>
              <a:buFont typeface="Wingdings" pitchFamily="2" charset="2"/>
              <a:buChar char="Ø"/>
            </a:pPr>
            <a:r>
              <a:rPr lang="ar-SA" dirty="0" smtClean="0"/>
              <a:t> اختار البحتري من أشعار الجاهليين والمخضرمين والإسلاميين، ونفر قليل من المحدثين.</a:t>
            </a:r>
          </a:p>
          <a:p>
            <a:pPr>
              <a:buFont typeface="Wingdings" pitchFamily="2" charset="2"/>
              <a:buChar char="Ø"/>
            </a:pPr>
            <a:r>
              <a:rPr lang="ar-SA" dirty="0" smtClean="0"/>
              <a:t>لم تحظَ حماسة البحتري بالشهرة والذيوع والشرح والاهتمام الذي حظيت </a:t>
            </a:r>
            <a:r>
              <a:rPr lang="ar-SA" dirty="0" err="1" smtClean="0"/>
              <a:t>به</a:t>
            </a:r>
            <a:r>
              <a:rPr lang="ar-SA" dirty="0" smtClean="0"/>
              <a:t> حماسة أبي تمام. </a:t>
            </a:r>
          </a:p>
          <a:p>
            <a:pPr>
              <a:buFont typeface="Wingdings" pitchFamily="2" charset="2"/>
              <a:buChar char="Ø"/>
            </a:pPr>
            <a:endParaRPr lang="ar-SA" dirty="0" smtClean="0"/>
          </a:p>
          <a:p>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dirty="0" smtClean="0"/>
              <a:t>أوجه الشبه والاختلاف بين </a:t>
            </a:r>
            <a:r>
              <a:rPr lang="ar-SA" dirty="0" err="1" smtClean="0"/>
              <a:t>الحماستين</a:t>
            </a:r>
            <a:endParaRPr lang="ar-SA" dirty="0"/>
          </a:p>
        </p:txBody>
      </p:sp>
      <p:sp>
        <p:nvSpPr>
          <p:cNvPr id="3" name="عنصر نائب للمحتوى 2"/>
          <p:cNvSpPr>
            <a:spLocks noGrp="1"/>
          </p:cNvSpPr>
          <p:nvPr>
            <p:ph idx="1"/>
          </p:nvPr>
        </p:nvSpPr>
        <p:spPr/>
        <p:txBody>
          <a:bodyPr>
            <a:normAutofit fontScale="92500" lnSpcReduction="20000"/>
          </a:bodyPr>
          <a:lstStyle/>
          <a:p>
            <a:pPr>
              <a:buFont typeface="Wingdings" pitchFamily="2" charset="2"/>
              <a:buChar char="v"/>
            </a:pPr>
            <a:r>
              <a:rPr lang="ar-SA" dirty="0" smtClean="0"/>
              <a:t>تشترك </a:t>
            </a:r>
            <a:r>
              <a:rPr lang="ar-SA" dirty="0" err="1" smtClean="0"/>
              <a:t>الحماستان</a:t>
            </a:r>
            <a:r>
              <a:rPr lang="ar-SA" dirty="0" smtClean="0"/>
              <a:t> في: </a:t>
            </a:r>
          </a:p>
          <a:p>
            <a:pPr marL="2057400" indent="-425450">
              <a:buFont typeface="+mj-cs"/>
              <a:buAutoNum type="arabic1Minus"/>
            </a:pPr>
            <a:r>
              <a:rPr lang="ar-SA" dirty="0" smtClean="0"/>
              <a:t>جودة الانتقاء والاختيار.</a:t>
            </a:r>
          </a:p>
          <a:p>
            <a:pPr marL="2057400" indent="-425450">
              <a:buFont typeface="+mj-cs"/>
              <a:buAutoNum type="arabic1Minus"/>
            </a:pPr>
            <a:r>
              <a:rPr lang="ar-SA" dirty="0" smtClean="0"/>
              <a:t>الالتفات إلى الشعر الفصيح القديم.</a:t>
            </a:r>
          </a:p>
          <a:p>
            <a:pPr marL="2057400" indent="-425450">
              <a:buFont typeface="+mj-cs"/>
              <a:buAutoNum type="arabic1Minus"/>
            </a:pPr>
            <a:r>
              <a:rPr lang="ar-SA" dirty="0" smtClean="0"/>
              <a:t>الاكتفاء بالقطعة من القصيدة دون إيرادها كاملة.</a:t>
            </a:r>
          </a:p>
          <a:p>
            <a:pPr>
              <a:buFont typeface="Wingdings" pitchFamily="2" charset="2"/>
              <a:buChar char="v"/>
            </a:pPr>
            <a:r>
              <a:rPr lang="ar-SA" dirty="0" smtClean="0"/>
              <a:t>تختلف حماسة </a:t>
            </a:r>
            <a:r>
              <a:rPr lang="ar-SA" dirty="0" err="1" smtClean="0"/>
              <a:t>الحتري</a:t>
            </a:r>
            <a:r>
              <a:rPr lang="ar-SA" dirty="0" smtClean="0"/>
              <a:t> عن أبي تمام </a:t>
            </a:r>
            <a:r>
              <a:rPr lang="ar-SA" dirty="0" err="1" smtClean="0"/>
              <a:t>بـ</a:t>
            </a:r>
            <a:r>
              <a:rPr lang="ar-SA" dirty="0" smtClean="0"/>
              <a:t> :</a:t>
            </a:r>
          </a:p>
          <a:p>
            <a:pPr marL="1885950" indent="-514350">
              <a:buFont typeface="+mj-cs"/>
              <a:buAutoNum type="arabic1Minus"/>
            </a:pPr>
            <a:r>
              <a:rPr lang="ar-SA" dirty="0" smtClean="0"/>
              <a:t>كثرة عدد الأبواب.</a:t>
            </a:r>
          </a:p>
          <a:p>
            <a:pPr marL="1885950" indent="-514350">
              <a:buFont typeface="+mj-cs"/>
              <a:buAutoNum type="arabic1Minus"/>
            </a:pPr>
            <a:r>
              <a:rPr lang="ar-SA" dirty="0" smtClean="0"/>
              <a:t>كثرة المقطعات؛ فهي تقل بقليل عن ضعف ما ورد في حماسة أبي تمام</a:t>
            </a:r>
          </a:p>
          <a:p>
            <a:pPr marL="1885950" indent="-514350">
              <a:buFont typeface="+mj-cs"/>
              <a:buAutoNum type="arabic1Minus"/>
            </a:pPr>
            <a:r>
              <a:rPr lang="ar-SA" dirty="0" smtClean="0"/>
              <a:t>عدم اهتمامها بالشعر المحدث، والشعراء المحدثين كما اهتمت </a:t>
            </a:r>
            <a:r>
              <a:rPr lang="ar-SA" dirty="0" err="1" smtClean="0"/>
              <a:t>به</a:t>
            </a:r>
            <a:r>
              <a:rPr lang="ar-SA" dirty="0" smtClean="0"/>
              <a:t> حماسة أبي تمام.</a:t>
            </a:r>
          </a:p>
          <a:p>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894</TotalTime>
  <Words>2462</Words>
  <Application>Microsoft Office PowerPoint</Application>
  <PresentationFormat>On-screen Show (4:3)</PresentationFormat>
  <Paragraphs>176</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انقلاب</vt:lpstr>
      <vt:lpstr>المصادر الأدبية..</vt:lpstr>
      <vt:lpstr>اتصال رواية الشعر من الجاهلية إلى أوائل القرن الثاني الهجري:  </vt:lpstr>
      <vt:lpstr>أمثلة كتب المختارات «الاختيارات الشعريّة»</vt:lpstr>
      <vt:lpstr>كتب المختارات بلا تصنيف</vt:lpstr>
      <vt:lpstr>جمهرة أشعار العرب</vt:lpstr>
      <vt:lpstr>المختارات الشعرية المصنّفة موضوعياً:</vt:lpstr>
      <vt:lpstr>حماسة أبي تمام</vt:lpstr>
      <vt:lpstr>حماسة البحتري</vt:lpstr>
      <vt:lpstr>أوجه الشبه والاختلاف بين الحماستين</vt:lpstr>
      <vt:lpstr>أمهات المصادر الأدبية</vt:lpstr>
      <vt:lpstr>الأغاني لأبو الفرج الأصفهاني </vt:lpstr>
      <vt:lpstr>كتاب الأغاني </vt:lpstr>
      <vt:lpstr>أهميّة كتاب الأغاني</vt:lpstr>
      <vt:lpstr>PowerPoint Presentation</vt:lpstr>
      <vt:lpstr>شهاب الدين النويري </vt:lpstr>
      <vt:lpstr>نهاية الأرب في فنون الأدب</vt:lpstr>
      <vt:lpstr>PowerPoint Presentation</vt:lpstr>
      <vt:lpstr>PowerPoint Presentation</vt:lpstr>
      <vt:lpstr>كتب الأمالي</vt:lpstr>
      <vt:lpstr>ابو علي القالي</vt:lpstr>
      <vt:lpstr>أمالي القالي</vt:lpstr>
      <vt:lpstr>PowerPoint Presentation</vt:lpstr>
      <vt:lpstr>PowerPoint Presentation</vt:lpstr>
      <vt:lpstr>طبقات الشعراء لابن سلّام الجمحي</vt:lpstr>
      <vt:lpstr>PowerPoint Presentation</vt:lpstr>
      <vt:lpstr>PowerPoint Presentation</vt:lpstr>
      <vt:lpstr>نقد الشعر</vt:lpstr>
      <vt:lpstr>PowerPoint Presentation</vt:lpstr>
      <vt:lpstr>معجم الأدباء لياقوت الحموي</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Lenovo</dc:creator>
  <cp:lastModifiedBy>Madam</cp:lastModifiedBy>
  <cp:revision>85</cp:revision>
  <dcterms:created xsi:type="dcterms:W3CDTF">2014-10-13T08:28:40Z</dcterms:created>
  <dcterms:modified xsi:type="dcterms:W3CDTF">2020-04-15T06:08:29Z</dcterms:modified>
</cp:coreProperties>
</file>