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70" r:id="rId5"/>
    <p:sldId id="259" r:id="rId6"/>
    <p:sldId id="260" r:id="rId7"/>
    <p:sldId id="268" r:id="rId8"/>
    <p:sldId id="261" r:id="rId9"/>
    <p:sldId id="262" r:id="rId10"/>
    <p:sldId id="263" r:id="rId11"/>
    <p:sldId id="264"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D8BD707-D9CF-40AE-B4C6-C98DA3205C09}" type="datetimeFigureOut">
              <a:rPr lang="en-US" smtClean="0"/>
              <a:pPr/>
              <a:t>4/4/2020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4/4/2020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1470025"/>
          </a:xfrm>
        </p:spPr>
        <p:txBody>
          <a:bodyPr/>
          <a:lstStyle/>
          <a:p>
            <a:r>
              <a:rPr lang="en-US" dirty="0">
                <a:solidFill>
                  <a:srgbClr val="C00000"/>
                </a:solidFill>
              </a:rPr>
              <a:t>Measuring instrument</a:t>
            </a:r>
          </a:p>
        </p:txBody>
      </p:sp>
      <p:sp>
        <p:nvSpPr>
          <p:cNvPr id="3" name="Subtitle 2"/>
          <p:cNvSpPr>
            <a:spLocks noGrp="1"/>
          </p:cNvSpPr>
          <p:nvPr>
            <p:ph type="subTitle" idx="1"/>
          </p:nvPr>
        </p:nvSpPr>
        <p:spPr>
          <a:xfrm>
            <a:off x="381000" y="1828800"/>
            <a:ext cx="8305800" cy="4648200"/>
          </a:xfrm>
        </p:spPr>
        <p:txBody>
          <a:bodyPr/>
          <a:lstStyle/>
          <a:p>
            <a:pPr algn="just"/>
            <a:r>
              <a:rPr lang="en-US" dirty="0">
                <a:solidFill>
                  <a:schemeClr val="tx1"/>
                </a:solidFill>
              </a:rPr>
              <a:t>The word measuring instrument is used for that means which are to determine or assess the ability and knowledge of a student or his performance. In simple word a measuring instrument is a technical name for test. The characteristics of a good measuring instrument are given bellow.</a:t>
            </a:r>
          </a:p>
        </p:txBody>
      </p:sp>
    </p:spTree>
  </p:cSld>
  <p:clrMapOvr>
    <a:masterClrMapping/>
  </p:clrMapOvr>
  <p:transition>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F0"/>
                </a:solidFill>
              </a:rPr>
              <a:t>Predictive validity  </a:t>
            </a:r>
          </a:p>
        </p:txBody>
      </p:sp>
      <p:sp>
        <p:nvSpPr>
          <p:cNvPr id="3" name="Content Placeholder 2"/>
          <p:cNvSpPr>
            <a:spLocks noGrp="1"/>
          </p:cNvSpPr>
          <p:nvPr>
            <p:ph idx="1"/>
          </p:nvPr>
        </p:nvSpPr>
        <p:spPr/>
        <p:txBody>
          <a:bodyPr/>
          <a:lstStyle/>
          <a:p>
            <a:r>
              <a:rPr lang="en-US" dirty="0"/>
              <a:t>It refer to the extent to which the test result correlates with some criterion obtain after stated interval. </a:t>
            </a:r>
          </a:p>
          <a:p>
            <a:r>
              <a:rPr lang="en-US" dirty="0"/>
              <a:t>The quality of a test through which we can make predication about the future performance of students.</a:t>
            </a:r>
          </a:p>
        </p:txBody>
      </p:sp>
    </p:spTree>
  </p:cSld>
  <p:clrMapOvr>
    <a:masterClrMapping/>
  </p:clrMapOvr>
  <p:transition>
    <p:comb/>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6">
                    <a:lumMod val="75000"/>
                  </a:schemeClr>
                </a:solidFill>
              </a:rPr>
              <a:t>Construct validity</a:t>
            </a:r>
          </a:p>
        </p:txBody>
      </p:sp>
      <p:sp>
        <p:nvSpPr>
          <p:cNvPr id="3" name="Content Placeholder 2"/>
          <p:cNvSpPr>
            <a:spLocks noGrp="1"/>
          </p:cNvSpPr>
          <p:nvPr>
            <p:ph idx="1"/>
          </p:nvPr>
        </p:nvSpPr>
        <p:spPr/>
        <p:txBody>
          <a:bodyPr>
            <a:normAutofit/>
          </a:bodyPr>
          <a:lstStyle/>
          <a:p>
            <a:r>
              <a:rPr lang="en-US" dirty="0"/>
              <a:t>Refer to the extent to which the measure the construct at claim to measure.</a:t>
            </a:r>
          </a:p>
          <a:p>
            <a:r>
              <a:rPr lang="en-US" dirty="0"/>
              <a:t>It is a psychological trait used to explain some aspect of human behavior. It is non observable. </a:t>
            </a:r>
            <a:r>
              <a:rPr lang="en-US" dirty="0" err="1"/>
              <a:t>E.g</a:t>
            </a:r>
            <a:r>
              <a:rPr lang="en-US" dirty="0"/>
              <a:t> intelligence, creativity, anxiety.</a:t>
            </a:r>
          </a:p>
          <a:p>
            <a:r>
              <a:rPr lang="en-US" dirty="0"/>
              <a:t>We need to study the psychologist theory about the human behavior for measuring the students intelligence/creativity.</a:t>
            </a:r>
          </a:p>
          <a:p>
            <a:pPr>
              <a:buNone/>
            </a:pPr>
            <a:endParaRPr lang="en-US" dirty="0"/>
          </a:p>
        </p:txBody>
      </p:sp>
    </p:spTree>
  </p:cSld>
  <p:clrMapOvr>
    <a:masterClrMapping/>
  </p:clrMapOvr>
  <p:transition>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endParaRPr lang="en-US" dirty="0"/>
          </a:p>
          <a:p>
            <a:endParaRPr lang="en-US" dirty="0"/>
          </a:p>
          <a:p>
            <a:endParaRPr lang="en-US" dirty="0"/>
          </a:p>
          <a:p>
            <a:pPr>
              <a:buNone/>
            </a:pPr>
            <a:r>
              <a:rPr lang="en-US" sz="2800" dirty="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en-US" sz="1600" dirty="0">
                <a:ln w="18415" cmpd="sng">
                  <a:solidFill>
                    <a:srgbClr val="FFFFFF"/>
                  </a:solidFill>
                  <a:prstDash val="solid"/>
                </a:ln>
                <a:solidFill>
                  <a:srgbClr val="FFFFFF"/>
                </a:solidFill>
                <a:effectLst>
                  <a:outerShdw blurRad="63500" dir="3600000" algn="tl" rotWithShape="0">
                    <a:srgbClr val="000000">
                      <a:alpha val="70000"/>
                    </a:srgbClr>
                  </a:outerShdw>
                </a:effectLst>
              </a:rPr>
              <a:t>Any questions ???</a:t>
            </a:r>
          </a:p>
        </p:txBody>
      </p:sp>
    </p:spTree>
  </p:cSld>
  <p:clrMapOvr>
    <a:masterClrMapping/>
  </p:clrMapOvr>
  <p:transition>
    <p:pull dir="l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C00000"/>
                </a:solidFill>
              </a:rPr>
              <a:t>Quality of measuring instrument</a:t>
            </a:r>
          </a:p>
        </p:txBody>
      </p:sp>
      <p:sp>
        <p:nvSpPr>
          <p:cNvPr id="3" name="Content Placeholder 2"/>
          <p:cNvSpPr>
            <a:spLocks noGrp="1"/>
          </p:cNvSpPr>
          <p:nvPr>
            <p:ph idx="1"/>
          </p:nvPr>
        </p:nvSpPr>
        <p:spPr/>
        <p:txBody>
          <a:bodyPr/>
          <a:lstStyle/>
          <a:p>
            <a:r>
              <a:rPr lang="en-US" dirty="0"/>
              <a:t> </a:t>
            </a:r>
            <a:r>
              <a:rPr lang="en-US" dirty="0">
                <a:solidFill>
                  <a:srgbClr val="002060"/>
                </a:solidFill>
              </a:rPr>
              <a:t>validity </a:t>
            </a:r>
          </a:p>
          <a:p>
            <a:r>
              <a:rPr lang="en-US" dirty="0"/>
              <a:t>Reliability</a:t>
            </a:r>
          </a:p>
          <a:p>
            <a:r>
              <a:rPr lang="en-US" dirty="0">
                <a:solidFill>
                  <a:schemeClr val="tx2"/>
                </a:solidFill>
              </a:rPr>
              <a:t>Adequacy/ objectivity</a:t>
            </a:r>
          </a:p>
          <a:p>
            <a:r>
              <a:rPr lang="en-US" dirty="0">
                <a:solidFill>
                  <a:srgbClr val="C00000"/>
                </a:solidFill>
              </a:rPr>
              <a:t>Differentiability</a:t>
            </a:r>
          </a:p>
          <a:p>
            <a:r>
              <a:rPr lang="en-US" dirty="0"/>
              <a:t>Practicality </a:t>
            </a:r>
          </a:p>
          <a:p>
            <a:r>
              <a:rPr lang="en-US" dirty="0"/>
              <a:t> </a:t>
            </a:r>
          </a:p>
          <a:p>
            <a:endParaRPr lang="en-US"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Validity</a:t>
            </a:r>
            <a:r>
              <a:rPr lang="en-US" dirty="0"/>
              <a:t> </a:t>
            </a:r>
          </a:p>
        </p:txBody>
      </p:sp>
      <p:sp>
        <p:nvSpPr>
          <p:cNvPr id="3" name="Content Placeholder 2"/>
          <p:cNvSpPr>
            <a:spLocks noGrp="1"/>
          </p:cNvSpPr>
          <p:nvPr>
            <p:ph idx="1"/>
          </p:nvPr>
        </p:nvSpPr>
        <p:spPr/>
        <p:txBody>
          <a:bodyPr>
            <a:normAutofit/>
          </a:bodyPr>
          <a:lstStyle/>
          <a:p>
            <a:r>
              <a:rPr lang="en-US" dirty="0"/>
              <a:t>Validity is the most important quality of a test. It refer to the accuracy with which a thing is measured. A test is said to be valid if it measures what it claims to measure. </a:t>
            </a:r>
          </a:p>
          <a:p>
            <a:r>
              <a:rPr lang="en-US" dirty="0">
                <a:solidFill>
                  <a:srgbClr val="FF0000"/>
                </a:solidFill>
              </a:rPr>
              <a:t>According to </a:t>
            </a:r>
            <a:r>
              <a:rPr lang="en-US" dirty="0">
                <a:solidFill>
                  <a:schemeClr val="accent5"/>
                </a:solidFill>
              </a:rPr>
              <a:t>S. G jure</a:t>
            </a:r>
          </a:p>
          <a:p>
            <a:r>
              <a:rPr lang="en-US" dirty="0"/>
              <a:t>Validity is the extent to which a test measures what is intended to measure. It is also possible that a test may be valid for some specific objective but may not be valid for other objective/purpose. </a:t>
            </a:r>
          </a:p>
        </p:txBody>
      </p:sp>
    </p:spTree>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un validity </a:t>
            </a:r>
          </a:p>
        </p:txBody>
      </p:sp>
      <p:sp>
        <p:nvSpPr>
          <p:cNvPr id="3" name="Content Placeholder 2"/>
          <p:cNvSpPr>
            <a:spLocks noGrp="1"/>
          </p:cNvSpPr>
          <p:nvPr>
            <p:ph idx="1"/>
          </p:nvPr>
        </p:nvSpPr>
        <p:spPr/>
        <p:txBody>
          <a:bodyPr/>
          <a:lstStyle/>
          <a:p>
            <a:pPr lvl="0"/>
            <a:r>
              <a:rPr lang="en-US" dirty="0"/>
              <a:t>If we want to test for our students have mastered and we ask them to answer five questions although the course book contain 20 chapters. This test may not be valid because many of the chapters are not represented in the test.</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030A0"/>
                </a:solidFill>
              </a:rPr>
              <a:t>Types of validity </a:t>
            </a:r>
          </a:p>
        </p:txBody>
      </p:sp>
      <p:sp>
        <p:nvSpPr>
          <p:cNvPr id="3" name="Content Placeholder 2"/>
          <p:cNvSpPr>
            <a:spLocks noGrp="1"/>
          </p:cNvSpPr>
          <p:nvPr>
            <p:ph idx="1"/>
          </p:nvPr>
        </p:nvSpPr>
        <p:spPr/>
        <p:txBody>
          <a:bodyPr/>
          <a:lstStyle/>
          <a:p>
            <a:r>
              <a:rPr lang="en-US" dirty="0"/>
              <a:t>1 Content validity </a:t>
            </a:r>
          </a:p>
          <a:p>
            <a:r>
              <a:rPr lang="en-US" dirty="0"/>
              <a:t>2 Criterion related validity </a:t>
            </a:r>
          </a:p>
          <a:p>
            <a:r>
              <a:rPr lang="en-US" dirty="0"/>
              <a:t>  </a:t>
            </a:r>
            <a:r>
              <a:rPr lang="en-US" dirty="0">
                <a:solidFill>
                  <a:srgbClr val="FF0000"/>
                </a:solidFill>
              </a:rPr>
              <a:t>concurrent validity </a:t>
            </a:r>
          </a:p>
          <a:p>
            <a:r>
              <a:rPr lang="en-US" dirty="0">
                <a:solidFill>
                  <a:srgbClr val="FF0000"/>
                </a:solidFill>
              </a:rPr>
              <a:t>  predictive validity</a:t>
            </a:r>
          </a:p>
          <a:p>
            <a:r>
              <a:rPr lang="en-US" dirty="0"/>
              <a:t>3 construct validity </a:t>
            </a:r>
          </a:p>
        </p:txBody>
      </p:sp>
    </p:spTree>
  </p:cSld>
  <p:clrMapOvr>
    <a:masterClrMapping/>
  </p:clrMapOvr>
  <p:transition>
    <p:split orient="vert" dir="in"/>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Content validity</a:t>
            </a:r>
          </a:p>
        </p:txBody>
      </p:sp>
      <p:sp>
        <p:nvSpPr>
          <p:cNvPr id="3" name="Content Placeholder 2"/>
          <p:cNvSpPr>
            <a:spLocks noGrp="1"/>
          </p:cNvSpPr>
          <p:nvPr>
            <p:ph idx="1"/>
          </p:nvPr>
        </p:nvSpPr>
        <p:spPr/>
        <p:txBody>
          <a:bodyPr>
            <a:noAutofit/>
          </a:bodyPr>
          <a:lstStyle/>
          <a:p>
            <a:r>
              <a:rPr lang="en-US" sz="2400" dirty="0"/>
              <a:t>Also called curriculum validity. We need the achievement test.</a:t>
            </a:r>
          </a:p>
          <a:p>
            <a:r>
              <a:rPr lang="en-US" sz="2400" dirty="0">
                <a:solidFill>
                  <a:srgbClr val="FF0000"/>
                </a:solidFill>
              </a:rPr>
              <a:t>According to bronner </a:t>
            </a:r>
          </a:p>
          <a:p>
            <a:r>
              <a:rPr lang="en-US" dirty="0"/>
              <a:t>The content validity of a test refer to the extent to which the test content represent the specify universe of a content. </a:t>
            </a:r>
            <a:r>
              <a:rPr lang="en-US" dirty="0" err="1"/>
              <a:t>E,g</a:t>
            </a:r>
            <a:r>
              <a:rPr lang="en-US" dirty="0"/>
              <a:t> if a teacher taught a course of biology and would like to give a test at the end of the course. Now if his test include only items taken from the course he taught and has no item from outside the course. It is said that his test possesses the content validity. </a:t>
            </a:r>
          </a:p>
        </p:txBody>
      </p:sp>
    </p:spTree>
  </p:cSld>
  <p:clrMapOvr>
    <a:masterClrMapping/>
  </p:clrMapOvr>
  <p:transition>
    <p:newsfla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a:t>
            </a:r>
          </a:p>
        </p:txBody>
      </p:sp>
      <p:sp>
        <p:nvSpPr>
          <p:cNvPr id="3" name="Content Placeholder 2"/>
          <p:cNvSpPr>
            <a:spLocks noGrp="1"/>
          </p:cNvSpPr>
          <p:nvPr>
            <p:ph idx="1"/>
          </p:nvPr>
        </p:nvSpPr>
        <p:spPr/>
        <p:txBody>
          <a:bodyPr/>
          <a:lstStyle/>
          <a:p>
            <a:r>
              <a:rPr lang="en-US" sz="2800" dirty="0"/>
              <a:t>Similarly a spelling test would be valid if it comprises a repetitive sample of  only those words which constituted the universe of content</a:t>
            </a:r>
            <a:r>
              <a:rPr lang="en-US" sz="3200" dirty="0"/>
              <a:t>.</a:t>
            </a:r>
            <a:endParaRPr lang="en-US" dirty="0"/>
          </a:p>
        </p:txBody>
      </p:sp>
    </p:spTree>
  </p:cSld>
  <p:clrMapOvr>
    <a:masterClrMapping/>
  </p:clrMapOvr>
  <p:transition>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Criterion related validity </a:t>
            </a:r>
          </a:p>
        </p:txBody>
      </p:sp>
      <p:sp>
        <p:nvSpPr>
          <p:cNvPr id="3" name="Content Placeholder 2"/>
          <p:cNvSpPr>
            <a:spLocks noGrp="1"/>
          </p:cNvSpPr>
          <p:nvPr>
            <p:ph idx="1"/>
          </p:nvPr>
        </p:nvSpPr>
        <p:spPr/>
        <p:txBody>
          <a:bodyPr/>
          <a:lstStyle/>
          <a:p>
            <a:r>
              <a:rPr lang="en-US" dirty="0"/>
              <a:t>It refer to the extent to which the test result correlates with some criterion. </a:t>
            </a:r>
            <a:r>
              <a:rPr lang="en-US" dirty="0" err="1"/>
              <a:t>E,g</a:t>
            </a:r>
            <a:r>
              <a:rPr lang="en-US" dirty="0"/>
              <a:t> a physics test may correlated with another physics test or teacher rating. There are two types </a:t>
            </a:r>
          </a:p>
          <a:p>
            <a:r>
              <a:rPr lang="en-US" dirty="0">
                <a:solidFill>
                  <a:srgbClr val="FF0000"/>
                </a:solidFill>
              </a:rPr>
              <a:t>Concurrent validity</a:t>
            </a:r>
          </a:p>
          <a:p>
            <a:r>
              <a:rPr lang="en-US" dirty="0">
                <a:solidFill>
                  <a:srgbClr val="002060"/>
                </a:solidFill>
              </a:rPr>
              <a:t>Predictive validity </a:t>
            </a:r>
          </a:p>
        </p:txBody>
      </p:sp>
    </p:spTree>
  </p:cSld>
  <p:clrMapOvr>
    <a:masterClrMapping/>
  </p:clrMapOvr>
  <p:transition>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00B050"/>
                </a:solidFill>
              </a:rPr>
              <a:t>Concurrent validity</a:t>
            </a:r>
            <a:br>
              <a:rPr lang="en-US" dirty="0"/>
            </a:br>
            <a:endParaRPr lang="en-US" dirty="0"/>
          </a:p>
        </p:txBody>
      </p:sp>
      <p:sp>
        <p:nvSpPr>
          <p:cNvPr id="3" name="Content Placeholder 2"/>
          <p:cNvSpPr>
            <a:spLocks noGrp="1"/>
          </p:cNvSpPr>
          <p:nvPr>
            <p:ph idx="1"/>
          </p:nvPr>
        </p:nvSpPr>
        <p:spPr/>
        <p:txBody>
          <a:bodyPr/>
          <a:lstStyle/>
          <a:p>
            <a:r>
              <a:rPr lang="en-US" dirty="0"/>
              <a:t>It refer to the extent to which the test result correlates with some criterion at the same time. Concurrent means present ability.</a:t>
            </a:r>
          </a:p>
        </p:txBody>
      </p:sp>
    </p:spTree>
  </p:cSld>
  <p:clrMapOvr>
    <a:masterClrMapping/>
  </p:clrMapOvr>
  <p:transition>
    <p:blinds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172</TotalTime>
  <Words>516</Words>
  <Application>Microsoft Office PowerPoint</Application>
  <PresentationFormat>On-screen Show (4:3)</PresentationFormat>
  <Paragraphs>45</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Calibri</vt:lpstr>
      <vt:lpstr>Constantia</vt:lpstr>
      <vt:lpstr>Wingdings 2</vt:lpstr>
      <vt:lpstr>Flow</vt:lpstr>
      <vt:lpstr>Measuring instrument</vt:lpstr>
      <vt:lpstr>Quality of measuring instrument</vt:lpstr>
      <vt:lpstr>Validity </vt:lpstr>
      <vt:lpstr>Example of un validity </vt:lpstr>
      <vt:lpstr>Types of validity </vt:lpstr>
      <vt:lpstr>Content validity</vt:lpstr>
      <vt:lpstr>Continue….</vt:lpstr>
      <vt:lpstr>Criterion related validity </vt:lpstr>
      <vt:lpstr>Concurrent validity </vt:lpstr>
      <vt:lpstr>Predictive validity  </vt:lpstr>
      <vt:lpstr>Construct validity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instrument</dc:title>
  <dc:creator>ishaq ahmad</dc:creator>
  <cp:lastModifiedBy>Umair</cp:lastModifiedBy>
  <cp:revision>27</cp:revision>
  <dcterms:created xsi:type="dcterms:W3CDTF">2006-08-16T00:00:00Z</dcterms:created>
  <dcterms:modified xsi:type="dcterms:W3CDTF">2020-04-04T05:28:53Z</dcterms:modified>
</cp:coreProperties>
</file>